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75" r:id="rId2"/>
    <p:sldId id="277" r:id="rId3"/>
    <p:sldId id="284" r:id="rId4"/>
    <p:sldId id="285" r:id="rId5"/>
    <p:sldId id="286" r:id="rId6"/>
    <p:sldId id="287" r:id="rId7"/>
    <p:sldId id="282" r:id="rId8"/>
    <p:sldId id="283" r:id="rId9"/>
    <p:sldId id="288" r:id="rId10"/>
    <p:sldId id="289" r:id="rId11"/>
    <p:sldId id="290" r:id="rId12"/>
    <p:sldId id="291" r:id="rId13"/>
    <p:sldId id="299" r:id="rId14"/>
    <p:sldId id="292" r:id="rId15"/>
    <p:sldId id="293" r:id="rId16"/>
    <p:sldId id="294" r:id="rId17"/>
    <p:sldId id="295" r:id="rId18"/>
    <p:sldId id="302" r:id="rId19"/>
    <p:sldId id="257" r:id="rId20"/>
    <p:sldId id="258" r:id="rId21"/>
    <p:sldId id="259" r:id="rId22"/>
    <p:sldId id="260" r:id="rId23"/>
    <p:sldId id="261" r:id="rId24"/>
    <p:sldId id="301" r:id="rId25"/>
    <p:sldId id="263" r:id="rId26"/>
    <p:sldId id="264" r:id="rId27"/>
    <p:sldId id="265" r:id="rId28"/>
    <p:sldId id="266" r:id="rId29"/>
    <p:sldId id="267" r:id="rId30"/>
    <p:sldId id="268" r:id="rId31"/>
    <p:sldId id="269" r:id="rId32"/>
    <p:sldId id="270" r:id="rId33"/>
    <p:sldId id="271" r:id="rId34"/>
    <p:sldId id="272" r:id="rId35"/>
    <p:sldId id="273" r:id="rId36"/>
    <p:sldId id="276" r:id="rId37"/>
    <p:sldId id="297"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F99D4-E44D-491C-A9EE-A8ABE8A17F9D}" type="datetimeFigureOut">
              <a:rPr lang="ru-RU" smtClean="0"/>
              <a:t>31.10.2019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A8F37-77B2-4D9E-9969-AE4AB4A26AE6}" type="slidenum">
              <a:rPr lang="ru-RU" smtClean="0"/>
              <a:t>‹#›</a:t>
            </a:fld>
            <a:endParaRPr lang="ru-RU"/>
          </a:p>
        </p:txBody>
      </p:sp>
    </p:spTree>
    <p:extLst>
      <p:ext uri="{BB962C8B-B14F-4D97-AF65-F5344CB8AC3E}">
        <p14:creationId xmlns:p14="http://schemas.microsoft.com/office/powerpoint/2010/main" val="1380621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31.10.2019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424222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31.10.2019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39597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31.10.2019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076037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31.10.2019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38738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07385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31.10.2019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54387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31.10.2019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64006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31.10.2019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37145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31.10.2019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077624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31.10.2019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580556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31.10.2019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731856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31.10.2019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208515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hyperlink" Target="https://www.wday.ru/krasota-zdorovie/sok/posleoperatsionnyiy-period-kogda-mojno-nachat-dietu/" TargetMode="Externa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2527" y="346134"/>
            <a:ext cx="8467383" cy="523220"/>
          </a:xfrm>
          <a:prstGeom prst="rect">
            <a:avLst/>
          </a:prstGeom>
          <a:noFill/>
        </p:spPr>
        <p:txBody>
          <a:bodyPr wrap="none" rtlCol="0">
            <a:spAutoFit/>
          </a:bodyPr>
          <a:lstStyle/>
          <a:p>
            <a:pPr algn="ctr"/>
            <a:r>
              <a:rPr lang="ru-RU" sz="2800" i="1" dirty="0">
                <a:latin typeface="Times New Roman" pitchFamily="18" charset="0"/>
                <a:cs typeface="Times New Roman" pitchFamily="18" charset="0"/>
              </a:rPr>
              <a:t>Павлодарский Областной Онкологический Диспансер</a:t>
            </a:r>
          </a:p>
        </p:txBody>
      </p:sp>
      <p:sp>
        <p:nvSpPr>
          <p:cNvPr id="5" name="Прямоугольник 4"/>
          <p:cNvSpPr/>
          <p:nvPr/>
        </p:nvSpPr>
        <p:spPr>
          <a:xfrm>
            <a:off x="1290341" y="2132856"/>
            <a:ext cx="6651757" cy="2308324"/>
          </a:xfrm>
          <a:prstGeom prst="rect">
            <a:avLst/>
          </a:prstGeom>
        </p:spPr>
        <p:style>
          <a:lnRef idx="2">
            <a:schemeClr val="accent1"/>
          </a:lnRef>
          <a:fillRef idx="1">
            <a:schemeClr val="lt1"/>
          </a:fillRef>
          <a:effectRef idx="0">
            <a:schemeClr val="accent1"/>
          </a:effectRef>
          <a:fontRef idx="minor">
            <a:schemeClr val="dk1"/>
          </a:fontRef>
        </p:style>
        <p:txBody>
          <a:bodyPr wrap="none" lIns="91440" tIns="45720" rIns="91440" bIns="45720">
            <a:spAutoFit/>
          </a:bodyPr>
          <a:lstStyle/>
          <a:p>
            <a:pPr algn="ctr"/>
            <a:r>
              <a:rPr lang="ru-RU" sz="36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Тема: Питание после </a:t>
            </a:r>
          </a:p>
          <a:p>
            <a:pPr algn="ctr"/>
            <a:r>
              <a:rPr lang="ru-RU" sz="36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операции </a:t>
            </a:r>
          </a:p>
          <a:p>
            <a:pPr algn="ctr"/>
            <a:r>
              <a:rPr lang="ru-RU" sz="36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желудочно-кишечного тракта </a:t>
            </a:r>
          </a:p>
          <a:p>
            <a:pPr algn="ctr"/>
            <a:r>
              <a:rPr lang="ru-RU" sz="36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и во время химиотерапии </a:t>
            </a:r>
          </a:p>
        </p:txBody>
      </p:sp>
    </p:spTree>
    <p:extLst>
      <p:ext uri="{BB962C8B-B14F-4D97-AF65-F5344CB8AC3E}">
        <p14:creationId xmlns:p14="http://schemas.microsoft.com/office/powerpoint/2010/main" val="588280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7504" y="117693"/>
            <a:ext cx="8856984" cy="6463308"/>
          </a:xfrm>
          <a:prstGeom prst="rect">
            <a:avLst/>
          </a:prstGeom>
        </p:spPr>
        <p:txBody>
          <a:bodyPr wrap="square">
            <a:spAutoFit/>
          </a:bodyPr>
          <a:lstStyle/>
          <a:p>
            <a:pPr algn="just"/>
            <a:r>
              <a:rPr lang="ru-RU" i="1" dirty="0">
                <a:latin typeface="Times New Roman" pitchFamily="18" charset="0"/>
                <a:cs typeface="Times New Roman" pitchFamily="18" charset="0"/>
              </a:rPr>
              <a:t>В первые 2-4 мес. после операции в связи с послеоперационным воспалительным процессом рекомендуется соблюдать принцип механического </a:t>
            </a:r>
            <a:r>
              <a:rPr lang="ru-RU" i="1" dirty="0" err="1">
                <a:latin typeface="Times New Roman" pitchFamily="18" charset="0"/>
                <a:cs typeface="Times New Roman" pitchFamily="18" charset="0"/>
              </a:rPr>
              <a:t>щажения</a:t>
            </a:r>
            <a:r>
              <a:rPr lang="ru-RU" i="1" dirty="0">
                <a:latin typeface="Times New Roman" pitchFamily="18" charset="0"/>
                <a:cs typeface="Times New Roman" pitchFamily="18" charset="0"/>
              </a:rPr>
              <a:t>. В более поздние сроки пища также должна быть механически щадящей при наличии пептических язв, панкреатита, </a:t>
            </a:r>
            <a:r>
              <a:rPr lang="ru-RU" i="1" dirty="0" err="1">
                <a:latin typeface="Times New Roman" pitchFamily="18" charset="0"/>
                <a:cs typeface="Times New Roman" pitchFamily="18" charset="0"/>
              </a:rPr>
              <a:t>анастомозита</a:t>
            </a:r>
            <a:r>
              <a:rPr lang="ru-RU" i="1" dirty="0">
                <a:latin typeface="Times New Roman" pitchFamily="18" charset="0"/>
                <a:cs typeface="Times New Roman" pitchFamily="18" charset="0"/>
              </a:rPr>
              <a:t>, энтерита. Во всех других случаях нужно давать </a:t>
            </a:r>
            <a:r>
              <a:rPr lang="ru-RU" i="1" dirty="0" err="1">
                <a:latin typeface="Times New Roman" pitchFamily="18" charset="0"/>
                <a:cs typeface="Times New Roman" pitchFamily="18" charset="0"/>
              </a:rPr>
              <a:t>непротертую</a:t>
            </a:r>
            <a:r>
              <a:rPr lang="ru-RU" i="1" dirty="0">
                <a:latin typeface="Times New Roman" pitchFamily="18" charset="0"/>
                <a:cs typeface="Times New Roman" pitchFamily="18" charset="0"/>
              </a:rPr>
              <a:t> пищу, так как она лучше переносится больными демпинг-синдромом, а усвоение ее мало отличается от усвоения протертой пищи.</a:t>
            </a:r>
          </a:p>
          <a:p>
            <a:pPr algn="just"/>
            <a:r>
              <a:rPr lang="ru-RU" i="1" dirty="0">
                <a:latin typeface="Times New Roman" pitchFamily="18" charset="0"/>
                <a:cs typeface="Times New Roman" pitchFamily="18" charset="0"/>
              </a:rPr>
              <a:t>Количество жидкости ограничивают, так как именно жидкая пища в основном вызывает демпинг-синдром.</a:t>
            </a:r>
          </a:p>
          <a:p>
            <a:pPr algn="just"/>
            <a:r>
              <a:rPr lang="ru-RU" i="1" dirty="0">
                <a:latin typeface="Times New Roman" pitchFamily="18" charset="0"/>
                <a:cs typeface="Times New Roman" pitchFamily="18" charset="0"/>
              </a:rPr>
              <a:t>Учитывая изменения в </a:t>
            </a:r>
            <a:r>
              <a:rPr lang="ru-RU" i="1" dirty="0" err="1">
                <a:latin typeface="Times New Roman" pitchFamily="18" charset="0"/>
                <a:cs typeface="Times New Roman" pitchFamily="18" charset="0"/>
              </a:rPr>
              <a:t>гепатобилиарной</a:t>
            </a:r>
            <a:r>
              <a:rPr lang="ru-RU" i="1" dirty="0">
                <a:latin typeface="Times New Roman" pitchFamily="18" charset="0"/>
                <a:cs typeface="Times New Roman" pitchFamily="18" charset="0"/>
              </a:rPr>
              <a:t> системе, тонкой кишке, поджелудочной железе, культе желудка, анастомозе, при составлении диеты для больных после резекции желудка используется принцип умеренного химического </a:t>
            </a:r>
            <a:r>
              <a:rPr lang="ru-RU" i="1" dirty="0" err="1">
                <a:latin typeface="Times New Roman" pitchFamily="18" charset="0"/>
                <a:cs typeface="Times New Roman" pitchFamily="18" charset="0"/>
              </a:rPr>
              <a:t>щажения</a:t>
            </a:r>
            <a:r>
              <a:rPr lang="ru-RU" i="1" dirty="0">
                <a:latin typeface="Times New Roman" pitchFamily="18" charset="0"/>
                <a:cs typeface="Times New Roman" pitchFamily="18" charset="0"/>
              </a:rPr>
              <a:t>, т. е. исключаются химические раздражители желудочно-кишечного тракта и резкие стимуляторы секреции.</a:t>
            </a:r>
          </a:p>
          <a:p>
            <a:pPr algn="just"/>
            <a:r>
              <a:rPr lang="ru-RU" i="1" dirty="0">
                <a:latin typeface="Times New Roman" pitchFamily="18" charset="0"/>
                <a:cs typeface="Times New Roman" pitchFamily="18" charset="0"/>
              </a:rPr>
              <a:t>Для оперированных больных с дефицитом массы тела предусматривается повышение энергетической ценности рациона.</a:t>
            </a:r>
          </a:p>
          <a:p>
            <a:pPr algn="just"/>
            <a:r>
              <a:rPr lang="ru-RU" i="1" dirty="0">
                <a:latin typeface="Times New Roman" pitchFamily="18" charset="0"/>
                <a:cs typeface="Times New Roman" pitchFamily="18" charset="0"/>
              </a:rPr>
              <a:t>При составлении лечебного рациона питания исключают блюда и продукты, провоцирующие возникновение демпинг-синдрома.</a:t>
            </a:r>
          </a:p>
          <a:p>
            <a:pPr algn="just"/>
            <a:r>
              <a:rPr lang="ru-RU" i="1" dirty="0">
                <a:latin typeface="Times New Roman" pitchFamily="18" charset="0"/>
                <a:cs typeface="Times New Roman" pitchFamily="18" charset="0"/>
              </a:rPr>
              <a:t>Для больных язвенной болезнью, перенесших резекцию желудка, предлагается несколько вариантов диеты: с механическим </a:t>
            </a:r>
            <a:r>
              <a:rPr lang="ru-RU" i="1" dirty="0" err="1">
                <a:latin typeface="Times New Roman" pitchFamily="18" charset="0"/>
                <a:cs typeface="Times New Roman" pitchFamily="18" charset="0"/>
              </a:rPr>
              <a:t>щажением</a:t>
            </a:r>
            <a:r>
              <a:rPr lang="ru-RU" i="1" dirty="0">
                <a:latin typeface="Times New Roman" pitchFamily="18" charset="0"/>
                <a:cs typeface="Times New Roman" pitchFamily="18" charset="0"/>
              </a:rPr>
              <a:t>, без механического </a:t>
            </a:r>
            <a:r>
              <a:rPr lang="ru-RU" i="1" dirty="0" err="1">
                <a:latin typeface="Times New Roman" pitchFamily="18" charset="0"/>
                <a:cs typeface="Times New Roman" pitchFamily="18" charset="0"/>
              </a:rPr>
              <a:t>щажения</a:t>
            </a:r>
            <a:r>
              <a:rPr lang="ru-RU" i="1" dirty="0">
                <a:latin typeface="Times New Roman" pitchFamily="18" charset="0"/>
                <a:cs typeface="Times New Roman" pitchFamily="18" charset="0"/>
              </a:rPr>
              <a:t>, при тяжелой форме демпинг-синдрома, для больных с сопутствующим панкреатитом, в ранний послеоперационный период и др.</a:t>
            </a:r>
          </a:p>
          <a:p>
            <a:pPr algn="just"/>
            <a:br>
              <a:rPr lang="ru-RU" i="1" dirty="0">
                <a:latin typeface="Times New Roman" pitchFamily="18" charset="0"/>
                <a:cs typeface="Times New Roman" pitchFamily="18" charset="0"/>
              </a:rPr>
            </a:br>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3510374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928992" cy="6463308"/>
          </a:xfrm>
          <a:prstGeom prst="rect">
            <a:avLst/>
          </a:prstGeom>
        </p:spPr>
        <p:txBody>
          <a:bodyPr wrap="square">
            <a:spAutoFit/>
          </a:bodyPr>
          <a:lstStyle/>
          <a:p>
            <a:pPr algn="just"/>
            <a:r>
              <a:rPr lang="ru-RU" i="1" dirty="0">
                <a:latin typeface="Times New Roman" pitchFamily="18" charset="0"/>
                <a:cs typeface="Times New Roman" pitchFamily="18" charset="0"/>
              </a:rPr>
              <a:t>Лечебное питание в первые дни после резекции желудка</a:t>
            </a:r>
          </a:p>
          <a:p>
            <a:pPr algn="just"/>
            <a:r>
              <a:rPr lang="ru-RU" b="1" i="1" dirty="0">
                <a:latin typeface="Times New Roman" pitchFamily="18" charset="0"/>
                <a:cs typeface="Times New Roman" pitchFamily="18" charset="0"/>
              </a:rPr>
              <a:t>Общая характеристика диеты</a:t>
            </a:r>
            <a:r>
              <a:rPr lang="ru-RU" i="1" dirty="0">
                <a:latin typeface="Times New Roman" pitchFamily="18" charset="0"/>
                <a:cs typeface="Times New Roman" pitchFamily="18" charset="0"/>
              </a:rPr>
              <a:t>. Диета физиологически полноценная, с высоким содержанием белка, нормальным содержанием сложных и резким ограничением легкоусвояемых углеводов, нормальным содержанием жира. В ней ограничено содержание механических и химических раздражителей слизистой оболочки и рецепторного аппарата желудочно-кишечного тракта, максимально уменьшено содержание азотистых экстрактивных веществ (особенно пуринов), тугоплавких жиров, продуктов расщепления жира, возникающих при жарении (альдегиды, акролеины). Исключены сильные стимуляторы желчеотделения и секреции поджелудочной железы, а также продукты и блюда, способные вызвать демпинг-синдром (сладкие жидкие молочные каши, сладкое молоко, сладкий чай, горячий жирный суп и др.). Диета </a:t>
            </a:r>
            <a:r>
              <a:rPr lang="ru-RU" i="1" dirty="0" err="1">
                <a:latin typeface="Times New Roman" pitchFamily="18" charset="0"/>
                <a:cs typeface="Times New Roman" pitchFamily="18" charset="0"/>
              </a:rPr>
              <a:t>гипонатриевая</a:t>
            </a:r>
            <a:r>
              <a:rPr lang="ru-RU" i="1" dirty="0">
                <a:latin typeface="Times New Roman" pitchFamily="18" charset="0"/>
                <a:cs typeface="Times New Roman" pitchFamily="18" charset="0"/>
              </a:rPr>
              <a:t>.</a:t>
            </a:r>
          </a:p>
          <a:p>
            <a:pPr algn="just"/>
            <a:r>
              <a:rPr lang="ru-RU" i="1" dirty="0">
                <a:latin typeface="Times New Roman" pitchFamily="18" charset="0"/>
                <a:cs typeface="Times New Roman" pitchFamily="18" charset="0"/>
              </a:rPr>
              <a:t>При выраженном демпинг-синдроме рекомендуется раздельный прием жидкой и твердой части рациона: жидкость употребляется через 30 мин после приема плотной пищи, во время обеда рекомендуется сначала съедать второе блюдо, а затем первое. Рекомендуется употреблять пищу лежа в постели.</a:t>
            </a:r>
          </a:p>
          <a:p>
            <a:pPr algn="just"/>
            <a:r>
              <a:rPr lang="ru-RU" b="1" i="1" dirty="0">
                <a:latin typeface="Times New Roman" pitchFamily="18" charset="0"/>
                <a:cs typeface="Times New Roman" pitchFamily="18" charset="0"/>
              </a:rPr>
              <a:t>Кулинарная обработка</a:t>
            </a:r>
            <a:r>
              <a:rPr lang="ru-RU" i="1" dirty="0">
                <a:latin typeface="Times New Roman" pitchFamily="18" charset="0"/>
                <a:cs typeface="Times New Roman" pitchFamily="18" charset="0"/>
              </a:rPr>
              <a:t>. Все блюда готовят в вареном виде или на пару, протертые.</a:t>
            </a:r>
          </a:p>
          <a:p>
            <a:pPr algn="just"/>
            <a:r>
              <a:rPr lang="ru-RU" b="1" i="1" dirty="0">
                <a:latin typeface="Times New Roman" pitchFamily="18" charset="0"/>
                <a:cs typeface="Times New Roman" pitchFamily="18" charset="0"/>
              </a:rPr>
              <a:t>Химический состав</a:t>
            </a:r>
            <a:r>
              <a:rPr lang="ru-RU" i="1" dirty="0">
                <a:latin typeface="Times New Roman" pitchFamily="18" charset="0"/>
                <a:cs typeface="Times New Roman" pitchFamily="18" charset="0"/>
              </a:rPr>
              <a:t>. Белков 110-120г, жиров 100г, углеводов 380г. Поваренной соли 6-8г. Энергетическая ценность 2800-3000 ккал.</a:t>
            </a:r>
          </a:p>
          <a:p>
            <a:pPr algn="just"/>
            <a:r>
              <a:rPr lang="ru-RU" b="1" i="1" dirty="0">
                <a:latin typeface="Times New Roman" pitchFamily="18" charset="0"/>
                <a:cs typeface="Times New Roman" pitchFamily="18" charset="0"/>
              </a:rPr>
              <a:t>Режим питания</a:t>
            </a:r>
            <a:r>
              <a:rPr lang="ru-RU" i="1" dirty="0">
                <a:latin typeface="Times New Roman" pitchFamily="18" charset="0"/>
                <a:cs typeface="Times New Roman" pitchFamily="18" charset="0"/>
              </a:rPr>
              <a:t> дробный (5-6 раз в день).</a:t>
            </a:r>
          </a:p>
          <a:p>
            <a:pPr algn="just"/>
            <a:r>
              <a:rPr lang="ru-RU" b="1" i="1" dirty="0">
                <a:latin typeface="Times New Roman" pitchFamily="18" charset="0"/>
                <a:cs typeface="Times New Roman" pitchFamily="18" charset="0"/>
              </a:rPr>
              <a:t>Температура пищи</a:t>
            </a:r>
            <a:r>
              <a:rPr lang="ru-RU" i="1" dirty="0">
                <a:latin typeface="Times New Roman" pitchFamily="18" charset="0"/>
                <a:cs typeface="Times New Roman" pitchFamily="18" charset="0"/>
              </a:rPr>
              <a:t> 40-38°С. Избегать горячих и холодных блюд.</a:t>
            </a:r>
          </a:p>
          <a:p>
            <a:pPr algn="just"/>
            <a:br>
              <a:rPr lang="ru-RU" i="1" dirty="0">
                <a:latin typeface="Times New Roman" pitchFamily="18" charset="0"/>
                <a:cs typeface="Times New Roman" pitchFamily="18" charset="0"/>
              </a:rPr>
            </a:br>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55896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8875" y="140947"/>
            <a:ext cx="8712968" cy="6786473"/>
          </a:xfrm>
          <a:prstGeom prst="rect">
            <a:avLst/>
          </a:prstGeom>
        </p:spPr>
        <p:txBody>
          <a:bodyPr wrap="square">
            <a:spAutoFit/>
          </a:bodyPr>
          <a:lstStyle/>
          <a:p>
            <a:pPr algn="just"/>
            <a:r>
              <a:rPr lang="ru-RU" sz="1500" i="1" dirty="0">
                <a:latin typeface="Times New Roman" pitchFamily="18" charset="0"/>
                <a:cs typeface="Times New Roman" pitchFamily="18" charset="0"/>
              </a:rPr>
              <a:t>Перечень рекомендуемых продуктов и блюд.</a:t>
            </a:r>
          </a:p>
          <a:p>
            <a:pPr algn="just"/>
            <a:endParaRPr lang="ru-RU" sz="1500" i="1" dirty="0">
              <a:latin typeface="Times New Roman" pitchFamily="18" charset="0"/>
              <a:cs typeface="Times New Roman" pitchFamily="18" charset="0"/>
            </a:endParaRPr>
          </a:p>
          <a:p>
            <a:pPr algn="just"/>
            <a:r>
              <a:rPr lang="ru-RU" sz="1500" i="1" dirty="0">
                <a:latin typeface="Times New Roman" pitchFamily="18" charset="0"/>
                <a:cs typeface="Times New Roman" pitchFamily="18" charset="0"/>
              </a:rPr>
              <a:t>Хлеб и хлебобулочные изделия. Пшеничный хлеб вчерашней выпечки, сухари из пшеничного хлеба, печенье несдобное.</a:t>
            </a:r>
          </a:p>
          <a:p>
            <a:pPr algn="just"/>
            <a:r>
              <a:rPr lang="ru-RU" sz="1500" i="1" dirty="0">
                <a:latin typeface="Times New Roman" pitchFamily="18" charset="0"/>
                <a:cs typeface="Times New Roman" pitchFamily="18" charset="0"/>
              </a:rPr>
              <a:t>Супы. На овощных (исключая белокочанную капусту), крупяных отварах, протертые, нежирный мясной бульон 1 раз в неделю.</a:t>
            </a:r>
          </a:p>
          <a:p>
            <a:pPr algn="just"/>
            <a:r>
              <a:rPr lang="ru-RU" sz="1500" i="1" dirty="0">
                <a:latin typeface="Times New Roman" pitchFamily="18" charset="0"/>
                <a:cs typeface="Times New Roman" pitchFamily="18" charset="0"/>
              </a:rPr>
              <a:t>Мясные и рыбные блюда. Нежирное мясо без сухожилий (говядина, курица, телятина) и рыба (треска, судак, сазан, щука, лещ, навага, серебристый хек, карп) в рубленом виде (пюре, суфле, кнели, фрикадельки, рулет, котлеты). Эти изделия отваривают, приготавливают на пару, запекают (с предварительным отвариванием).</a:t>
            </a:r>
          </a:p>
          <a:p>
            <a:pPr algn="just"/>
            <a:r>
              <a:rPr lang="ru-RU" sz="1500" i="1" dirty="0">
                <a:latin typeface="Times New Roman" pitchFamily="18" charset="0"/>
                <a:cs typeface="Times New Roman" pitchFamily="18" charset="0"/>
              </a:rPr>
              <a:t>Блюда из яиц. Яйца всмятку (не более одного в день), омлет белковый или из одного цельного яйца.</a:t>
            </a:r>
          </a:p>
          <a:p>
            <a:pPr algn="just"/>
            <a:r>
              <a:rPr lang="ru-RU" sz="1500" i="1" dirty="0">
                <a:latin typeface="Times New Roman" pitchFamily="18" charset="0"/>
                <a:cs typeface="Times New Roman" pitchFamily="18" charset="0"/>
              </a:rPr>
              <a:t>Молоко, молочные продукты и блюда из них. Молоко в блюдах и к чаю, при переносимости - цельное молоко. Кефир разрешается через 2 мес. после операции. Сметана используется только как приправа. Творог некислый, свежеприготовленный, протертый.</a:t>
            </a:r>
          </a:p>
          <a:p>
            <a:pPr algn="just"/>
            <a:r>
              <a:rPr lang="ru-RU" sz="1500" i="1" dirty="0">
                <a:latin typeface="Times New Roman" pitchFamily="18" charset="0"/>
                <a:cs typeface="Times New Roman" pitchFamily="18" charset="0"/>
              </a:rPr>
              <a:t>Блюда и гарниры из овощей. Овощи отварные, протертые. Капуста цветная отварная с маслом, кабачки и тыква тушеные, морковное, картофельное пюре.</a:t>
            </a:r>
          </a:p>
          <a:p>
            <a:pPr algn="just"/>
            <a:r>
              <a:rPr lang="ru-RU" sz="1500" i="1" dirty="0">
                <a:latin typeface="Times New Roman" pitchFamily="18" charset="0"/>
                <a:cs typeface="Times New Roman" pitchFamily="18" charset="0"/>
              </a:rPr>
              <a:t>Фрукты, ягоды, сладости. Фрукты и ягоды (свежие и сухие) в виде несладких протертых компотов, киселей, желе, муссов. Яблоки печеные без сахара. Не разрешаются фрукты и ягоды с грубой клетчаткой (груша, айва). Мед, конфеты, варенье резко ограничиваются.</a:t>
            </a:r>
          </a:p>
          <a:p>
            <a:pPr algn="just"/>
            <a:r>
              <a:rPr lang="ru-RU" sz="1500" i="1" dirty="0">
                <a:latin typeface="Times New Roman" pitchFamily="18" charset="0"/>
                <a:cs typeface="Times New Roman" pitchFamily="18" charset="0"/>
              </a:rPr>
              <a:t>Блюда и гарниры из круп, макаронных изделий. Несладкие, протертые, вязкие каши, пудинги, запеканки из риса, продельной крупы, геркулеса. Манная крупа ограничивается. Макаронные изделия мелко нарубленные, отварные.</a:t>
            </a:r>
          </a:p>
          <a:p>
            <a:pPr algn="just"/>
            <a:r>
              <a:rPr lang="ru-RU" sz="1500" i="1" dirty="0">
                <a:latin typeface="Times New Roman" pitchFamily="18" charset="0"/>
                <a:cs typeface="Times New Roman" pitchFamily="18" charset="0"/>
              </a:rPr>
              <a:t>Жиры. Масло сливочное, топленое, оливковое, подсолнечное рафинированное добавляют в блюда в натуральном виде.</a:t>
            </a:r>
          </a:p>
          <a:p>
            <a:pPr algn="just"/>
            <a:r>
              <a:rPr lang="ru-RU" sz="1500" i="1" dirty="0">
                <a:latin typeface="Times New Roman" pitchFamily="18" charset="0"/>
                <a:cs typeface="Times New Roman" pitchFamily="18" charset="0"/>
              </a:rPr>
              <a:t>Запрещаются: изделия из сдобного и горячего теста, мозги, печень, почки, разные соления и копчения, маринады, мясные, рыбные и другие закусочные консервы, копченая колбаса, холодные и газированные напитки, шоколад, какао, мороженое, алкоголь, капуста белокочанная, бобовые, грибы, шпинат, щавель, редис, брюква, лук, чеснок, пряности.</a:t>
            </a:r>
          </a:p>
          <a:p>
            <a:pPr algn="just"/>
            <a:endParaRPr lang="ru-RU" sz="1500" i="1" dirty="0">
              <a:latin typeface="Times New Roman" pitchFamily="18" charset="0"/>
              <a:cs typeface="Times New Roman" pitchFamily="18" charset="0"/>
            </a:endParaRPr>
          </a:p>
        </p:txBody>
      </p:sp>
    </p:spTree>
    <p:extLst>
      <p:ext uri="{BB962C8B-B14F-4D97-AF65-F5344CB8AC3E}">
        <p14:creationId xmlns:p14="http://schemas.microsoft.com/office/powerpoint/2010/main" val="39642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САНДИНА\Desktop\aafyoflopjuwnjfu6m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509" y="188640"/>
            <a:ext cx="8530971" cy="6552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5777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76672"/>
            <a:ext cx="7344816" cy="4524315"/>
          </a:xfrm>
          <a:prstGeom prst="rect">
            <a:avLst/>
          </a:prstGeom>
          <a:noFill/>
        </p:spPr>
        <p:txBody>
          <a:bodyPr wrap="square" rtlCol="0">
            <a:spAutoFit/>
          </a:bodyPr>
          <a:lstStyle/>
          <a:p>
            <a:pPr algn="just"/>
            <a:r>
              <a:rPr lang="ru-RU" b="1" i="1" dirty="0">
                <a:latin typeface="Times New Roman" pitchFamily="18" charset="0"/>
                <a:cs typeface="Times New Roman" pitchFamily="18" charset="0"/>
              </a:rPr>
              <a:t>Питание  после операции на кишечнике:</a:t>
            </a:r>
          </a:p>
          <a:p>
            <a:pPr algn="just"/>
            <a:r>
              <a:rPr lang="ru-RU" b="1" i="1" u="sng" dirty="0">
                <a:latin typeface="Times New Roman" pitchFamily="18" charset="0"/>
                <a:cs typeface="Times New Roman" pitchFamily="18" charset="0"/>
              </a:rPr>
              <a:t>запреты</a:t>
            </a:r>
          </a:p>
          <a:p>
            <a:pPr algn="just"/>
            <a:r>
              <a:rPr lang="ru-RU" i="1" dirty="0">
                <a:latin typeface="Times New Roman" pitchFamily="18" charset="0"/>
                <a:cs typeface="Times New Roman" pitchFamily="18" charset="0"/>
              </a:rPr>
              <a:t>Один кусочек жареной свинины убьет человека </a:t>
            </a:r>
            <a:r>
              <a:rPr lang="ru-RU" i="1" dirty="0">
                <a:latin typeface="Times New Roman" pitchFamily="18" charset="0"/>
                <a:cs typeface="Times New Roman" pitchFamily="18" charset="0"/>
                <a:hlinkClick r:id="rId2"/>
              </a:rPr>
              <a:t>после операции</a:t>
            </a:r>
            <a:r>
              <a:rPr lang="ru-RU" i="1" dirty="0">
                <a:latin typeface="Times New Roman" pitchFamily="18" charset="0"/>
                <a:cs typeface="Times New Roman" pitchFamily="18" charset="0"/>
              </a:rPr>
              <a:t>. Итак, чему следует сказать «нет».</a:t>
            </a:r>
          </a:p>
          <a:p>
            <a:pPr marL="285750" indent="-285750" algn="just">
              <a:buFont typeface="Arial" pitchFamily="34" charset="0"/>
              <a:buChar char="•"/>
            </a:pPr>
            <a:r>
              <a:rPr lang="ru-RU" i="1" dirty="0">
                <a:latin typeface="Times New Roman" pitchFamily="18" charset="0"/>
                <a:cs typeface="Times New Roman" pitchFamily="18" charset="0"/>
              </a:rPr>
              <a:t>Жирному.</a:t>
            </a:r>
          </a:p>
          <a:p>
            <a:pPr marL="285750" indent="-285750" algn="just">
              <a:buFont typeface="Arial" pitchFamily="34" charset="0"/>
              <a:buChar char="•"/>
            </a:pPr>
            <a:r>
              <a:rPr lang="ru-RU" i="1" dirty="0">
                <a:latin typeface="Times New Roman" pitchFamily="18" charset="0"/>
                <a:cs typeface="Times New Roman" pitchFamily="18" charset="0"/>
              </a:rPr>
              <a:t>Жареному.</a:t>
            </a:r>
          </a:p>
          <a:p>
            <a:pPr marL="285750" indent="-285750" algn="just">
              <a:buFont typeface="Arial" pitchFamily="34" charset="0"/>
              <a:buChar char="•"/>
            </a:pPr>
            <a:r>
              <a:rPr lang="ru-RU" i="1" dirty="0">
                <a:latin typeface="Times New Roman" pitchFamily="18" charset="0"/>
                <a:cs typeface="Times New Roman" pitchFamily="18" charset="0"/>
              </a:rPr>
              <a:t>Печеному.</a:t>
            </a:r>
          </a:p>
          <a:p>
            <a:pPr marL="285750" indent="-285750" algn="just">
              <a:buFont typeface="Arial" pitchFamily="34" charset="0"/>
              <a:buChar char="•"/>
            </a:pPr>
            <a:r>
              <a:rPr lang="ru-RU" i="1" dirty="0">
                <a:latin typeface="Times New Roman" pitchFamily="18" charset="0"/>
                <a:cs typeface="Times New Roman" pitchFamily="18" charset="0"/>
              </a:rPr>
              <a:t>Копченому.</a:t>
            </a:r>
          </a:p>
          <a:p>
            <a:pPr marL="285750" indent="-285750" algn="just">
              <a:buFont typeface="Arial" pitchFamily="34" charset="0"/>
              <a:buChar char="•"/>
            </a:pPr>
            <a:r>
              <a:rPr lang="ru-RU" i="1" dirty="0">
                <a:latin typeface="Times New Roman" pitchFamily="18" charset="0"/>
                <a:cs typeface="Times New Roman" pitchFamily="18" charset="0"/>
              </a:rPr>
              <a:t>Специям и приправам (кроме соли, но в умеренных количествах).</a:t>
            </a:r>
          </a:p>
          <a:p>
            <a:pPr marL="285750" indent="-285750" algn="just">
              <a:buFont typeface="Arial" pitchFamily="34" charset="0"/>
              <a:buChar char="•"/>
            </a:pPr>
            <a:r>
              <a:rPr lang="ru-RU" i="1" dirty="0">
                <a:latin typeface="Times New Roman" pitchFamily="18" charset="0"/>
                <a:cs typeface="Times New Roman" pitchFamily="18" charset="0"/>
              </a:rPr>
              <a:t>Сильно пахнущим травам (базилик, розмарин, лук, чеснок).</a:t>
            </a:r>
          </a:p>
          <a:p>
            <a:pPr marL="285750" indent="-285750" algn="just">
              <a:buFont typeface="Arial" pitchFamily="34" charset="0"/>
              <a:buChar char="•"/>
            </a:pPr>
            <a:r>
              <a:rPr lang="ru-RU" i="1" dirty="0">
                <a:latin typeface="Times New Roman" pitchFamily="18" charset="0"/>
                <a:cs typeface="Times New Roman" pitchFamily="18" charset="0"/>
              </a:rPr>
              <a:t>Сладкому.</a:t>
            </a:r>
          </a:p>
          <a:p>
            <a:pPr marL="285750" indent="-285750" algn="just">
              <a:buFont typeface="Arial" pitchFamily="34" charset="0"/>
              <a:buChar char="•"/>
            </a:pPr>
            <a:r>
              <a:rPr lang="ru-RU" i="1" dirty="0">
                <a:latin typeface="Times New Roman" pitchFamily="18" charset="0"/>
                <a:cs typeface="Times New Roman" pitchFamily="18" charset="0"/>
              </a:rPr>
              <a:t>Кислому (лимон и апельсин, смородина, клюква, брусника).</a:t>
            </a:r>
          </a:p>
          <a:p>
            <a:pPr marL="285750" indent="-285750" algn="just">
              <a:buFont typeface="Arial" pitchFamily="34" charset="0"/>
              <a:buChar char="•"/>
            </a:pPr>
            <a:r>
              <a:rPr lang="ru-RU" i="1" dirty="0">
                <a:latin typeface="Times New Roman" pitchFamily="18" charset="0"/>
                <a:cs typeface="Times New Roman" pitchFamily="18" charset="0"/>
              </a:rPr>
              <a:t>Грубой пище.</a:t>
            </a:r>
          </a:p>
          <a:p>
            <a:pPr marL="285750" indent="-285750" algn="just">
              <a:buFont typeface="Arial" pitchFamily="34" charset="0"/>
              <a:buChar char="•"/>
            </a:pPr>
            <a:r>
              <a:rPr lang="ru-RU" i="1" dirty="0">
                <a:latin typeface="Times New Roman" pitchFamily="18" charset="0"/>
                <a:cs typeface="Times New Roman" pitchFamily="18" charset="0"/>
              </a:rPr>
              <a:t>Большим кускам.</a:t>
            </a:r>
          </a:p>
          <a:p>
            <a:pPr algn="just"/>
            <a:endParaRPr lang="ru-RU" b="1" i="1" dirty="0">
              <a:latin typeface="Times New Roman" pitchFamily="18" charset="0"/>
              <a:cs typeface="Times New Roman" pitchFamily="18" charset="0"/>
            </a:endParaRPr>
          </a:p>
          <a:p>
            <a:pPr algn="just"/>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1932178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548680"/>
            <a:ext cx="8856984" cy="4524315"/>
          </a:xfrm>
          <a:prstGeom prst="rect">
            <a:avLst/>
          </a:prstGeom>
          <a:noFill/>
        </p:spPr>
        <p:txBody>
          <a:bodyPr wrap="square" rtlCol="0">
            <a:spAutoFit/>
          </a:bodyPr>
          <a:lstStyle/>
          <a:p>
            <a:pPr algn="just"/>
            <a:r>
              <a:rPr lang="ru-RU" b="1" i="1" dirty="0">
                <a:latin typeface="Times New Roman" pitchFamily="18" charset="0"/>
                <a:cs typeface="Times New Roman" pitchFamily="18" charset="0"/>
              </a:rPr>
              <a:t>Меню после операции на кишечнике. Что можно и нужно?</a:t>
            </a:r>
          </a:p>
          <a:p>
            <a:pPr algn="just"/>
            <a:r>
              <a:rPr lang="ru-RU" i="1" dirty="0">
                <a:latin typeface="Times New Roman" pitchFamily="18" charset="0"/>
                <a:cs typeface="Times New Roman" pitchFamily="18" charset="0"/>
              </a:rPr>
              <a:t>Рацион человека, который перенес внутриполостную операцию, соблюдается в рамках диеты как минимум три недели после процедуры. Потом врач определяет, когда можно смягчить режим и добавить немного вкусного.</a:t>
            </a:r>
          </a:p>
          <a:p>
            <a:pPr algn="just"/>
            <a:r>
              <a:rPr lang="ru-RU" i="1" dirty="0">
                <a:latin typeface="Times New Roman" pitchFamily="18" charset="0"/>
                <a:cs typeface="Times New Roman" pitchFamily="18" charset="0"/>
              </a:rPr>
              <a:t>Что ест человек на такой диете?</a:t>
            </a:r>
          </a:p>
          <a:p>
            <a:pPr algn="just"/>
            <a:r>
              <a:rPr lang="ru-RU" i="1" dirty="0">
                <a:latin typeface="Times New Roman" pitchFamily="18" charset="0"/>
                <a:cs typeface="Times New Roman" pitchFamily="18" charset="0"/>
              </a:rPr>
              <a:t>Белое мясо: курица или индейка, измельченное до паштета. Белок помогает организму справиться с последствиями общего наркоза.</a:t>
            </a:r>
          </a:p>
          <a:p>
            <a:pPr algn="just"/>
            <a:r>
              <a:rPr lang="ru-RU" i="1" dirty="0">
                <a:latin typeface="Times New Roman" pitchFamily="18" charset="0"/>
                <a:cs typeface="Times New Roman" pitchFamily="18" charset="0"/>
              </a:rPr>
              <a:t>Кисломолочные продукты восстанавливают микрофлору кишечника и ускоряют заживление ран.</a:t>
            </a:r>
          </a:p>
          <a:p>
            <a:pPr algn="just"/>
            <a:r>
              <a:rPr lang="ru-RU" i="1" dirty="0">
                <a:latin typeface="Times New Roman" pitchFamily="18" charset="0"/>
                <a:cs typeface="Times New Roman" pitchFamily="18" charset="0"/>
              </a:rPr>
              <a:t>Овощи и фрукты. В пределах разрешенного списка протертые или размолотые в блендере растительные компоненты, по одному или в разнообразных пропорциях важны, они содержат минералы и витамины.</a:t>
            </a:r>
          </a:p>
          <a:p>
            <a:pPr algn="just"/>
            <a:r>
              <a:rPr lang="ru-RU" i="1" dirty="0">
                <a:latin typeface="Times New Roman" pitchFamily="18" charset="0"/>
                <a:cs typeface="Times New Roman" pitchFamily="18" charset="0"/>
              </a:rPr>
              <a:t>Жидкости достаточное количество. Обычная и минеральная вода чередуются с только что приготовленными соками овощей (свекла и морковь) и фруктов. Яблочный, персиковый, абрикосовые соки.</a:t>
            </a:r>
          </a:p>
          <a:p>
            <a:pPr algn="just"/>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2475568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028343"/>
            <a:ext cx="8064896" cy="2585323"/>
          </a:xfrm>
          <a:prstGeom prst="rect">
            <a:avLst/>
          </a:prstGeom>
        </p:spPr>
        <p:txBody>
          <a:bodyPr wrap="square">
            <a:spAutoFit/>
          </a:bodyPr>
          <a:lstStyle/>
          <a:p>
            <a:pPr algn="just"/>
            <a:r>
              <a:rPr lang="ru-RU" i="1" dirty="0">
                <a:latin typeface="Times New Roman" pitchFamily="18" charset="0"/>
                <a:cs typeface="Times New Roman" pitchFamily="18" charset="0"/>
              </a:rPr>
              <a:t>Одна из основных проблем при лечении </a:t>
            </a:r>
            <a:r>
              <a:rPr lang="ru-RU" i="1" dirty="0" err="1">
                <a:latin typeface="Times New Roman" pitchFamily="18" charset="0"/>
                <a:cs typeface="Times New Roman" pitchFamily="18" charset="0"/>
              </a:rPr>
              <a:t>онкозаболеваний</a:t>
            </a:r>
            <a:r>
              <a:rPr lang="ru-RU" i="1" dirty="0">
                <a:latin typeface="Times New Roman" pitchFamily="18" charset="0"/>
                <a:cs typeface="Times New Roman" pitchFamily="18" charset="0"/>
              </a:rPr>
              <a:t> – ухудшение качества жизни. Агрессивная терапия, без которой не обходится практически ни один протокол лечения, наряду с раковыми клетками убивает и здоровые клетки организма, которые в норме очень быстро обновляются.</a:t>
            </a:r>
          </a:p>
          <a:p>
            <a:pPr algn="just"/>
            <a:endParaRPr lang="ru-RU" i="1" dirty="0">
              <a:latin typeface="Times New Roman" pitchFamily="18" charset="0"/>
              <a:cs typeface="Times New Roman" pitchFamily="18" charset="0"/>
            </a:endParaRPr>
          </a:p>
          <a:p>
            <a:pPr algn="just"/>
            <a:r>
              <a:rPr lang="ru-RU" i="1" dirty="0">
                <a:latin typeface="Times New Roman" pitchFamily="18" charset="0"/>
                <a:cs typeface="Times New Roman" pitchFamily="18" charset="0"/>
              </a:rPr>
              <a:t>При химиотерапии страдают кишечник, слизистая оболочка полости рта и глотки, печень, желудок. В результате нарушается стул, появляются боли в животе, тошнота, возникает стойкое отвращение к пище. Но без полноценного питания невозможно выздоровление и продление жизни.</a:t>
            </a:r>
          </a:p>
        </p:txBody>
      </p:sp>
      <p:sp>
        <p:nvSpPr>
          <p:cNvPr id="5" name="TextBox 4"/>
          <p:cNvSpPr txBox="1"/>
          <p:nvPr/>
        </p:nvSpPr>
        <p:spPr>
          <a:xfrm>
            <a:off x="827584" y="574358"/>
            <a:ext cx="6840760" cy="523220"/>
          </a:xfrm>
          <a:prstGeom prst="rect">
            <a:avLst/>
          </a:prstGeom>
          <a:noFill/>
        </p:spPr>
        <p:txBody>
          <a:bodyPr wrap="square" rtlCol="0">
            <a:spAutoFit/>
          </a:bodyPr>
          <a:lstStyle/>
          <a:p>
            <a:pPr algn="ctr"/>
            <a:r>
              <a:rPr lang="ru-RU" sz="2800" b="1" i="1" dirty="0">
                <a:latin typeface="Times New Roman" pitchFamily="18" charset="0"/>
                <a:cs typeface="Times New Roman" pitchFamily="18" charset="0"/>
              </a:rPr>
              <a:t>Питание во время химиотерапии</a:t>
            </a:r>
          </a:p>
        </p:txBody>
      </p:sp>
      <p:pic>
        <p:nvPicPr>
          <p:cNvPr id="2050" name="Picture 2" descr="C:\Users\САНДИНА\Desktop\995bd2006775ff1a79380c14f3cc14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3861048"/>
            <a:ext cx="4296446" cy="2859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6901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124744"/>
            <a:ext cx="8208912" cy="5016758"/>
          </a:xfrm>
          <a:prstGeom prst="rect">
            <a:avLst/>
          </a:prstGeom>
        </p:spPr>
        <p:txBody>
          <a:bodyPr wrap="square">
            <a:spAutoFit/>
          </a:bodyPr>
          <a:lstStyle/>
          <a:p>
            <a:pPr algn="just"/>
            <a:r>
              <a:rPr lang="ru-RU" sz="2000" i="1" dirty="0">
                <a:latin typeface="Times New Roman" pitchFamily="18" charset="0"/>
                <a:cs typeface="Times New Roman" pitchFamily="18" charset="0"/>
              </a:rPr>
              <a:t>Во время химиотерапии раковые новообразования и поврежденные слизистые оболочки выделяют огромное количество токсинов, а правильное питание направлено на выведение этих токсинов и восстановление собственных тканей организма.. Нужно знать, что можно, а что нельзя есть при раке, чтобы не усугубить состояние и не увеличить общую интоксикацию, не ухудшить кровообращение и не ослабить свой организм. Плюс важно улучшить иммунитет, ускорить восстановление клеток. Особенно это важно после тяжелой химиотерапии, которая сильно влияет на весь организм.</a:t>
            </a:r>
          </a:p>
          <a:p>
            <a:pPr algn="just"/>
            <a:r>
              <a:rPr lang="ru-RU" sz="2000" i="1" dirty="0">
                <a:latin typeface="Times New Roman" pitchFamily="18" charset="0"/>
                <a:cs typeface="Times New Roman" pitchFamily="18" charset="0"/>
              </a:rPr>
              <a:t>Восстановительный процесс после химиотерапии необходим прежде всего поврежденным клеткам кишечника. </a:t>
            </a:r>
            <a:r>
              <a:rPr lang="ru-RU" sz="2000" i="1" dirty="0" err="1">
                <a:latin typeface="Times New Roman" pitchFamily="18" charset="0"/>
                <a:cs typeface="Times New Roman" pitchFamily="18" charset="0"/>
              </a:rPr>
              <a:t>Пробиотики</a:t>
            </a:r>
            <a:r>
              <a:rPr lang="ru-RU" sz="2000" i="1" dirty="0">
                <a:latin typeface="Times New Roman" pitchFamily="18" charset="0"/>
                <a:cs typeface="Times New Roman" pitchFamily="18" charset="0"/>
              </a:rPr>
              <a:t> — полезные бактерии, без которых кишечник не может нормально функционировать. Во многом благодаря деятельности </a:t>
            </a:r>
            <a:r>
              <a:rPr lang="ru-RU" sz="2000" i="1" dirty="0" err="1">
                <a:latin typeface="Times New Roman" pitchFamily="18" charset="0"/>
                <a:cs typeface="Times New Roman" pitchFamily="18" charset="0"/>
              </a:rPr>
              <a:t>пробиотических</a:t>
            </a:r>
            <a:r>
              <a:rPr lang="ru-RU" sz="2000" i="1" dirty="0">
                <a:latin typeface="Times New Roman" pitchFamily="18" charset="0"/>
                <a:cs typeface="Times New Roman" pitchFamily="18" charset="0"/>
              </a:rPr>
              <a:t> микроорганизмов кишечник из потребляемой нами пищи усваивает питательные вещества и микроэлементы, производит важные витамины.</a:t>
            </a:r>
          </a:p>
        </p:txBody>
      </p:sp>
    </p:spTree>
    <p:extLst>
      <p:ext uri="{BB962C8B-B14F-4D97-AF65-F5344CB8AC3E}">
        <p14:creationId xmlns:p14="http://schemas.microsoft.com/office/powerpoint/2010/main" val="433354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САНДИНА\Desktop\kak-pitatsya-pri-himioterapii-768x106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8208911" cy="633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847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195011"/>
            <a:ext cx="7776864" cy="3657599"/>
          </a:xfrm>
        </p:spPr>
        <p:txBody>
          <a:bodyPr>
            <a:noAutofit/>
          </a:bodyPr>
          <a:lstStyle/>
          <a:p>
            <a:r>
              <a:rPr lang="ru-RU" sz="2400" dirty="0">
                <a:latin typeface="Times New Roman" pitchFamily="18" charset="0"/>
                <a:cs typeface="Times New Roman" pitchFamily="18" charset="0"/>
              </a:rPr>
              <a:t> белковые</a:t>
            </a:r>
          </a:p>
          <a:p>
            <a:r>
              <a:rPr lang="ru-RU" sz="2400" dirty="0">
                <a:latin typeface="Times New Roman" pitchFamily="18" charset="0"/>
                <a:cs typeface="Times New Roman" pitchFamily="18" charset="0"/>
              </a:rPr>
              <a:t> молочные</a:t>
            </a:r>
          </a:p>
          <a:p>
            <a:r>
              <a:rPr lang="ru-RU" sz="2400" dirty="0">
                <a:latin typeface="Times New Roman" pitchFamily="18" charset="0"/>
                <a:cs typeface="Times New Roman" pitchFamily="18" charset="0"/>
              </a:rPr>
              <a:t>хлебно-крупяные </a:t>
            </a:r>
          </a:p>
          <a:p>
            <a:r>
              <a:rPr lang="ru-RU" sz="2400" dirty="0">
                <a:latin typeface="Times New Roman" pitchFamily="18" charset="0"/>
                <a:cs typeface="Times New Roman" pitchFamily="18" charset="0"/>
              </a:rPr>
              <a:t> фруктово-овощные </a:t>
            </a:r>
          </a:p>
          <a:p>
            <a:pPr marL="0" indent="0">
              <a:buNone/>
            </a:pPr>
            <a:r>
              <a:rPr lang="ru-RU" sz="2400" dirty="0">
                <a:latin typeface="Times New Roman" pitchFamily="18" charset="0"/>
                <a:cs typeface="Times New Roman" pitchFamily="18" charset="0"/>
              </a:rPr>
              <a:t>. </a:t>
            </a:r>
          </a:p>
          <a:p>
            <a:pPr marL="0" indent="0">
              <a:buNone/>
            </a:pPr>
            <a:endParaRPr lang="ru-RU" sz="2400" dirty="0">
              <a:latin typeface="Times New Roman" pitchFamily="18" charset="0"/>
              <a:cs typeface="Times New Roman" pitchFamily="18" charset="0"/>
            </a:endParaRPr>
          </a:p>
          <a:p>
            <a:pPr marL="0" indent="0">
              <a:buNone/>
            </a:pPr>
            <a:endParaRPr lang="ru-RU" sz="2400" dirty="0">
              <a:latin typeface="Times New Roman" pitchFamily="18" charset="0"/>
              <a:cs typeface="Times New Roman" pitchFamily="18" charset="0"/>
            </a:endParaRPr>
          </a:p>
          <a:p>
            <a:pPr marL="0" indent="0">
              <a:buNone/>
            </a:pPr>
            <a:r>
              <a:rPr lang="ru-RU" sz="2400" dirty="0">
                <a:latin typeface="Times New Roman" pitchFamily="18" charset="0"/>
                <a:cs typeface="Times New Roman" pitchFamily="18" charset="0"/>
              </a:rPr>
              <a:t>Ежедневный пищевой рацион больного должен содержать продукты из всех четырех групп как во время химиотерапии, так и в перерывах между курсами</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4" name="TextBox 3"/>
          <p:cNvSpPr txBox="1"/>
          <p:nvPr/>
        </p:nvSpPr>
        <p:spPr>
          <a:xfrm>
            <a:off x="899592" y="548680"/>
            <a:ext cx="6624736" cy="646331"/>
          </a:xfrm>
          <a:prstGeom prst="rect">
            <a:avLst/>
          </a:prstGeom>
          <a:noFill/>
        </p:spPr>
        <p:txBody>
          <a:bodyPr wrap="square" rtlCol="0">
            <a:spAutoFit/>
          </a:bodyPr>
          <a:lstStyle/>
          <a:p>
            <a:pPr algn="ctr"/>
            <a:r>
              <a:rPr lang="ru-RU" sz="3600" b="1" i="1" dirty="0">
                <a:latin typeface="Times New Roman" pitchFamily="18" charset="0"/>
                <a:cs typeface="Times New Roman" pitchFamily="18" charset="0"/>
              </a:rPr>
              <a:t>4 основные группы продуктов</a:t>
            </a:r>
          </a:p>
        </p:txBody>
      </p:sp>
    </p:spTree>
    <p:extLst>
      <p:ext uri="{BB962C8B-B14F-4D97-AF65-F5344CB8AC3E}">
        <p14:creationId xmlns:p14="http://schemas.microsoft.com/office/powerpoint/2010/main" val="2374526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520" y="548680"/>
            <a:ext cx="8640960" cy="3970318"/>
          </a:xfrm>
          <a:prstGeom prst="rect">
            <a:avLst/>
          </a:prstGeom>
          <a:noFill/>
        </p:spPr>
        <p:txBody>
          <a:bodyPr wrap="square" rtlCol="0">
            <a:spAutoFit/>
          </a:bodyPr>
          <a:lstStyle/>
          <a:p>
            <a:pPr algn="ctr"/>
            <a:r>
              <a:rPr lang="ru-RU" b="1" i="1" dirty="0">
                <a:latin typeface="Times New Roman" pitchFamily="18" charset="0"/>
                <a:cs typeface="Times New Roman" pitchFamily="18" charset="0"/>
              </a:rPr>
              <a:t>Питание пациентов с </a:t>
            </a:r>
            <a:r>
              <a:rPr lang="ru-RU" b="1" i="1" dirty="0" err="1">
                <a:latin typeface="Times New Roman" pitchFamily="18" charset="0"/>
                <a:cs typeface="Times New Roman" pitchFamily="18" charset="0"/>
              </a:rPr>
              <a:t>колостомой</a:t>
            </a:r>
            <a:endParaRPr lang="ru-RU" b="1" i="1" dirty="0">
              <a:latin typeface="Times New Roman" pitchFamily="18" charset="0"/>
              <a:cs typeface="Times New Roman" pitchFamily="18" charset="0"/>
            </a:endParaRPr>
          </a:p>
          <a:p>
            <a:pPr algn="just"/>
            <a:r>
              <a:rPr lang="ru-RU" i="1" dirty="0">
                <a:latin typeface="Times New Roman" pitchFamily="18" charset="0"/>
                <a:cs typeface="Times New Roman" pitchFamily="18" charset="0"/>
              </a:rPr>
              <a:t>Болезнь и сама операция на кишечнике, закончившаяся наложением </a:t>
            </a:r>
            <a:r>
              <a:rPr lang="ru-RU" i="1" dirty="0" err="1">
                <a:latin typeface="Times New Roman" pitchFamily="18" charset="0"/>
                <a:cs typeface="Times New Roman" pitchFamily="18" charset="0"/>
              </a:rPr>
              <a:t>стомы</a:t>
            </a:r>
            <a:r>
              <a:rPr lang="ru-RU" i="1" dirty="0">
                <a:latin typeface="Times New Roman" pitchFamily="18" charset="0"/>
                <a:cs typeface="Times New Roman" pitchFamily="18" charset="0"/>
              </a:rPr>
              <a:t>, связаны с потерей организмом большого количества энергии, витаминов, белка и минеральных веществ. Все это может проявляться уменьшением массы тела, быстрой утомляемостью, слабостью, чувством подавленности или раздражительностью.</a:t>
            </a:r>
            <a:br>
              <a:rPr lang="ru-RU" i="1" dirty="0">
                <a:latin typeface="Times New Roman" pitchFamily="18" charset="0"/>
                <a:cs typeface="Times New Roman" pitchFamily="18" charset="0"/>
              </a:rPr>
            </a:br>
            <a:br>
              <a:rPr lang="ru-RU" i="1" dirty="0">
                <a:latin typeface="Times New Roman" pitchFamily="18" charset="0"/>
                <a:cs typeface="Times New Roman" pitchFamily="18" charset="0"/>
              </a:rPr>
            </a:br>
            <a:r>
              <a:rPr lang="ru-RU" b="1" i="1" dirty="0">
                <a:latin typeface="Times New Roman" pitchFamily="18" charset="0"/>
                <a:cs typeface="Times New Roman" pitchFamily="18" charset="0"/>
              </a:rPr>
              <a:t>Питание</a:t>
            </a:r>
            <a:r>
              <a:rPr lang="ru-RU" i="1" dirty="0">
                <a:latin typeface="Times New Roman" pitchFamily="18" charset="0"/>
                <a:cs typeface="Times New Roman" pitchFamily="18" charset="0"/>
              </a:rPr>
              <a:t> – сложный процесс поступления, переваривания, всасывания и усвоения в организме пищи, необходимой для построения и обновления клеток и тканей тела, покрытия энергетических затрат, регуляции функций организма. Правильное питание при наличии </a:t>
            </a:r>
            <a:r>
              <a:rPr lang="ru-RU" i="1" dirty="0" err="1">
                <a:latin typeface="Times New Roman" pitchFamily="18" charset="0"/>
                <a:cs typeface="Times New Roman" pitchFamily="18" charset="0"/>
              </a:rPr>
              <a:t>стомы</a:t>
            </a:r>
            <a:r>
              <a:rPr lang="ru-RU" i="1" dirty="0">
                <a:latin typeface="Times New Roman" pitchFamily="18" charset="0"/>
                <a:cs typeface="Times New Roman" pitchFamily="18" charset="0"/>
              </a:rPr>
              <a:t>, хотя и не решает все проблемы, но является необходимым условием для ведения полноценной жизни.</a:t>
            </a:r>
            <a:br>
              <a:rPr lang="ru-RU" i="1" dirty="0">
                <a:latin typeface="Times New Roman" pitchFamily="18" charset="0"/>
                <a:cs typeface="Times New Roman" pitchFamily="18" charset="0"/>
              </a:rPr>
            </a:br>
            <a:r>
              <a:rPr lang="ru-RU" i="1" dirty="0">
                <a:latin typeface="Times New Roman" pitchFamily="18" charset="0"/>
                <a:cs typeface="Times New Roman" pitchFamily="18" charset="0"/>
              </a:rPr>
              <a:t>Рациональное питание – это физиологически полноценное питание человека с учетом его пола, возраста, характера работы, климатических условий.</a:t>
            </a:r>
            <a:endParaRPr lang="ru-RU" b="1" i="1" dirty="0">
              <a:latin typeface="Times New Roman" pitchFamily="18" charset="0"/>
              <a:cs typeface="Times New Roman" pitchFamily="18" charset="0"/>
            </a:endParaRPr>
          </a:p>
          <a:p>
            <a:pPr algn="just"/>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3997889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0648"/>
            <a:ext cx="7543800" cy="914400"/>
          </a:xfrm>
        </p:spPr>
        <p:txBody>
          <a:bodyPr>
            <a:normAutofit/>
          </a:bodyPr>
          <a:lstStyle/>
          <a:p>
            <a:r>
              <a:rPr lang="ru-RU" sz="4000" b="1" i="1" dirty="0">
                <a:latin typeface="Times New Roman" pitchFamily="18" charset="0"/>
                <a:cs typeface="Times New Roman" pitchFamily="18" charset="0"/>
              </a:rPr>
              <a:t>Белковая группа</a:t>
            </a:r>
          </a:p>
        </p:txBody>
      </p:sp>
      <p:sp>
        <p:nvSpPr>
          <p:cNvPr id="3" name="Объект 2"/>
          <p:cNvSpPr>
            <a:spLocks noGrp="1"/>
          </p:cNvSpPr>
          <p:nvPr>
            <p:ph idx="1"/>
          </p:nvPr>
        </p:nvSpPr>
        <p:spPr>
          <a:xfrm>
            <a:off x="107504" y="1412776"/>
            <a:ext cx="5688632" cy="5112568"/>
          </a:xfrm>
        </p:spPr>
        <p:txBody>
          <a:bodyPr>
            <a:normAutofit fontScale="92500" lnSpcReduction="10000"/>
          </a:bodyPr>
          <a:lstStyle/>
          <a:p>
            <a:r>
              <a:rPr lang="ru-RU" dirty="0">
                <a:latin typeface="Times New Roman" pitchFamily="18" charset="0"/>
                <a:cs typeface="Times New Roman" pitchFamily="18" charset="0"/>
              </a:rPr>
              <a:t>Белковая группа включает фасоль и горох, орехи и соевые продукты, яйца, рыбу, мясо (телятину, говядину, свинину, птицу), печень. Продукты этой группы содержат белок, а также витамины группы В и железо. В течение дня желательно дважды включать в рацион продукты этой группы.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954204"/>
            <a:ext cx="3491880" cy="2914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1357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7543800" cy="914400"/>
          </a:xfrm>
        </p:spPr>
        <p:txBody>
          <a:bodyPr/>
          <a:lstStyle/>
          <a:p>
            <a:r>
              <a:rPr lang="ru-RU" b="1" i="1" dirty="0">
                <a:latin typeface="Times New Roman" pitchFamily="18" charset="0"/>
                <a:cs typeface="Times New Roman" pitchFamily="18" charset="0"/>
              </a:rPr>
              <a:t>Молочная группа</a:t>
            </a:r>
          </a:p>
        </p:txBody>
      </p:sp>
      <p:sp>
        <p:nvSpPr>
          <p:cNvPr id="3" name="Объект 2"/>
          <p:cNvSpPr>
            <a:spLocks noGrp="1"/>
          </p:cNvSpPr>
          <p:nvPr>
            <p:ph idx="1"/>
          </p:nvPr>
        </p:nvSpPr>
        <p:spPr>
          <a:xfrm>
            <a:off x="251520" y="1268760"/>
            <a:ext cx="5544616" cy="4896543"/>
          </a:xfrm>
        </p:spPr>
        <p:txBody>
          <a:bodyPr>
            <a:noAutofit/>
          </a:bodyPr>
          <a:lstStyle/>
          <a:p>
            <a:r>
              <a:rPr lang="ru-RU" sz="2400" dirty="0">
                <a:latin typeface="Times New Roman" pitchFamily="18" charset="0"/>
                <a:cs typeface="Times New Roman" pitchFamily="18" charset="0"/>
              </a:rPr>
              <a:t>Молочная группа включает все виды молочных продуктов: кефир, свежую простоквашу, ряженку, йогурт, творог, молоко, сыр, сливочное масло, сгущенное молоко и т.д. </a:t>
            </a:r>
          </a:p>
          <a:p>
            <a:pPr marL="0" indent="0">
              <a:buNone/>
            </a:pPr>
            <a:r>
              <a:rPr lang="ru-RU" sz="2400" dirty="0">
                <a:latin typeface="Times New Roman" pitchFamily="18" charset="0"/>
                <a:cs typeface="Times New Roman" pitchFamily="18" charset="0"/>
              </a:rPr>
              <a:t>    Продукты питания этой группы содержат    важные витамины, а также кальций и белок. </a:t>
            </a:r>
          </a:p>
          <a:p>
            <a:pPr marL="0" indent="0">
              <a:buNone/>
            </a:pPr>
            <a:r>
              <a:rPr lang="ru-RU" sz="2400" dirty="0">
                <a:latin typeface="Times New Roman" pitchFamily="18" charset="0"/>
                <a:cs typeface="Times New Roman" pitchFamily="18" charset="0"/>
              </a:rPr>
              <a:t> Необходимы два приема молочных продуктов в день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2564904"/>
            <a:ext cx="3168351"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752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836712"/>
            <a:ext cx="7543800" cy="914400"/>
          </a:xfrm>
        </p:spPr>
        <p:txBody>
          <a:bodyPr/>
          <a:lstStyle/>
          <a:p>
            <a:r>
              <a:rPr lang="ru-RU" b="1" i="1" dirty="0">
                <a:latin typeface="Times New Roman" pitchFamily="18" charset="0"/>
                <a:cs typeface="Times New Roman" pitchFamily="18" charset="0"/>
              </a:rPr>
              <a:t>Фруктово-овощная группа</a:t>
            </a:r>
          </a:p>
        </p:txBody>
      </p:sp>
      <p:sp>
        <p:nvSpPr>
          <p:cNvPr id="3" name="Объект 2"/>
          <p:cNvSpPr>
            <a:spLocks noGrp="1"/>
          </p:cNvSpPr>
          <p:nvPr>
            <p:ph idx="1"/>
          </p:nvPr>
        </p:nvSpPr>
        <p:spPr>
          <a:xfrm>
            <a:off x="971600" y="2348880"/>
            <a:ext cx="6912768" cy="3657599"/>
          </a:xfrm>
        </p:spPr>
        <p:txBody>
          <a:bodyPr>
            <a:normAutofit fontScale="85000" lnSpcReduction="20000"/>
          </a:bodyPr>
          <a:lstStyle/>
          <a:p>
            <a:pPr algn="just"/>
            <a:r>
              <a:rPr lang="ru-RU" i="1" dirty="0">
                <a:latin typeface="Times New Roman" pitchFamily="18" charset="0"/>
                <a:cs typeface="Times New Roman" pitchFamily="18" charset="0"/>
              </a:rPr>
              <a:t>Фруктово-овощная группа включает все виды сырых и отварных овощей, салатов и фруктов, а также соки и сушеные фрукты. Желательно 4-5 приемов в сутки. </a:t>
            </a:r>
          </a:p>
          <a:p>
            <a:pPr algn="just"/>
            <a:r>
              <a:rPr lang="ru-RU" i="1" dirty="0">
                <a:latin typeface="Times New Roman" pitchFamily="18" charset="0"/>
                <a:cs typeface="Times New Roman" pitchFamily="18" charset="0"/>
              </a:rPr>
              <a:t>Каждый прием состоит из свежих фруктов или стакана фруктового или овощного сока ( можно смешать по полстакана морковного и свекольного сока), а также салата из сырых или вареных овощей, и т.д.</a:t>
            </a:r>
          </a:p>
        </p:txBody>
      </p:sp>
    </p:spTree>
    <p:extLst>
      <p:ext uri="{BB962C8B-B14F-4D97-AF65-F5344CB8AC3E}">
        <p14:creationId xmlns:p14="http://schemas.microsoft.com/office/powerpoint/2010/main" val="3210472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7543800" cy="914400"/>
          </a:xfrm>
        </p:spPr>
        <p:txBody>
          <a:bodyPr/>
          <a:lstStyle/>
          <a:p>
            <a:r>
              <a:rPr lang="ru-RU" b="1" i="1" dirty="0">
                <a:latin typeface="Times New Roman" pitchFamily="18" charset="0"/>
                <a:cs typeface="Times New Roman" pitchFamily="18" charset="0"/>
              </a:rPr>
              <a:t>Хлебно-крупяная группа</a:t>
            </a:r>
          </a:p>
        </p:txBody>
      </p:sp>
      <p:sp>
        <p:nvSpPr>
          <p:cNvPr id="3" name="Объект 2"/>
          <p:cNvSpPr>
            <a:spLocks noGrp="1"/>
          </p:cNvSpPr>
          <p:nvPr>
            <p:ph idx="1"/>
          </p:nvPr>
        </p:nvSpPr>
        <p:spPr>
          <a:xfrm>
            <a:off x="3347864" y="1600200"/>
            <a:ext cx="5338936" cy="4525963"/>
          </a:xfrm>
        </p:spPr>
        <p:txBody>
          <a:bodyPr>
            <a:normAutofit fontScale="92500" lnSpcReduction="10000"/>
          </a:bodyPr>
          <a:lstStyle/>
          <a:p>
            <a:r>
              <a:rPr lang="ru-RU" i="1" dirty="0">
                <a:latin typeface="Times New Roman" pitchFamily="18" charset="0"/>
                <a:cs typeface="Times New Roman" pitchFamily="18" charset="0"/>
              </a:rPr>
              <a:t>включает хлеб, зерновые и крупяные продукты (овсяные, кукурузные и пшеничные хлопья), разнообразные каши, печенье, "соломки" и т.п. </a:t>
            </a:r>
          </a:p>
          <a:p>
            <a:pPr marL="0" indent="0" algn="just">
              <a:buNone/>
            </a:pPr>
            <a:r>
              <a:rPr lang="ru-RU" i="1" dirty="0">
                <a:latin typeface="Times New Roman" pitchFamily="18" charset="0"/>
                <a:cs typeface="Times New Roman" pitchFamily="18" charset="0"/>
              </a:rPr>
              <a:t>Продукты этой группы обеспечивают организм углеводами, витамином В1. Необходимы 4 приема в день.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1667740"/>
            <a:ext cx="2884164" cy="2481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6652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САНДИНА\Desktop\Pitanie_po_himioterapi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119950"/>
            <a:ext cx="7776864" cy="6477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444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55776" y="332656"/>
            <a:ext cx="6120680" cy="6192688"/>
          </a:xfrm>
        </p:spPr>
        <p:txBody>
          <a:bodyPr>
            <a:normAutofit/>
          </a:bodyPr>
          <a:lstStyle/>
          <a:p>
            <a:pPr algn="just"/>
            <a:r>
              <a:rPr lang="ru-RU" sz="2800" i="1" dirty="0">
                <a:latin typeface="Times New Roman" pitchFamily="18" charset="0"/>
                <a:cs typeface="Times New Roman" pitchFamily="18" charset="0"/>
              </a:rPr>
              <a:t>Во время проведения химиотерапии желательно увеличить количество жидкости, употребляя овощные, фруктовые и ягодные соки. Целесообразность этого значительно возрастает при лечении препаратами платины. Особенно полезны морковный, свекольный, томатный, малиновый и брусничный соки</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83" y="1124744"/>
            <a:ext cx="2379177"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82529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7543800" cy="914400"/>
          </a:xfrm>
        </p:spPr>
        <p:txBody>
          <a:bodyPr/>
          <a:lstStyle/>
          <a:p>
            <a:r>
              <a:rPr lang="ru-RU" b="1" i="1" dirty="0">
                <a:latin typeface="Times New Roman" pitchFamily="18" charset="0"/>
                <a:cs typeface="Times New Roman" pitchFamily="18" charset="0"/>
              </a:rPr>
              <a:t>Снижение аппетита</a:t>
            </a:r>
          </a:p>
        </p:txBody>
      </p:sp>
      <p:sp>
        <p:nvSpPr>
          <p:cNvPr id="3" name="Объект 2"/>
          <p:cNvSpPr>
            <a:spLocks noGrp="1"/>
          </p:cNvSpPr>
          <p:nvPr>
            <p:ph idx="1"/>
          </p:nvPr>
        </p:nvSpPr>
        <p:spPr>
          <a:xfrm>
            <a:off x="251520" y="1600200"/>
            <a:ext cx="8435280" cy="4525963"/>
          </a:xfrm>
        </p:spPr>
        <p:txBody>
          <a:bodyPr/>
          <a:lstStyle/>
          <a:p>
            <a:pPr algn="just"/>
            <a:r>
              <a:rPr lang="ru-RU" i="1" dirty="0">
                <a:latin typeface="Times New Roman" pitchFamily="18" charset="0"/>
                <a:cs typeface="Times New Roman" pitchFamily="18" charset="0"/>
              </a:rPr>
              <a:t>При плохом аппетите следует употреблять продукты, которые при минимальном объеме позволяют получить максимальное количество питательных веществ, например, орехи, мед, яйца, взбитые сливки, шоколад, сладкие кремы, мороженое. Их нужно употреблять между приемами пищи</a:t>
            </a:r>
          </a:p>
        </p:txBody>
      </p:sp>
    </p:spTree>
    <p:extLst>
      <p:ext uri="{BB962C8B-B14F-4D97-AF65-F5344CB8AC3E}">
        <p14:creationId xmlns:p14="http://schemas.microsoft.com/office/powerpoint/2010/main" val="42407827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b="1" i="1" dirty="0">
                <a:latin typeface="Times New Roman" pitchFamily="18" charset="0"/>
                <a:cs typeface="Times New Roman" pitchFamily="18" charset="0"/>
              </a:rPr>
              <a:t>Диета при тошноте и рвоте</a:t>
            </a:r>
          </a:p>
        </p:txBody>
      </p:sp>
      <p:sp>
        <p:nvSpPr>
          <p:cNvPr id="3" name="Объект 2"/>
          <p:cNvSpPr>
            <a:spLocks noGrp="1"/>
          </p:cNvSpPr>
          <p:nvPr>
            <p:ph idx="1"/>
          </p:nvPr>
        </p:nvSpPr>
        <p:spPr>
          <a:xfrm>
            <a:off x="457200" y="1052736"/>
            <a:ext cx="8229600" cy="5073427"/>
          </a:xfrm>
        </p:spPr>
        <p:txBody>
          <a:bodyPr>
            <a:normAutofit/>
          </a:bodyPr>
          <a:lstStyle/>
          <a:p>
            <a:pPr marL="0" indent="0" algn="just">
              <a:buNone/>
            </a:pPr>
            <a:r>
              <a:rPr lang="ru-RU" sz="1800" i="1" dirty="0">
                <a:latin typeface="Times New Roman" pitchFamily="18" charset="0"/>
                <a:cs typeface="Times New Roman" pitchFamily="18" charset="0"/>
              </a:rPr>
              <a:t>1. Утром делать дыхательную гимнастику на балконе или при открытом окне.</a:t>
            </a:r>
            <a:br>
              <a:rPr lang="ru-RU" sz="1800" i="1" dirty="0">
                <a:latin typeface="Times New Roman" pitchFamily="18" charset="0"/>
                <a:cs typeface="Times New Roman" pitchFamily="18" charset="0"/>
              </a:rPr>
            </a:br>
            <a:br>
              <a:rPr lang="ru-RU" sz="1800" i="1" dirty="0">
                <a:latin typeface="Times New Roman" pitchFamily="18" charset="0"/>
                <a:cs typeface="Times New Roman" pitchFamily="18" charset="0"/>
              </a:rPr>
            </a:br>
            <a:r>
              <a:rPr lang="ru-RU" sz="1800" i="1" dirty="0">
                <a:latin typeface="Times New Roman" pitchFamily="18" charset="0"/>
                <a:cs typeface="Times New Roman" pitchFamily="18" charset="0"/>
              </a:rPr>
              <a:t>2. Перед завтраком пососать кусочек льда, ломтик замороженного лимона, кислую сливу ткемали, алычу или несколько ягод клюквы, брусники.</a:t>
            </a:r>
            <a:br>
              <a:rPr lang="ru-RU" sz="1800" i="1" dirty="0">
                <a:latin typeface="Times New Roman" pitchFamily="18" charset="0"/>
                <a:cs typeface="Times New Roman" pitchFamily="18" charset="0"/>
              </a:rPr>
            </a:br>
            <a:br>
              <a:rPr lang="ru-RU" sz="1800" i="1" dirty="0">
                <a:latin typeface="Times New Roman" pitchFamily="18" charset="0"/>
                <a:cs typeface="Times New Roman" pitchFamily="18" charset="0"/>
              </a:rPr>
            </a:br>
            <a:r>
              <a:rPr lang="ru-RU" sz="1800" i="1" dirty="0">
                <a:latin typeface="Times New Roman" pitchFamily="18" charset="0"/>
                <a:cs typeface="Times New Roman" pitchFamily="18" charset="0"/>
              </a:rPr>
              <a:t>3. Есть натощак сухие продукты: сухарики, сушки, тосты, чипсы, печенье и т.п.</a:t>
            </a:r>
            <a:br>
              <a:rPr lang="ru-RU" sz="1800" i="1" dirty="0">
                <a:latin typeface="Times New Roman" pitchFamily="18" charset="0"/>
                <a:cs typeface="Times New Roman" pitchFamily="18" charset="0"/>
              </a:rPr>
            </a:br>
            <a:br>
              <a:rPr lang="ru-RU" sz="1800" i="1" dirty="0">
                <a:latin typeface="Times New Roman" pitchFamily="18" charset="0"/>
                <a:cs typeface="Times New Roman" pitchFamily="18" charset="0"/>
              </a:rPr>
            </a:br>
            <a:r>
              <a:rPr lang="ru-RU" sz="1800" i="1" dirty="0">
                <a:latin typeface="Times New Roman" pitchFamily="18" charset="0"/>
                <a:cs typeface="Times New Roman" pitchFamily="18" charset="0"/>
              </a:rPr>
              <a:t>4. Принимать пищу небольшими порциями на протяжении всего дня, чтобы желудок не испытывал переполнения.</a:t>
            </a:r>
            <a:br>
              <a:rPr lang="ru-RU" sz="1800" i="1" dirty="0">
                <a:latin typeface="Times New Roman" pitchFamily="18" charset="0"/>
                <a:cs typeface="Times New Roman" pitchFamily="18" charset="0"/>
              </a:rPr>
            </a:br>
            <a:br>
              <a:rPr lang="ru-RU" sz="1800" i="1" dirty="0">
                <a:latin typeface="Times New Roman" pitchFamily="18" charset="0"/>
                <a:cs typeface="Times New Roman" pitchFamily="18" charset="0"/>
              </a:rPr>
            </a:br>
            <a:r>
              <a:rPr lang="ru-RU" sz="1800" i="1" dirty="0">
                <a:latin typeface="Times New Roman" pitchFamily="18" charset="0"/>
                <a:cs typeface="Times New Roman" pitchFamily="18" charset="0"/>
              </a:rPr>
              <a:t>5. Избегать пищи, имеющей специфический привкус, не употреблять продуктов с сильным запахом.</a:t>
            </a:r>
            <a:br>
              <a:rPr lang="ru-RU" sz="1800" i="1" dirty="0">
                <a:latin typeface="Times New Roman" pitchFamily="18" charset="0"/>
                <a:cs typeface="Times New Roman" pitchFamily="18" charset="0"/>
              </a:rPr>
            </a:br>
            <a:br>
              <a:rPr lang="ru-RU" sz="1800" i="1" dirty="0">
                <a:latin typeface="Times New Roman" pitchFamily="18" charset="0"/>
                <a:cs typeface="Times New Roman" pitchFamily="18" charset="0"/>
              </a:rPr>
            </a:br>
            <a:r>
              <a:rPr lang="ru-RU" sz="1800" i="1" dirty="0">
                <a:latin typeface="Times New Roman" pitchFamily="18" charset="0"/>
                <a:cs typeface="Times New Roman" pitchFamily="18" charset="0"/>
              </a:rPr>
              <a:t>6. Не употреблять жареную, особенно жирную пищу, молочные соусы, цельное молоко (эти блюда можно снова включить в рацион, когда тошнота пройдет).</a:t>
            </a:r>
            <a:br>
              <a:rPr lang="ru-RU" sz="1800" i="1" dirty="0">
                <a:latin typeface="Times New Roman" pitchFamily="18" charset="0"/>
                <a:cs typeface="Times New Roman" pitchFamily="18" charset="0"/>
              </a:rPr>
            </a:br>
            <a:br>
              <a:rPr lang="ru-RU" sz="1800" i="1" dirty="0">
                <a:latin typeface="Times New Roman" pitchFamily="18" charset="0"/>
                <a:cs typeface="Times New Roman" pitchFamily="18" charset="0"/>
              </a:rPr>
            </a:br>
            <a:endParaRPr lang="ru-RU" sz="1800" i="1" dirty="0">
              <a:latin typeface="Times New Roman" pitchFamily="18" charset="0"/>
              <a:cs typeface="Times New Roman" pitchFamily="18" charset="0"/>
            </a:endParaRPr>
          </a:p>
        </p:txBody>
      </p:sp>
    </p:spTree>
    <p:extLst>
      <p:ext uri="{BB962C8B-B14F-4D97-AF65-F5344CB8AC3E}">
        <p14:creationId xmlns:p14="http://schemas.microsoft.com/office/powerpoint/2010/main" val="855373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ru-RU" b="1" i="1" dirty="0">
                <a:latin typeface="Times New Roman" pitchFamily="18" charset="0"/>
                <a:cs typeface="Times New Roman" pitchFamily="18" charset="0"/>
              </a:rPr>
              <a:t>Диета при тошноте и рвоте</a:t>
            </a:r>
          </a:p>
        </p:txBody>
      </p:sp>
      <p:sp>
        <p:nvSpPr>
          <p:cNvPr id="3" name="Объект 2"/>
          <p:cNvSpPr>
            <a:spLocks noGrp="1"/>
          </p:cNvSpPr>
          <p:nvPr>
            <p:ph idx="1"/>
          </p:nvPr>
        </p:nvSpPr>
        <p:spPr>
          <a:xfrm>
            <a:off x="395536" y="1196752"/>
            <a:ext cx="8229600" cy="5001419"/>
          </a:xfrm>
        </p:spPr>
        <p:txBody>
          <a:bodyPr>
            <a:noAutofit/>
          </a:bodyPr>
          <a:lstStyle/>
          <a:p>
            <a:pPr marL="0" indent="0" algn="just">
              <a:buNone/>
            </a:pPr>
            <a:r>
              <a:rPr lang="ru-RU" sz="1800" i="1" dirty="0">
                <a:latin typeface="Times New Roman" pitchFamily="18" charset="0"/>
                <a:cs typeface="Times New Roman" pitchFamily="18" charset="0"/>
              </a:rPr>
              <a:t>7. Не есть слишком сладкие блюда.</a:t>
            </a:r>
            <a:br>
              <a:rPr lang="ru-RU" sz="1800" i="1" dirty="0">
                <a:latin typeface="Times New Roman" pitchFamily="18" charset="0"/>
                <a:cs typeface="Times New Roman" pitchFamily="18" charset="0"/>
              </a:rPr>
            </a:br>
            <a:endParaRPr lang="ru-RU" sz="1800" i="1" dirty="0">
              <a:latin typeface="Times New Roman" pitchFamily="18" charset="0"/>
              <a:cs typeface="Times New Roman" pitchFamily="18" charset="0"/>
            </a:endParaRPr>
          </a:p>
          <a:p>
            <a:pPr marL="0" indent="0" algn="just">
              <a:buNone/>
            </a:pPr>
            <a:r>
              <a:rPr lang="ru-RU" sz="1800" i="1" dirty="0">
                <a:latin typeface="Times New Roman" pitchFamily="18" charset="0"/>
                <a:cs typeface="Times New Roman" pitchFamily="18" charset="0"/>
              </a:rPr>
              <a:t>8. Не употреблять излишне соленую, пряную и горячую пищу.</a:t>
            </a:r>
            <a:br>
              <a:rPr lang="ru-RU" sz="1800" i="1" dirty="0">
                <a:latin typeface="Times New Roman" pitchFamily="18" charset="0"/>
                <a:cs typeface="Times New Roman" pitchFamily="18" charset="0"/>
              </a:rPr>
            </a:br>
            <a:endParaRPr lang="ru-RU" sz="1800" i="1" dirty="0">
              <a:latin typeface="Times New Roman" pitchFamily="18" charset="0"/>
              <a:cs typeface="Times New Roman" pitchFamily="18" charset="0"/>
            </a:endParaRPr>
          </a:p>
          <a:p>
            <a:pPr marL="0" indent="0" algn="just">
              <a:buNone/>
            </a:pPr>
            <a:r>
              <a:rPr lang="ru-RU" sz="1800" i="1" dirty="0">
                <a:latin typeface="Times New Roman" pitchFamily="18" charset="0"/>
                <a:cs typeface="Times New Roman" pitchFamily="18" charset="0"/>
              </a:rPr>
              <a:t>9. Есть охлажденную пищу: мясо, творог, фрукты. Тошноту могут уменьшить кислые продукты (лимоны, клюква, маринады), соленые огурцы и помидоры, а также фруктовое мороженое.</a:t>
            </a:r>
            <a:br>
              <a:rPr lang="ru-RU" sz="1800" i="1" dirty="0">
                <a:latin typeface="Times New Roman" pitchFamily="18" charset="0"/>
                <a:cs typeface="Times New Roman" pitchFamily="18" charset="0"/>
              </a:rPr>
            </a:br>
            <a:endParaRPr lang="ru-RU" sz="1800" i="1" dirty="0">
              <a:latin typeface="Times New Roman" pitchFamily="18" charset="0"/>
              <a:cs typeface="Times New Roman" pitchFamily="18" charset="0"/>
            </a:endParaRPr>
          </a:p>
          <a:p>
            <a:pPr marL="0" indent="0" algn="just">
              <a:buNone/>
            </a:pPr>
            <a:r>
              <a:rPr lang="ru-RU" sz="1800" i="1" dirty="0">
                <a:latin typeface="Times New Roman" pitchFamily="18" charset="0"/>
                <a:cs typeface="Times New Roman" pitchFamily="18" charset="0"/>
              </a:rPr>
              <a:t>10. Избегать приема жидкости во время еды, чтобы предотвратить наполнение желудка жидкостью. Больше пить в перерывах между приемами пищи. Принимать жидкость, по меньшей мере, за час до еды. Пить холодные, не подслащенные напитки.</a:t>
            </a:r>
            <a:br>
              <a:rPr lang="ru-RU" sz="1800" i="1" dirty="0">
                <a:latin typeface="Times New Roman" pitchFamily="18" charset="0"/>
                <a:cs typeface="Times New Roman" pitchFamily="18" charset="0"/>
              </a:rPr>
            </a:br>
            <a:br>
              <a:rPr lang="ru-RU" sz="1800" i="1" dirty="0">
                <a:latin typeface="Times New Roman" pitchFamily="18" charset="0"/>
                <a:cs typeface="Times New Roman" pitchFamily="18" charset="0"/>
              </a:rPr>
            </a:br>
            <a:r>
              <a:rPr lang="ru-RU" sz="1800" i="1" dirty="0">
                <a:latin typeface="Times New Roman" pitchFamily="18" charset="0"/>
                <a:cs typeface="Times New Roman" pitchFamily="18" charset="0"/>
              </a:rPr>
              <a:t>11. Принимать пищу медленно, чтобы в желудок не попадало большое количество пищи одновременно; тщательно пережевывать пищу.</a:t>
            </a:r>
            <a:br>
              <a:rPr lang="ru-RU" sz="1800" i="1" dirty="0">
                <a:latin typeface="Times New Roman" pitchFamily="18" charset="0"/>
                <a:cs typeface="Times New Roman" pitchFamily="18" charset="0"/>
              </a:rPr>
            </a:br>
            <a:br>
              <a:rPr lang="ru-RU" sz="1800" i="1" dirty="0">
                <a:latin typeface="Times New Roman" pitchFamily="18" charset="0"/>
                <a:cs typeface="Times New Roman" pitchFamily="18" charset="0"/>
              </a:rPr>
            </a:br>
            <a:r>
              <a:rPr lang="ru-RU" sz="1800" i="1" dirty="0">
                <a:latin typeface="Times New Roman" pitchFamily="18" charset="0"/>
                <a:cs typeface="Times New Roman" pitchFamily="18" charset="0"/>
              </a:rPr>
              <a:t>12. Избегать приема пищи непосредственно перед введением препаратов</a:t>
            </a:r>
          </a:p>
        </p:txBody>
      </p:sp>
    </p:spTree>
    <p:extLst>
      <p:ext uri="{BB962C8B-B14F-4D97-AF65-F5344CB8AC3E}">
        <p14:creationId xmlns:p14="http://schemas.microsoft.com/office/powerpoint/2010/main" val="2692618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7543800" cy="914400"/>
          </a:xfrm>
        </p:spPr>
        <p:txBody>
          <a:bodyPr/>
          <a:lstStyle/>
          <a:p>
            <a:r>
              <a:rPr lang="ru-RU" b="1" i="1" dirty="0">
                <a:latin typeface="Times New Roman" pitchFamily="18" charset="0"/>
                <a:cs typeface="Times New Roman" pitchFamily="18" charset="0"/>
              </a:rPr>
              <a:t>Диета при стоматитах</a:t>
            </a:r>
          </a:p>
        </p:txBody>
      </p:sp>
      <p:sp>
        <p:nvSpPr>
          <p:cNvPr id="3" name="Объект 2"/>
          <p:cNvSpPr>
            <a:spLocks noGrp="1"/>
          </p:cNvSpPr>
          <p:nvPr>
            <p:ph idx="1"/>
          </p:nvPr>
        </p:nvSpPr>
        <p:spPr>
          <a:xfrm>
            <a:off x="179512" y="1268760"/>
            <a:ext cx="8507288" cy="4857403"/>
          </a:xfrm>
        </p:spPr>
        <p:txBody>
          <a:bodyPr>
            <a:noAutofit/>
          </a:bodyPr>
          <a:lstStyle/>
          <a:p>
            <a:pPr algn="just"/>
            <a:r>
              <a:rPr lang="ru-RU" sz="2400" i="1" dirty="0">
                <a:latin typeface="Times New Roman" pitchFamily="18" charset="0"/>
                <a:cs typeface="Times New Roman" pitchFamily="18" charset="0"/>
              </a:rPr>
              <a:t>При стоматитах рекомендуются готовые смеси для детей: мясные, овощные и фруктовые (не кислые), бананы, абрикосы, персики (только зрелые плоды), каши для детей (например, "Бэби папа").</a:t>
            </a:r>
          </a:p>
          <a:p>
            <a:pPr algn="just"/>
            <a:r>
              <a:rPr lang="ru-RU" sz="2400" i="1" dirty="0">
                <a:latin typeface="Times New Roman" pitchFamily="18" charset="0"/>
                <a:cs typeface="Times New Roman" pitchFamily="18" charset="0"/>
              </a:rPr>
              <a:t> Кроме того, в лечении стоматита помогут различные виды творога, йогурты, некислые желе, мягкие неострые сыры, взбитые сливки. </a:t>
            </a:r>
          </a:p>
          <a:p>
            <a:pPr algn="just"/>
            <a:r>
              <a:rPr lang="ru-RU" sz="2400" i="1" dirty="0">
                <a:latin typeface="Times New Roman" pitchFamily="18" charset="0"/>
                <a:cs typeface="Times New Roman" pitchFamily="18" charset="0"/>
              </a:rPr>
              <a:t>В рацион лучше включать блюда и напитки комнатной температуры: овсяную кашу, молочный суп, яйца всмятку, картофельное пюре, суп-пюре, творожный пудинг (можно размять с молоком или сливками), крем из яиц и молока и другую подобную не раздражающую пищу. Цитрусовые или кислые фрукты могут усиливать раздражение.</a:t>
            </a:r>
            <a:br>
              <a:rPr lang="ru-RU" sz="2400" i="1" dirty="0">
                <a:latin typeface="Times New Roman" pitchFamily="18" charset="0"/>
                <a:cs typeface="Times New Roman" pitchFamily="18" charset="0"/>
              </a:rPr>
            </a:br>
            <a:endParaRPr lang="ru-RU"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707504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9512" y="476672"/>
            <a:ext cx="8856984" cy="3970318"/>
          </a:xfrm>
          <a:prstGeom prst="rect">
            <a:avLst/>
          </a:prstGeom>
          <a:noFill/>
        </p:spPr>
        <p:txBody>
          <a:bodyPr wrap="square" rtlCol="0">
            <a:spAutoFit/>
          </a:bodyPr>
          <a:lstStyle/>
          <a:p>
            <a:pPr algn="ctr"/>
            <a:r>
              <a:rPr lang="ru-RU" i="1" dirty="0">
                <a:latin typeface="Times New Roman" pitchFamily="18" charset="0"/>
                <a:cs typeface="Times New Roman" pitchFamily="18" charset="0"/>
              </a:rPr>
              <a:t>Рекомендации по диете пациентам с </a:t>
            </a:r>
            <a:r>
              <a:rPr lang="ru-RU" i="1" dirty="0" err="1">
                <a:latin typeface="Times New Roman" pitchFamily="18" charset="0"/>
                <a:cs typeface="Times New Roman" pitchFamily="18" charset="0"/>
              </a:rPr>
              <a:t>колостомой</a:t>
            </a:r>
            <a:endParaRPr lang="ru-RU" i="1" dirty="0">
              <a:latin typeface="Times New Roman" pitchFamily="18" charset="0"/>
              <a:cs typeface="Times New Roman" pitchFamily="18" charset="0"/>
            </a:endParaRPr>
          </a:p>
          <a:p>
            <a:r>
              <a:rPr lang="ru-RU" i="1" dirty="0">
                <a:latin typeface="Times New Roman" pitchFamily="18" charset="0"/>
                <a:cs typeface="Times New Roman" pitchFamily="18" charset="0"/>
              </a:rPr>
              <a:t>Специальной диеты, пригодной и подходящей для всех </a:t>
            </a:r>
            <a:r>
              <a:rPr lang="ru-RU" i="1" dirty="0" err="1">
                <a:latin typeface="Times New Roman" pitchFamily="18" charset="0"/>
                <a:cs typeface="Times New Roman" pitchFamily="18" charset="0"/>
              </a:rPr>
              <a:t>стомированных</a:t>
            </a:r>
            <a:r>
              <a:rPr lang="ru-RU" i="1" dirty="0">
                <a:latin typeface="Times New Roman" pitchFamily="18" charset="0"/>
                <a:cs typeface="Times New Roman" pitchFamily="18" charset="0"/>
              </a:rPr>
              <a:t> пациентов, в принципе нет. Пищу необходимо испробовать индивидуально. В качестве ориентира, однако, можно подчеркнуть несколько общих принципов.</a:t>
            </a:r>
          </a:p>
          <a:p>
            <a:r>
              <a:rPr lang="ru-RU" i="1" dirty="0">
                <a:latin typeface="Times New Roman" pitchFamily="18" charset="0"/>
                <a:cs typeface="Times New Roman" pitchFamily="18" charset="0"/>
              </a:rPr>
              <a:t>Прежде всего, не следует ограничиваться в приеме пищи и жидкости. Блюда, которые </a:t>
            </a:r>
            <a:r>
              <a:rPr lang="ru-RU" i="1" dirty="0" err="1">
                <a:latin typeface="Times New Roman" pitchFamily="18" charset="0"/>
                <a:cs typeface="Times New Roman" pitchFamily="18" charset="0"/>
              </a:rPr>
              <a:t>стомиком</a:t>
            </a:r>
            <a:r>
              <a:rPr lang="ru-RU" i="1" dirty="0">
                <a:latin typeface="Times New Roman" pitchFamily="18" charset="0"/>
                <a:cs typeface="Times New Roman" pitchFamily="18" charset="0"/>
              </a:rPr>
              <a:t> хорошо переваривались до наложения ему </a:t>
            </a:r>
            <a:r>
              <a:rPr lang="ru-RU" i="1" dirty="0" err="1">
                <a:latin typeface="Times New Roman" pitchFamily="18" charset="0"/>
                <a:cs typeface="Times New Roman" pitchFamily="18" charset="0"/>
              </a:rPr>
              <a:t>колостомы</a:t>
            </a:r>
            <a:r>
              <a:rPr lang="ru-RU" i="1" dirty="0">
                <a:latin typeface="Times New Roman" pitchFamily="18" charset="0"/>
                <a:cs typeface="Times New Roman" pitchFamily="18" charset="0"/>
              </a:rPr>
              <a:t>, хорошо перевариваются также после него. Значительное ограничение приема пищи из-за страха перед стулом приводит к нежелательному снижению веса и, более того, к вызванному небольшим приемом пищи запору.</a:t>
            </a:r>
          </a:p>
          <a:p>
            <a:r>
              <a:rPr lang="ru-RU" i="1" dirty="0">
                <a:latin typeface="Times New Roman" pitchFamily="18" charset="0"/>
                <a:cs typeface="Times New Roman" pitchFamily="18" charset="0"/>
              </a:rPr>
              <a:t>Пищу необходимо принимать регулярно. Дело в том, что кишечник, даже не получая пищу, продолжает функционировать и в нем, несмотря на голодание, образуются газы. Также надо принимать достаточное количество жидкости, чтобы объем мочи составлял минимально 1 литр в сутки, г. е. в сутки необходимо выпивать минимально 1 литр жидкости.</a:t>
            </a:r>
          </a:p>
        </p:txBody>
      </p:sp>
    </p:spTree>
    <p:extLst>
      <p:ext uri="{BB962C8B-B14F-4D97-AF65-F5344CB8AC3E}">
        <p14:creationId xmlns:p14="http://schemas.microsoft.com/office/powerpoint/2010/main" val="6073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543800" cy="914400"/>
          </a:xfrm>
        </p:spPr>
        <p:txBody>
          <a:bodyPr/>
          <a:lstStyle/>
          <a:p>
            <a:r>
              <a:rPr lang="ru-RU" b="1" dirty="0">
                <a:latin typeface="Times New Roman" pitchFamily="18" charset="0"/>
                <a:cs typeface="Times New Roman" pitchFamily="18" charset="0"/>
              </a:rPr>
              <a:t>Диета при жидком стуле</a:t>
            </a:r>
          </a:p>
        </p:txBody>
      </p:sp>
      <p:sp>
        <p:nvSpPr>
          <p:cNvPr id="3" name="Объект 2"/>
          <p:cNvSpPr>
            <a:spLocks noGrp="1"/>
          </p:cNvSpPr>
          <p:nvPr>
            <p:ph idx="1"/>
          </p:nvPr>
        </p:nvSpPr>
        <p:spPr>
          <a:xfrm>
            <a:off x="457200" y="1196752"/>
            <a:ext cx="8229600" cy="4929411"/>
          </a:xfrm>
        </p:spPr>
        <p:txBody>
          <a:bodyPr>
            <a:normAutofit fontScale="62500" lnSpcReduction="20000"/>
          </a:bodyPr>
          <a:lstStyle/>
          <a:p>
            <a:pPr algn="just"/>
            <a:r>
              <a:rPr lang="ru-RU" sz="3800" i="1" dirty="0">
                <a:latin typeface="Times New Roman" pitchFamily="18" charset="0"/>
                <a:cs typeface="Times New Roman" pitchFamily="18" charset="0"/>
              </a:rPr>
              <a:t>На первом этапе лечения кишечник нуждается в отдыхе, поэтому диета должна состоять только из мягкой и жидкой пищи, с ограничением калорийности за счет углеводов и жиров. Поэтому из питания исключают жирные сорта мяса и рыбы, копчености, маринады, консервы, острые специи и раздражающие кишечный тракт овощи (редька, лук, редис, чеснок)</a:t>
            </a:r>
          </a:p>
          <a:p>
            <a:pPr algn="just"/>
            <a:r>
              <a:rPr lang="ru-RU" sz="3800" i="1" dirty="0">
                <a:latin typeface="Times New Roman" pitchFamily="18" charset="0"/>
                <a:cs typeface="Times New Roman" pitchFamily="18" charset="0"/>
              </a:rPr>
              <a:t>Рекомендуем включать в рацион: суп рисовый вегетарианский, кашу рисовую на воде, пюре из риса, бананы, протертые яблоки, картофельное пюре на воде, вареную протертую тыкву - все блюда мягкой консистенции, теплые или комнатной температуры. </a:t>
            </a:r>
          </a:p>
          <a:p>
            <a:pPr algn="just"/>
            <a:r>
              <a:rPr lang="ru-RU" sz="3800" i="1" dirty="0">
                <a:latin typeface="Times New Roman" pitchFamily="18" charset="0"/>
                <a:cs typeface="Times New Roman" pitchFamily="18" charset="0"/>
              </a:rPr>
              <a:t> Полезны соки, кисели и муссы из черники, черемухи, черноплодной рябины и черной смородины</a:t>
            </a:r>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32455003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7543800" cy="914400"/>
          </a:xfrm>
        </p:spPr>
        <p:txBody>
          <a:bodyPr/>
          <a:lstStyle/>
          <a:p>
            <a:r>
              <a:rPr lang="ru-RU" b="1" i="1" dirty="0"/>
              <a:t>Диета при запорах</a:t>
            </a:r>
          </a:p>
        </p:txBody>
      </p:sp>
      <p:sp>
        <p:nvSpPr>
          <p:cNvPr id="3" name="Объект 2"/>
          <p:cNvSpPr>
            <a:spLocks noGrp="1"/>
          </p:cNvSpPr>
          <p:nvPr>
            <p:ph idx="1"/>
          </p:nvPr>
        </p:nvSpPr>
        <p:spPr>
          <a:xfrm>
            <a:off x="467544" y="1628800"/>
            <a:ext cx="7632848" cy="3657599"/>
          </a:xfrm>
        </p:spPr>
        <p:txBody>
          <a:bodyPr>
            <a:noAutofit/>
          </a:bodyPr>
          <a:lstStyle/>
          <a:p>
            <a:pPr algn="just"/>
            <a:r>
              <a:rPr lang="ru-RU" sz="2000" dirty="0">
                <a:latin typeface="Times New Roman" pitchFamily="18" charset="0"/>
                <a:cs typeface="Times New Roman" pitchFamily="18" charset="0"/>
              </a:rPr>
              <a:t>утром натощак следует выпить стакан холодной воды, фруктового (сливового, персикового, абрикосового) сока, или горячий лимонный напиток, съесть тертую морковь, сырое яблоко или простоквашу, 5-7 штук чернослива (вымытого и залитого с вечера кипятком). В рацион необходимо включать продукты богатые клетчаткой, сырые овощи и фрукты. </a:t>
            </a:r>
          </a:p>
          <a:p>
            <a:pPr algn="just"/>
            <a:r>
              <a:rPr lang="ru-RU" sz="2000" dirty="0">
                <a:latin typeface="Times New Roman" pitchFamily="18" charset="0"/>
                <a:cs typeface="Times New Roman" pitchFamily="18" charset="0"/>
              </a:rPr>
              <a:t>исключаются копчености, соления, маринады, какао, шоколад; ограничиваются жареные блюда, колбасные изделия. Следует есть меньше хлеба и хлебобулочных изделий из пшеничной муки высшего сорта (особенно, свежие, мягкие), макаронных изделий, блюд из манной крупы.</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25555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04664"/>
            <a:ext cx="7543800" cy="914400"/>
          </a:xfrm>
        </p:spPr>
        <p:txBody>
          <a:bodyPr>
            <a:normAutofit fontScale="90000"/>
          </a:bodyPr>
          <a:lstStyle/>
          <a:p>
            <a:r>
              <a:rPr lang="ru-RU" b="1" i="1" dirty="0">
                <a:latin typeface="Times New Roman" pitchFamily="18" charset="0"/>
                <a:cs typeface="Times New Roman" pitchFamily="18" charset="0"/>
              </a:rPr>
              <a:t>Диета при нарушении функции печени</a:t>
            </a:r>
          </a:p>
        </p:txBody>
      </p:sp>
      <p:sp>
        <p:nvSpPr>
          <p:cNvPr id="3" name="Объект 2"/>
          <p:cNvSpPr>
            <a:spLocks noGrp="1"/>
          </p:cNvSpPr>
          <p:nvPr>
            <p:ph idx="1"/>
          </p:nvPr>
        </p:nvSpPr>
        <p:spPr>
          <a:xfrm>
            <a:off x="323528" y="1844824"/>
            <a:ext cx="7978080" cy="3657599"/>
          </a:xfrm>
        </p:spPr>
        <p:txBody>
          <a:bodyPr>
            <a:noAutofit/>
          </a:bodyPr>
          <a:lstStyle/>
          <a:p>
            <a:pPr algn="just"/>
            <a:r>
              <a:rPr lang="ru-RU" sz="2000" dirty="0">
                <a:latin typeface="Times New Roman" pitchFamily="18" charset="0"/>
                <a:cs typeface="Times New Roman" pitchFamily="18" charset="0"/>
              </a:rPr>
              <a:t>При поражении печени рекомендуется исключить из питания жареные, острые и соленые блюда. Следует избегать жирных сортов мяса и рыбы, маринадов, колбасы, ветчины, грибов и продуктов, богатых холестерином В период обострения не рекомендуется репа, редис, ревень, лук, фасоль, горох.</a:t>
            </a:r>
          </a:p>
          <a:p>
            <a:pPr algn="just"/>
            <a:r>
              <a:rPr lang="ru-RU" sz="2000" dirty="0">
                <a:latin typeface="Times New Roman" pitchFamily="18" charset="0"/>
                <a:cs typeface="Times New Roman" pitchFamily="18" charset="0"/>
              </a:rPr>
              <a:t>Разрешаются вегетарианские супы, борщи, щи из свежей капусты, молочные супы. Из вторых блюд рекомендуются паровые мясные и рыбные котлеты, нежирные сорта мяса в отварном, нежирная отварная рыба. В меню следует включать отварные овощи, а также спелые фрукты, ягоды, фруктово-ягодные соки, отвар шиповника, пшеничные отруби. Рекомендуются молочные каши: овсяная, рисовая, манная с изюмом или медом. Особенно полезно молочные и молочнокислые продукты: простокваша, кефир, ряженка, ацидофилин, йогурты, нежирный творог и </a:t>
            </a:r>
            <a:r>
              <a:rPr lang="ru-RU" sz="2000" dirty="0" err="1">
                <a:latin typeface="Times New Roman" pitchFamily="18" charset="0"/>
                <a:cs typeface="Times New Roman" pitchFamily="18" charset="0"/>
              </a:rPr>
              <a:t>т.д</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808888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7543800" cy="914400"/>
          </a:xfrm>
        </p:spPr>
        <p:txBody>
          <a:bodyPr>
            <a:normAutofit fontScale="90000"/>
          </a:bodyPr>
          <a:lstStyle/>
          <a:p>
            <a:r>
              <a:rPr lang="ru-RU" sz="3100" b="1" i="1" cap="all" dirty="0">
                <a:latin typeface="Times New Roman" pitchFamily="18" charset="0"/>
                <a:cs typeface="Times New Roman" pitchFamily="18" charset="0"/>
              </a:rPr>
              <a:t>ДИЕТА ПРИ НАРУШЕНИИ ФУНКЦИИ ОРГАНОВ МОЧЕВЫВОДЯЩЕЙ СИСТЕМЫ</a:t>
            </a:r>
            <a:br>
              <a:rPr lang="ru-RU" b="1" i="1" dirty="0">
                <a:latin typeface="Times New Roman" pitchFamily="18" charset="0"/>
                <a:cs typeface="Times New Roman" pitchFamily="18" charset="0"/>
              </a:rPr>
            </a:br>
            <a:endParaRPr lang="ru-RU" b="1" i="1" dirty="0">
              <a:latin typeface="Times New Roman" pitchFamily="18" charset="0"/>
              <a:cs typeface="Times New Roman" pitchFamily="18" charset="0"/>
            </a:endParaRPr>
          </a:p>
        </p:txBody>
      </p:sp>
      <p:sp>
        <p:nvSpPr>
          <p:cNvPr id="3" name="Объект 2"/>
          <p:cNvSpPr>
            <a:spLocks noGrp="1"/>
          </p:cNvSpPr>
          <p:nvPr>
            <p:ph idx="1"/>
          </p:nvPr>
        </p:nvSpPr>
        <p:spPr>
          <a:xfrm>
            <a:off x="467544" y="1412776"/>
            <a:ext cx="8229600" cy="5001419"/>
          </a:xfrm>
        </p:spPr>
        <p:txBody>
          <a:bodyPr>
            <a:normAutofit/>
          </a:bodyPr>
          <a:lstStyle/>
          <a:p>
            <a:r>
              <a:rPr lang="ru-RU" sz="1800" dirty="0">
                <a:latin typeface="Times New Roman" pitchFamily="18" charset="0"/>
                <a:cs typeface="Times New Roman" pitchFamily="18" charset="0"/>
              </a:rPr>
              <a:t>При нарушении функции почек назначают малобелковую диету с резко ограниченным количеством соли. </a:t>
            </a:r>
          </a:p>
          <a:p>
            <a:r>
              <a:rPr lang="ru-RU" sz="1800" dirty="0">
                <a:latin typeface="Times New Roman" pitchFamily="18" charset="0"/>
                <a:cs typeface="Times New Roman" pitchFamily="18" charset="0"/>
              </a:rPr>
              <a:t>Рекомендованы: молочные блюда, включая сыры и творожные пасты, икра овощная, баклажанная и кабачковая, приготовленная без острых специй, масло топленое и растительное. </a:t>
            </a:r>
          </a:p>
          <a:p>
            <a:r>
              <a:rPr lang="ru-RU" sz="1800" dirty="0">
                <a:latin typeface="Times New Roman" pitchFamily="18" charset="0"/>
                <a:cs typeface="Times New Roman" pitchFamily="18" charset="0"/>
              </a:rPr>
              <a:t>Мясо различных сортов рекомендуется употреблять в ограниченном количестве</a:t>
            </a:r>
          </a:p>
          <a:p>
            <a:r>
              <a:rPr lang="ru-RU" sz="1800" dirty="0">
                <a:latin typeface="Times New Roman" pitchFamily="18" charset="0"/>
                <a:cs typeface="Times New Roman" pitchFamily="18" charset="0"/>
              </a:rPr>
              <a:t>Особенно полезны сырые овощи - морковь, белокочанная капуста, свежие огурцы, свежий зеленый горошек, петрушка, зеленый лук в небольшом количестве и т.д. Показаны фрукты и ягоды, соки, кисели, желе, компоты, отвар шиповника, клюквенный морс.</a:t>
            </a:r>
          </a:p>
          <a:p>
            <a:r>
              <a:rPr lang="ru-RU" sz="1800" dirty="0">
                <a:latin typeface="Times New Roman" pitchFamily="18" charset="0"/>
                <a:cs typeface="Times New Roman" pitchFamily="18" charset="0"/>
              </a:rPr>
              <a:t>Целесообразно избегать употребления хлеба обычной выпечки (т.е. с солью), мясных, рыбных и грибных бульонов, а также колбас, сосисок, солений и маринадов, грибов, хрена, горчицы, шоколада.</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4248833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543800" cy="914400"/>
          </a:xfrm>
        </p:spPr>
        <p:txBody>
          <a:bodyPr/>
          <a:lstStyle/>
          <a:p>
            <a:r>
              <a:rPr lang="ru-RU" b="1" i="1" dirty="0">
                <a:latin typeface="Times New Roman" pitchFamily="18" charset="0"/>
                <a:cs typeface="Times New Roman" pitchFamily="18" charset="0"/>
              </a:rPr>
              <a:t>Диета при лейкопениях</a:t>
            </a:r>
          </a:p>
        </p:txBody>
      </p:sp>
      <p:sp>
        <p:nvSpPr>
          <p:cNvPr id="3" name="Объект 2"/>
          <p:cNvSpPr>
            <a:spLocks noGrp="1"/>
          </p:cNvSpPr>
          <p:nvPr>
            <p:ph idx="1"/>
          </p:nvPr>
        </p:nvSpPr>
        <p:spPr>
          <a:xfrm>
            <a:off x="539552" y="1700808"/>
            <a:ext cx="7992888" cy="4089647"/>
          </a:xfrm>
        </p:spPr>
        <p:txBody>
          <a:bodyPr>
            <a:normAutofit fontScale="92500" lnSpcReduction="10000"/>
          </a:bodyPr>
          <a:lstStyle/>
          <a:p>
            <a:pPr algn="just"/>
            <a:r>
              <a:rPr lang="ru-RU" i="1" dirty="0"/>
              <a:t>Диета с включением отрубей проросшего пшеничного зерна в сочетание с грецкими орехами</a:t>
            </a:r>
          </a:p>
          <a:p>
            <a:pPr algn="just"/>
            <a:r>
              <a:rPr lang="ru-RU" i="1" dirty="0"/>
              <a:t>Сырые овощи и свежие фрукты. Соки из свежих овощей и фруктов (морковный, томатный, смородиновый, манговый и другие)</a:t>
            </a:r>
          </a:p>
          <a:p>
            <a:pPr algn="just"/>
            <a:r>
              <a:rPr lang="ru-RU" i="1" dirty="0"/>
              <a:t>Белковые продукты, включающие в себя яйца, рыбу, икру</a:t>
            </a:r>
          </a:p>
        </p:txBody>
      </p:sp>
    </p:spTree>
    <p:extLst>
      <p:ext uri="{BB962C8B-B14F-4D97-AF65-F5344CB8AC3E}">
        <p14:creationId xmlns:p14="http://schemas.microsoft.com/office/powerpoint/2010/main" val="3514777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latin typeface="Times New Roman" pitchFamily="18" charset="0"/>
                <a:cs typeface="Times New Roman" pitchFamily="18" charset="0"/>
              </a:rPr>
              <a:t>Диета при анемиях</a:t>
            </a:r>
          </a:p>
        </p:txBody>
      </p:sp>
      <p:sp>
        <p:nvSpPr>
          <p:cNvPr id="3" name="Объект 2"/>
          <p:cNvSpPr>
            <a:spLocks noGrp="1"/>
          </p:cNvSpPr>
          <p:nvPr>
            <p:ph idx="1"/>
          </p:nvPr>
        </p:nvSpPr>
        <p:spPr/>
        <p:txBody>
          <a:bodyPr>
            <a:normAutofit/>
          </a:bodyPr>
          <a:lstStyle/>
          <a:p>
            <a:pPr algn="just"/>
            <a:r>
              <a:rPr lang="ru-RU" sz="3600" i="1" dirty="0">
                <a:latin typeface="Times New Roman" pitchFamily="18" charset="0"/>
                <a:cs typeface="Times New Roman" pitchFamily="18" charset="0"/>
              </a:rPr>
              <a:t>Рекомендуется увеличить потребление продуктов богатых железом –печень, морепродукты, шпинат, гранатовый сок, грибы, фасоль, чечевица и др.</a:t>
            </a:r>
          </a:p>
        </p:txBody>
      </p:sp>
    </p:spTree>
    <p:extLst>
      <p:ext uri="{BB962C8B-B14F-4D97-AF65-F5344CB8AC3E}">
        <p14:creationId xmlns:p14="http://schemas.microsoft.com/office/powerpoint/2010/main" val="26246565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467544" y="260648"/>
            <a:ext cx="7543800" cy="914400"/>
          </a:xfrm>
        </p:spPr>
        <p:txBody>
          <a:bodyPr>
            <a:normAutofit/>
          </a:bodyPr>
          <a:lstStyle/>
          <a:p>
            <a:pPr eaLnBrk="1" hangingPunct="1">
              <a:defRPr/>
            </a:pPr>
            <a:r>
              <a:rPr lang="ru-RU" sz="3600" b="1" i="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Причины снижения аппетита</a:t>
            </a:r>
          </a:p>
        </p:txBody>
      </p:sp>
      <p:sp>
        <p:nvSpPr>
          <p:cNvPr id="8195" name="Объект 2"/>
          <p:cNvSpPr>
            <a:spLocks noGrp="1"/>
          </p:cNvSpPr>
          <p:nvPr>
            <p:ph idx="1"/>
          </p:nvPr>
        </p:nvSpPr>
        <p:spPr>
          <a:xfrm>
            <a:off x="723900" y="1124744"/>
            <a:ext cx="7543800" cy="4678363"/>
          </a:xfrm>
        </p:spPr>
        <p:txBody>
          <a:bodyPr>
            <a:noAutofit/>
          </a:bodyPr>
          <a:lstStyle/>
          <a:p>
            <a:pPr algn="just" eaLnBrk="1" hangingPunct="1">
              <a:lnSpc>
                <a:spcPct val="90000"/>
              </a:lnSpc>
              <a:defRPr/>
            </a:pPr>
            <a:r>
              <a:rPr lang="ru-RU" sz="2800" i="1" u="sng" dirty="0">
                <a:latin typeface="Times New Roman" pitchFamily="18" charset="0"/>
                <a:cs typeface="Times New Roman" pitchFamily="18" charset="0"/>
              </a:rPr>
              <a:t>Воспалительная реакция</a:t>
            </a:r>
            <a:r>
              <a:rPr lang="ru-RU" sz="2800" i="1" dirty="0">
                <a:latin typeface="Times New Roman" pitchFamily="18" charset="0"/>
                <a:cs typeface="Times New Roman" pitchFamily="18" charset="0"/>
              </a:rPr>
              <a:t> организма, спровоцированная растущей опухолью</a:t>
            </a:r>
          </a:p>
          <a:p>
            <a:pPr marL="0" indent="0" algn="just" eaLnBrk="1" hangingPunct="1">
              <a:lnSpc>
                <a:spcPct val="90000"/>
              </a:lnSpc>
              <a:buFontTx/>
              <a:buNone/>
              <a:defRPr/>
            </a:pPr>
            <a:endParaRPr lang="ru-RU" sz="2800" i="1" dirty="0">
              <a:latin typeface="Times New Roman" pitchFamily="18" charset="0"/>
              <a:cs typeface="Times New Roman" pitchFamily="18" charset="0"/>
            </a:endParaRPr>
          </a:p>
          <a:p>
            <a:pPr marL="0" indent="0" algn="just" eaLnBrk="1" hangingPunct="1">
              <a:lnSpc>
                <a:spcPct val="90000"/>
              </a:lnSpc>
              <a:buFontTx/>
              <a:buNone/>
              <a:defRPr/>
            </a:pPr>
            <a:r>
              <a:rPr lang="ru-RU" sz="2800" i="1" dirty="0">
                <a:latin typeface="Times New Roman" pitchFamily="18" charset="0"/>
                <a:cs typeface="Times New Roman" pitchFamily="18" charset="0"/>
              </a:rPr>
              <a:t>Цитокины нарушают функцию гипоталамуса, отвечающую за потребление пищи, что приводит к «сопротивлению гипоталамуса» к периферическим сигналам (серотонин)</a:t>
            </a:r>
          </a:p>
          <a:p>
            <a:pPr marL="0" indent="0" algn="just" eaLnBrk="1" hangingPunct="1">
              <a:lnSpc>
                <a:spcPct val="90000"/>
              </a:lnSpc>
              <a:buFontTx/>
              <a:buNone/>
              <a:defRPr/>
            </a:pPr>
            <a:endParaRPr lang="ru-RU" sz="2800" i="1" dirty="0">
              <a:latin typeface="Times New Roman" pitchFamily="18" charset="0"/>
              <a:cs typeface="Times New Roman" pitchFamily="18" charset="0"/>
            </a:endParaRPr>
          </a:p>
          <a:p>
            <a:pPr algn="just" eaLnBrk="1" hangingPunct="1">
              <a:lnSpc>
                <a:spcPct val="90000"/>
              </a:lnSpc>
              <a:defRPr/>
            </a:pPr>
            <a:r>
              <a:rPr lang="ru-RU" sz="2800" i="1" dirty="0">
                <a:latin typeface="Times New Roman" pitchFamily="18" charset="0"/>
                <a:cs typeface="Times New Roman" pitchFamily="18" charset="0"/>
              </a:rPr>
              <a:t>Побочные действия терапии (тошнота, рвота, вкусовая инверсия и т.п.)</a:t>
            </a:r>
          </a:p>
          <a:p>
            <a:pPr algn="just" eaLnBrk="1" hangingPunct="1">
              <a:defRPr/>
            </a:pPr>
            <a:r>
              <a:rPr lang="ru-RU" sz="2800" i="1" dirty="0">
                <a:latin typeface="Times New Roman" pitchFamily="18" charset="0"/>
                <a:cs typeface="Times New Roman" pitchFamily="18" charset="0"/>
              </a:rPr>
              <a:t>Психогенная анорексия</a:t>
            </a:r>
          </a:p>
        </p:txBody>
      </p:sp>
      <p:sp>
        <p:nvSpPr>
          <p:cNvPr id="2" name="Стрелка вниз 1"/>
          <p:cNvSpPr/>
          <p:nvPr/>
        </p:nvSpPr>
        <p:spPr>
          <a:xfrm>
            <a:off x="4462616" y="1916832"/>
            <a:ext cx="381000" cy="5334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Tree>
    <p:extLst>
      <p:ext uri="{BB962C8B-B14F-4D97-AF65-F5344CB8AC3E}">
        <p14:creationId xmlns:p14="http://schemas.microsoft.com/office/powerpoint/2010/main" val="41621117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04664"/>
            <a:ext cx="8568952" cy="5262979"/>
          </a:xfrm>
          <a:prstGeom prst="rect">
            <a:avLst/>
          </a:prstGeom>
        </p:spPr>
        <p:txBody>
          <a:bodyPr wrap="square">
            <a:spAutoFit/>
          </a:bodyPr>
          <a:lstStyle/>
          <a:p>
            <a:pPr algn="just"/>
            <a:r>
              <a:rPr lang="ru-RU" sz="2400" b="1" i="1" dirty="0">
                <a:latin typeface="Times New Roman" pitchFamily="18" charset="0"/>
                <a:cs typeface="Times New Roman" pitchFamily="18" charset="0"/>
              </a:rPr>
              <a:t>Как справиться с потерей аппетита !!!</a:t>
            </a:r>
          </a:p>
          <a:p>
            <a:pPr algn="just"/>
            <a:r>
              <a:rPr lang="ru-RU" sz="2400" i="1" dirty="0">
                <a:latin typeface="Times New Roman" pitchFamily="18" charset="0"/>
                <a:cs typeface="Times New Roman" pitchFamily="18" charset="0"/>
              </a:rPr>
              <a:t>Принимайте пищу малыми порциями, но часто.</a:t>
            </a:r>
          </a:p>
          <a:p>
            <a:pPr algn="just"/>
            <a:r>
              <a:rPr lang="ru-RU" sz="2400" i="1" dirty="0">
                <a:latin typeface="Times New Roman" pitchFamily="18" charset="0"/>
                <a:cs typeface="Times New Roman" pitchFamily="18" charset="0"/>
              </a:rPr>
              <a:t>Сокращайте количество потребляемой жидкости во время еды, вместо этого пейте в промежутках между приёмами пищи.</a:t>
            </a:r>
          </a:p>
          <a:p>
            <a:pPr algn="just"/>
            <a:r>
              <a:rPr lang="ru-RU" sz="2400" i="1" dirty="0">
                <a:latin typeface="Times New Roman" pitchFamily="18" charset="0"/>
                <a:cs typeface="Times New Roman" pitchFamily="18" charset="0"/>
              </a:rPr>
              <a:t>Принимайте пищу в то время, когда у вас хороший аппетит - некоторые пациенты считают, что у них аппетит лучше утром.</a:t>
            </a:r>
          </a:p>
          <a:p>
            <a:pPr algn="just"/>
            <a:r>
              <a:rPr lang="ru-RU" sz="2400" i="1" dirty="0">
                <a:latin typeface="Times New Roman" pitchFamily="18" charset="0"/>
                <a:cs typeface="Times New Roman" pitchFamily="18" charset="0"/>
              </a:rPr>
              <a:t>Имейте под рукой что-то, чем можно было бы перекусить в любой момент.</a:t>
            </a:r>
          </a:p>
          <a:p>
            <a:pPr algn="just"/>
            <a:r>
              <a:rPr lang="ru-RU" sz="2400" i="1" dirty="0">
                <a:latin typeface="Times New Roman" pitchFamily="18" charset="0"/>
                <a:cs typeface="Times New Roman" pitchFamily="18" charset="0"/>
              </a:rPr>
              <a:t>Употребляйте жидкость (суп, сок) вместо твёрдой пищи.</a:t>
            </a:r>
          </a:p>
          <a:p>
            <a:pPr algn="just"/>
            <a:r>
              <a:rPr lang="ru-RU" sz="2400" i="1" dirty="0">
                <a:latin typeface="Times New Roman" pitchFamily="18" charset="0"/>
                <a:cs typeface="Times New Roman" pitchFamily="18" charset="0"/>
              </a:rPr>
              <a:t>Выбирайте высококалорийные продукты (например, орехи) для увеличения поступления питательных веществ в малом объёме пищи.</a:t>
            </a:r>
          </a:p>
        </p:txBody>
      </p:sp>
    </p:spTree>
    <p:extLst>
      <p:ext uri="{BB962C8B-B14F-4D97-AF65-F5344CB8AC3E}">
        <p14:creationId xmlns:p14="http://schemas.microsoft.com/office/powerpoint/2010/main" val="63757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76672"/>
            <a:ext cx="8640960" cy="3970318"/>
          </a:xfrm>
          <a:prstGeom prst="rect">
            <a:avLst/>
          </a:prstGeom>
        </p:spPr>
        <p:txBody>
          <a:bodyPr wrap="square">
            <a:spAutoFit/>
          </a:bodyPr>
          <a:lstStyle/>
          <a:p>
            <a:r>
              <a:rPr lang="ru-RU" i="1" dirty="0">
                <a:latin typeface="Times New Roman" pitchFamily="18" charset="0"/>
                <a:cs typeface="Times New Roman" pitchFamily="18" charset="0"/>
              </a:rPr>
              <a:t>Во время лечения пациента в больнице диету предписывает врач. После выписки из больницы желательно начинать с диеты, вызывающей скорее запор. К ней относятся, например, не очень жирные сорта мяса (говядина, нежирная свинина, телятина, отварные куры и цыплята, нежирная ветчина, отварная рыба), яйца, картофельное пюре, продукты из теста (лапша, макароны и т. д.), творожные вареники, печенье, сухари, сладкие блюда из бисквитного или нежирного песочного теста, кексы, кремы-пудинги, сдобные булки и другие булочные изделия, кипяченое молоко, творог, плавленые сыры, сливочное масло, варенья, джемы, чай, какао; из числа первых блюд: суп молочный, бульон мясной, (в чистом виде или с лапшой, вермишелью и др.), с блинчиками, с рисом или с протертыми сквозь сито отварными овощами; отварные овощи, пропущенные через мясорубку (морковь); фрукты (бананы, абрикосы, тертые яблоки). Все эти продукты вызывают запор или, по крайней мере, не дают позывов на понос.</a:t>
            </a:r>
          </a:p>
          <a:p>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2976177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476672"/>
            <a:ext cx="8856984" cy="4247317"/>
          </a:xfrm>
          <a:prstGeom prst="rect">
            <a:avLst/>
          </a:prstGeom>
        </p:spPr>
        <p:txBody>
          <a:bodyPr wrap="square">
            <a:spAutoFit/>
          </a:bodyPr>
          <a:lstStyle/>
          <a:p>
            <a:pPr algn="just"/>
            <a:r>
              <a:rPr lang="ru-RU" i="1" dirty="0">
                <a:latin typeface="Times New Roman" pitchFamily="18" charset="0"/>
                <a:cs typeface="Times New Roman" pitchFamily="18" charset="0"/>
              </a:rPr>
              <a:t>Несколько позднее надо попробовать и в принципе вернуться к пище, принимаемой до операции. Следует только избегать блюд со слабительным действием, т. е. жирных блюд, ржаного хлеба, бобовых, белокочанной капусты, стручковой фасоли, шпината, огурцов, грибов, свежих фруктов, ароматических овощей (перца, редиски, лука, чеснока), острых приправ и специй, чернослива, инжира, свежего молока, пива и слишком холодных напитков, спиртных напитков, шипучих и игристых напитков.</a:t>
            </a:r>
          </a:p>
          <a:p>
            <a:pPr algn="just"/>
            <a:r>
              <a:rPr lang="ru-RU" i="1" dirty="0">
                <a:latin typeface="Times New Roman" pitchFamily="18" charset="0"/>
                <a:cs typeface="Times New Roman" pitchFamily="18" charset="0"/>
              </a:rPr>
              <a:t>Прием жидкости не следует постоянно жестко ограничивать, как уже упоминалось, так как при наложенной на нижний участок толстого кишечника </a:t>
            </a:r>
            <a:r>
              <a:rPr lang="ru-RU" i="1" dirty="0" err="1">
                <a:latin typeface="Times New Roman" pitchFamily="18" charset="0"/>
                <a:cs typeface="Times New Roman" pitchFamily="18" charset="0"/>
              </a:rPr>
              <a:t>колостомы</a:t>
            </a:r>
            <a:r>
              <a:rPr lang="ru-RU" i="1" dirty="0">
                <a:latin typeface="Times New Roman" pitchFamily="18" charset="0"/>
                <a:cs typeface="Times New Roman" pitchFamily="18" charset="0"/>
              </a:rPr>
              <a:t> объем принятой жидкости обычно не влияет на плотность стула. Жидкость желательно принимать, прежде всего, в промежутке между приемом пищи и небольшими дозами. При наложении </a:t>
            </a:r>
            <a:r>
              <a:rPr lang="ru-RU" i="1" dirty="0" err="1">
                <a:latin typeface="Times New Roman" pitchFamily="18" charset="0"/>
                <a:cs typeface="Times New Roman" pitchFamily="18" charset="0"/>
              </a:rPr>
              <a:t>колостомы</a:t>
            </a:r>
            <a:r>
              <a:rPr lang="ru-RU" i="1" dirty="0">
                <a:latin typeface="Times New Roman" pitchFamily="18" charset="0"/>
                <a:cs typeface="Times New Roman" pitchFamily="18" charset="0"/>
              </a:rPr>
              <a:t> на поперечную ободочную кишку содержимое кишечника обычно довольно жидкое и с помощью диеты не удается его желательно сгустить. Поэтому очень важно правильное суточное распределение пищи: обильную пищу следует принимать утром и, главным образом, в обед; ужин должен быть намного менее обильным, причем ужинать надо задолго до сна.</a:t>
            </a:r>
          </a:p>
        </p:txBody>
      </p:sp>
    </p:spTree>
    <p:extLst>
      <p:ext uri="{BB962C8B-B14F-4D97-AF65-F5344CB8AC3E}">
        <p14:creationId xmlns:p14="http://schemas.microsoft.com/office/powerpoint/2010/main" val="1919347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476672"/>
            <a:ext cx="8568952" cy="4801314"/>
          </a:xfrm>
          <a:prstGeom prst="rect">
            <a:avLst/>
          </a:prstGeom>
        </p:spPr>
        <p:txBody>
          <a:bodyPr wrap="square">
            <a:spAutoFit/>
          </a:bodyPr>
          <a:lstStyle/>
          <a:p>
            <a:r>
              <a:rPr lang="ru-RU" i="1" dirty="0">
                <a:latin typeface="Times New Roman" pitchFamily="18" charset="0"/>
                <a:cs typeface="Times New Roman" pitchFamily="18" charset="0"/>
              </a:rPr>
              <a:t>Наряду с неудобствами испражнения </a:t>
            </a:r>
            <a:r>
              <a:rPr lang="ru-RU" i="1" dirty="0" err="1">
                <a:latin typeface="Times New Roman" pitchFamily="18" charset="0"/>
                <a:cs typeface="Times New Roman" pitchFamily="18" charset="0"/>
              </a:rPr>
              <a:t>стомики</a:t>
            </a:r>
            <a:r>
              <a:rPr lang="ru-RU" i="1" dirty="0">
                <a:latin typeface="Times New Roman" pitchFamily="18" charset="0"/>
                <a:cs typeface="Times New Roman" pitchFamily="18" charset="0"/>
              </a:rPr>
              <a:t> сталкиваются еще с иной неприятностью, а именно с повышенным газообразованием и запахом. В некоторой степени можно бороться также с этими последствиями </a:t>
            </a:r>
            <a:r>
              <a:rPr lang="ru-RU" i="1" dirty="0" err="1">
                <a:latin typeface="Times New Roman" pitchFamily="18" charset="0"/>
                <a:cs typeface="Times New Roman" pitchFamily="18" charset="0"/>
              </a:rPr>
              <a:t>колостомии</a:t>
            </a:r>
            <a:r>
              <a:rPr lang="ru-RU" i="1" dirty="0">
                <a:latin typeface="Times New Roman" pitchFamily="18" charset="0"/>
                <a:cs typeface="Times New Roman" pitchFamily="18" charset="0"/>
              </a:rPr>
              <a:t>; с целью профилактики вздутия живота следует исключить из пищи, в частности: бобовые, свежий хлеб, белокочанную и цветную капусту, лук, пиво и все содержащие углекислый газ напитки. Надо также помнить, что источником газообразования является и проглоченный воздух! Поэтому и не следует говорить во время приема пищи, а также не рекомендуется курить.</a:t>
            </a:r>
          </a:p>
          <a:p>
            <a:r>
              <a:rPr lang="ru-RU" i="1" dirty="0">
                <a:latin typeface="Times New Roman" pitchFamily="18" charset="0"/>
                <a:cs typeface="Times New Roman" pitchFamily="18" charset="0"/>
              </a:rPr>
              <a:t>Причиной вздутия живота может быть, конечно, наряду с пищей, также, воспаление пищеварительного канала, заболевания печени и желчного пузыря, проявления послеоперационного спаечного процесса в брюшной полости, заболевания сердца, а также нервное напряжение, страх. По этой причине необходимо обратиться к специалистам!</a:t>
            </a:r>
          </a:p>
          <a:p>
            <a:r>
              <a:rPr lang="ru-RU" i="1" dirty="0">
                <a:latin typeface="Times New Roman" pitchFamily="18" charset="0"/>
                <a:cs typeface="Times New Roman" pitchFamily="18" charset="0"/>
              </a:rPr>
              <a:t>Зловоние можно ограничить исключением из меню некоторых блюд, таких — помимо уже упоминаемого лука, бобовых и капусты — как яйца, рыба, спаржа, грибы, чеснок, острые приправы и специи. От зловония рекомендуется также кефир (йогурт) или брусничный сок (один стакан после каждого приема пищи).</a:t>
            </a:r>
          </a:p>
        </p:txBody>
      </p:sp>
    </p:spTree>
    <p:extLst>
      <p:ext uri="{BB962C8B-B14F-4D97-AF65-F5344CB8AC3E}">
        <p14:creationId xmlns:p14="http://schemas.microsoft.com/office/powerpoint/2010/main" val="3840490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692696"/>
            <a:ext cx="415498" cy="369332"/>
          </a:xfrm>
          <a:prstGeom prst="rect">
            <a:avLst/>
          </a:prstGeom>
          <a:noFill/>
        </p:spPr>
        <p:txBody>
          <a:bodyPr wrap="none" rtlCol="0">
            <a:spAutoFit/>
          </a:bodyPr>
          <a:lstStyle/>
          <a:p>
            <a:r>
              <a:rPr lang="ru-RU" dirty="0"/>
              <a:t>    </a:t>
            </a:r>
          </a:p>
        </p:txBody>
      </p:sp>
      <p:pic>
        <p:nvPicPr>
          <p:cNvPr id="8" name="Рисунок 7"/>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9144000" cy="6552728"/>
          </a:xfrm>
          <a:prstGeom prst="rect">
            <a:avLst/>
          </a:prstGeom>
          <a:noFill/>
          <a:ln>
            <a:noFill/>
          </a:ln>
        </p:spPr>
      </p:pic>
    </p:spTree>
    <p:extLst>
      <p:ext uri="{BB962C8B-B14F-4D97-AF65-F5344CB8AC3E}">
        <p14:creationId xmlns:p14="http://schemas.microsoft.com/office/powerpoint/2010/main" val="951160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45508"/>
            <a:ext cx="8784976" cy="5909310"/>
          </a:xfrm>
          <a:prstGeom prst="rect">
            <a:avLst/>
          </a:prstGeom>
        </p:spPr>
        <p:txBody>
          <a:bodyPr wrap="square">
            <a:spAutoFit/>
          </a:bodyPr>
          <a:lstStyle/>
          <a:p>
            <a:r>
              <a:rPr lang="ru-RU" i="1" dirty="0">
                <a:latin typeface="Times New Roman" pitchFamily="18" charset="0"/>
                <a:cs typeface="Times New Roman" pitchFamily="18" charset="0"/>
              </a:rPr>
              <a:t>Лечебное питание больных, перенесших частичную резекцию желудка</a:t>
            </a:r>
          </a:p>
          <a:p>
            <a:r>
              <a:rPr lang="ru-RU" i="1" dirty="0">
                <a:latin typeface="Times New Roman" pitchFamily="18" charset="0"/>
                <a:cs typeface="Times New Roman" pitchFamily="18" charset="0"/>
              </a:rPr>
              <a:t>После резекции желудка по поводу язвенной болезни желудка и двенадцатиперстной кишки часто развиваются постгастрорезекционные расстройства. Наиболее часто отмечается демпинг-синдром.</a:t>
            </a:r>
          </a:p>
          <a:p>
            <a:endParaRPr lang="ru-RU" i="1" dirty="0">
              <a:latin typeface="Times New Roman" pitchFamily="18" charset="0"/>
              <a:cs typeface="Times New Roman" pitchFamily="18" charset="0"/>
            </a:endParaRPr>
          </a:p>
          <a:p>
            <a:r>
              <a:rPr lang="ru-RU" i="1" dirty="0">
                <a:latin typeface="Times New Roman" pitchFamily="18" charset="0"/>
                <a:cs typeface="Times New Roman" pitchFamily="18" charset="0"/>
              </a:rPr>
              <a:t>При демпинг-синдроме вследствие срыва нейрогуморальной регуляции нарушается координированная и синхронная деятельность органов желудочно-кишечного тракта. Если при этом имеют место функциональные нарушения печени и поджелудочной железы, снижение ферментативной активности слизистой оболочки тонкой кишки, снижение </a:t>
            </a:r>
            <a:r>
              <a:rPr lang="ru-RU" i="1" dirty="0" err="1">
                <a:latin typeface="Times New Roman" pitchFamily="18" charset="0"/>
                <a:cs typeface="Times New Roman" pitchFamily="18" charset="0"/>
              </a:rPr>
              <a:t>кислотопродуцирующей</a:t>
            </a:r>
            <a:r>
              <a:rPr lang="ru-RU" i="1" dirty="0">
                <a:latin typeface="Times New Roman" pitchFamily="18" charset="0"/>
                <a:cs typeface="Times New Roman" pitchFamily="18" charset="0"/>
              </a:rPr>
              <a:t> функции культи желудка, то демпинг-синдром может сопровождаться нарушениями переваривания и всасывания пищевых веществ. У больных наблюдаются астения, похудание, анемия, гиповитаминоз, а также изменение нервно-психического статуса.</a:t>
            </a:r>
          </a:p>
          <a:p>
            <a:endParaRPr lang="ru-RU" i="1" dirty="0">
              <a:latin typeface="Times New Roman" pitchFamily="18" charset="0"/>
              <a:cs typeface="Times New Roman" pitchFamily="18" charset="0"/>
            </a:endParaRPr>
          </a:p>
          <a:p>
            <a:r>
              <a:rPr lang="ru-RU" i="1" dirty="0">
                <a:latin typeface="Times New Roman" pitchFamily="18" charset="0"/>
                <a:cs typeface="Times New Roman" pitchFamily="18" charset="0"/>
              </a:rPr>
              <a:t>При диетической терапии этих больных учитываются срок после операции, степень тяжести демпинг-синдрома, характер сопутствующих заболеваний и последствий реконструктивных операций. Основной ее принцип состоит в назначении высокобелкового питания дробными порциями. Содержание белка повышают до 2-2,2г на 1кг массы тела. Содержание жира и углеводов сохраняют в пределах нормы, количество легкоусвояемых углеводов значительно ограничивают.</a:t>
            </a:r>
          </a:p>
          <a:p>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1600914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754" y="188640"/>
            <a:ext cx="8871734" cy="6247864"/>
          </a:xfrm>
          <a:prstGeom prst="rect">
            <a:avLst/>
          </a:prstGeom>
        </p:spPr>
        <p:txBody>
          <a:bodyPr wrap="square">
            <a:spAutoFit/>
          </a:bodyPr>
          <a:lstStyle/>
          <a:p>
            <a:pPr algn="just"/>
            <a:r>
              <a:rPr lang="ru-RU" sz="1600" i="1" dirty="0">
                <a:latin typeface="Times New Roman" pitchFamily="18" charset="0"/>
                <a:cs typeface="Times New Roman" pitchFamily="18" charset="0"/>
              </a:rPr>
              <a:t>После частичной резекции желудка существенно расстраивается секреция желудочных ферментов - пепсина и </a:t>
            </a:r>
            <a:r>
              <a:rPr lang="ru-RU" sz="1600" i="1" dirty="0" err="1">
                <a:latin typeface="Times New Roman" pitchFamily="18" charset="0"/>
                <a:cs typeface="Times New Roman" pitchFamily="18" charset="0"/>
              </a:rPr>
              <a:t>гастриксина</a:t>
            </a:r>
            <a:r>
              <a:rPr lang="ru-RU" sz="1600" i="1" dirty="0">
                <a:latin typeface="Times New Roman" pitchFamily="18" charset="0"/>
                <a:cs typeface="Times New Roman" pitchFamily="18" charset="0"/>
              </a:rPr>
              <a:t>, что может приводить к нарушениям переваривания белка. Учитывая этот фактор, в рацион больных необходимо включать измельченные белковые блюда, которые легче перевариваются и атакуются ферментами поджелудочной железы и тонкой кишки.</a:t>
            </a:r>
          </a:p>
          <a:p>
            <a:pPr algn="just"/>
            <a:r>
              <a:rPr lang="ru-RU" sz="1600" i="1" dirty="0">
                <a:latin typeface="Times New Roman" pitchFamily="18" charset="0"/>
                <a:cs typeface="Times New Roman" pitchFamily="18" charset="0"/>
              </a:rPr>
              <a:t>В первые же дни после операции, когда можно начинать кормление больного, в рацион включают белковые блюда; вводят белковый </a:t>
            </a:r>
            <a:r>
              <a:rPr lang="ru-RU" sz="1600" i="1" dirty="0" err="1">
                <a:latin typeface="Times New Roman" pitchFamily="18" charset="0"/>
                <a:cs typeface="Times New Roman" pitchFamily="18" charset="0"/>
              </a:rPr>
              <a:t>энпит</a:t>
            </a:r>
            <a:r>
              <a:rPr lang="ru-RU" sz="1600" i="1" dirty="0">
                <a:latin typeface="Times New Roman" pitchFamily="18" charset="0"/>
                <a:cs typeface="Times New Roman" pitchFamily="18" charset="0"/>
              </a:rPr>
              <a:t>.</a:t>
            </a:r>
          </a:p>
          <a:p>
            <a:pPr algn="just"/>
            <a:r>
              <a:rPr lang="ru-RU" sz="1600" i="1" dirty="0">
                <a:latin typeface="Times New Roman" pitchFamily="18" charset="0"/>
                <a:cs typeface="Times New Roman" pitchFamily="18" charset="0"/>
              </a:rPr>
              <a:t>Назначение повышенного количества белка в ранний послеоперационный период необходимо в связи с большой потерей белка во время операции и склонностью больных к катаболическим процессам.</a:t>
            </a:r>
          </a:p>
          <a:p>
            <a:pPr algn="just"/>
            <a:r>
              <a:rPr lang="ru-RU" sz="1600" i="1" dirty="0">
                <a:latin typeface="Times New Roman" pitchFamily="18" charset="0"/>
                <a:cs typeface="Times New Roman" pitchFamily="18" charset="0"/>
              </a:rPr>
              <a:t>Повышенное содержание в диете продуктов, богатых белком, обеспечивает организм и достаточным количеством жира. Больные после резекции желудка неплохо переносят жир, входящий в состав этих продуктов. При сопутствующем панкреатите количество жира снижают до нижней границы нормы.</a:t>
            </a:r>
          </a:p>
          <a:p>
            <a:pPr algn="just"/>
            <a:r>
              <a:rPr lang="ru-RU" sz="1600" i="1" dirty="0">
                <a:latin typeface="Times New Roman" pitchFamily="18" charset="0"/>
                <a:cs typeface="Times New Roman" pitchFamily="18" charset="0"/>
              </a:rPr>
              <a:t>Рекомендации повышать до верхней границы нормы содержание жира в рационе больных после резекции желудка обусловлены биологически важными свойствами жиров, в состав которых входят жирорастворимые витамины, </a:t>
            </a:r>
            <a:r>
              <a:rPr lang="ru-RU" sz="1600" i="1" dirty="0" err="1">
                <a:latin typeface="Times New Roman" pitchFamily="18" charset="0"/>
                <a:cs typeface="Times New Roman" pitchFamily="18" charset="0"/>
              </a:rPr>
              <a:t>липотропные</a:t>
            </a:r>
            <a:r>
              <a:rPr lang="ru-RU" sz="1600" i="1" dirty="0">
                <a:latin typeface="Times New Roman" pitchFamily="18" charset="0"/>
                <a:cs typeface="Times New Roman" pitchFamily="18" charset="0"/>
              </a:rPr>
              <a:t> вещества, </a:t>
            </a:r>
            <a:r>
              <a:rPr lang="ru-RU" sz="1600" i="1" dirty="0" err="1">
                <a:latin typeface="Times New Roman" pitchFamily="18" charset="0"/>
                <a:cs typeface="Times New Roman" pitchFamily="18" charset="0"/>
              </a:rPr>
              <a:t>эссенциальные</a:t>
            </a:r>
            <a:r>
              <a:rPr lang="ru-RU" sz="1600" i="1" dirty="0">
                <a:latin typeface="Times New Roman" pitchFamily="18" charset="0"/>
                <a:cs typeface="Times New Roman" pitchFamily="18" charset="0"/>
              </a:rPr>
              <a:t> жирные кислоты. В связи с частыми осложнениями со стороны желчевыводящих путей и желчного пузыря больные не должны злоупотреблять жирами. Тугоплавкие жиры и продукты расщепления жира, образующиеся при жарении, исключаются. Содержание сложных углеводов должно быть в пределах нижней границы нормы (для больных тяжелой формой демпинг-синдрома не более 300г в сутки). Кроме того, в диете должны быть пищевые факторы, стимулирующие </a:t>
            </a:r>
            <a:r>
              <a:rPr lang="ru-RU" sz="1600" i="1" dirty="0" err="1">
                <a:latin typeface="Times New Roman" pitchFamily="18" charset="0"/>
                <a:cs typeface="Times New Roman" pitchFamily="18" charset="0"/>
              </a:rPr>
              <a:t>гемопоэз</a:t>
            </a:r>
            <a:r>
              <a:rPr lang="ru-RU" sz="1600" i="1" dirty="0">
                <a:latin typeface="Times New Roman" pitchFamily="18" charset="0"/>
                <a:cs typeface="Times New Roman" pitchFamily="18" charset="0"/>
              </a:rPr>
              <a:t>. Важно обеспечить, в частности, достаточное поступление с пищей железа.</a:t>
            </a:r>
          </a:p>
          <a:p>
            <a:pPr algn="just"/>
            <a:br>
              <a:rPr lang="ru-RU" sz="1600" i="1" dirty="0">
                <a:latin typeface="Times New Roman" pitchFamily="18" charset="0"/>
                <a:cs typeface="Times New Roman" pitchFamily="18" charset="0"/>
              </a:rPr>
            </a:br>
            <a:endParaRPr lang="ru-RU" sz="1600" i="1" dirty="0">
              <a:latin typeface="Times New Roman" pitchFamily="18" charset="0"/>
              <a:cs typeface="Times New Roman" pitchFamily="18" charset="0"/>
            </a:endParaRPr>
          </a:p>
        </p:txBody>
      </p:sp>
    </p:spTree>
    <p:extLst>
      <p:ext uri="{BB962C8B-B14F-4D97-AF65-F5344CB8AC3E}">
        <p14:creationId xmlns:p14="http://schemas.microsoft.com/office/powerpoint/2010/main" val="4261714140"/>
      </p:ext>
    </p:extLst>
  </p:cSld>
  <p:clrMapOvr>
    <a:masterClrMapping/>
  </p:clrMapOvr>
</p:sld>
</file>

<file path=ppt/theme/theme1.xml><?xml version="1.0" encoding="utf-8"?>
<a:theme xmlns:a="http://schemas.openxmlformats.org/drawingml/2006/main" name="Тема Office">
  <a:themeElements>
    <a:clrScheme name="Кутюр">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379</TotalTime>
  <Words>3552</Words>
  <Application>Microsoft Office PowerPoint</Application>
  <PresentationFormat>Экран (4:3)</PresentationFormat>
  <Paragraphs>154</Paragraphs>
  <Slides>37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Белковая группа</vt:lpstr>
      <vt:lpstr>Молочная группа</vt:lpstr>
      <vt:lpstr>Фруктово-овощная группа</vt:lpstr>
      <vt:lpstr>Хлебно-крупяная группа</vt:lpstr>
      <vt:lpstr>Презентация PowerPoint</vt:lpstr>
      <vt:lpstr>Презентация PowerPoint</vt:lpstr>
      <vt:lpstr>Снижение аппетита</vt:lpstr>
      <vt:lpstr>Диета при тошноте и рвоте</vt:lpstr>
      <vt:lpstr>Диета при тошноте и рвоте</vt:lpstr>
      <vt:lpstr>Диета при стоматитах</vt:lpstr>
      <vt:lpstr>Диета при жидком стуле</vt:lpstr>
      <vt:lpstr>Диета при запорах</vt:lpstr>
      <vt:lpstr>Диета при нарушении функции печени</vt:lpstr>
      <vt:lpstr>ДИЕТА ПРИ НАРУШЕНИИ ФУНКЦИИ ОРГАНОВ МОЧЕВЫВОДЯЩЕЙ СИСТЕМЫ </vt:lpstr>
      <vt:lpstr>Диета при лейкопениях</vt:lpstr>
      <vt:lpstr>Диета при анемиях</vt:lpstr>
      <vt:lpstr>Причины снижения аппетита</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Питание во время химиотерапии</dc:title>
  <dc:creator>дом</dc:creator>
  <cp:lastModifiedBy>Неизвестный пользователь</cp:lastModifiedBy>
  <cp:revision>36</cp:revision>
  <dcterms:created xsi:type="dcterms:W3CDTF">2017-03-25T07:23:19Z</dcterms:created>
  <dcterms:modified xsi:type="dcterms:W3CDTF">2019-10-31T09:06:19Z</dcterms:modified>
</cp:coreProperties>
</file>