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0487" r:id="rId2"/>
    <p:sldId id="10494" r:id="rId3"/>
    <p:sldId id="10510" r:id="rId4"/>
    <p:sldId id="10518" r:id="rId5"/>
    <p:sldId id="10519" r:id="rId6"/>
    <p:sldId id="10508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468"/>
    <a:srgbClr val="2F5597"/>
    <a:srgbClr val="7388A5"/>
    <a:srgbClr val="529D65"/>
    <a:srgbClr val="0070C0"/>
    <a:srgbClr val="FFFFFF"/>
    <a:srgbClr val="203864"/>
    <a:srgbClr val="FFEFEF"/>
    <a:srgbClr val="FFE1E1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>
        <p:scale>
          <a:sx n="100" d="100"/>
          <a:sy n="100" d="100"/>
        </p:scale>
        <p:origin x="83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469BC591-DA07-4F95-9F9B-204BD7E5D56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9D57DEEF-295D-4A38-A1CD-A428853AB3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033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6C6851-5643-4203-B7E4-DF30685FC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2932" y="6356350"/>
            <a:ext cx="2743200" cy="365125"/>
          </a:xfrm>
        </p:spPr>
        <p:txBody>
          <a:bodyPr/>
          <a:lstStyle/>
          <a:p>
            <a:fld id="{258DB0B5-826B-40A6-8B83-18A8D7B5AC77}" type="slidenum">
              <a:rPr lang="ru-RU" smtClean="0"/>
              <a:t>‹#›</a:t>
            </a:fld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586B36A-4C7A-4DBA-934F-D65FC79BDF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697" y="268939"/>
            <a:ext cx="2794514" cy="44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57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A9E8D9-FCB9-4A2D-B25F-C735F91E7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99241"/>
            <a:ext cx="2743200" cy="365125"/>
          </a:xfrm>
        </p:spPr>
        <p:txBody>
          <a:bodyPr/>
          <a:lstStyle/>
          <a:p>
            <a:fld id="{258DB0B5-826B-40A6-8B83-18A8D7B5AC77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58F7011-7B99-4796-A43F-7BA3795BD6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00" y="0"/>
            <a:ext cx="8509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54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FFAB83-B17A-4113-8558-4A528F35E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234951-DD7C-49F8-95FD-FA4300103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403E57-2363-48C7-8185-BC7F9D65E8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7BECCF-8284-4E51-9658-77A62D92E5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766887-A40C-4CA5-BA4D-378A800B21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DB0B5-826B-40A6-8B83-18A8D7B5A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66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E7848B-E21A-46E2-B1AD-14BAC141F185}"/>
              </a:ext>
            </a:extLst>
          </p:cNvPr>
          <p:cNvSpPr txBox="1"/>
          <p:nvPr/>
        </p:nvSpPr>
        <p:spPr>
          <a:xfrm>
            <a:off x="1241512" y="2251642"/>
            <a:ext cx="97002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gradFill flip="none" rotWithShape="1">
                  <a:gsLst>
                    <a:gs pos="0">
                      <a:srgbClr val="529D65"/>
                    </a:gs>
                    <a:gs pos="46000">
                      <a:srgbClr val="7388A5"/>
                    </a:gs>
                    <a:gs pos="100000">
                      <a:srgbClr val="15446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ptos Black" panose="020F0502020204030204" pitchFamily="34" charset="0"/>
                <a:ea typeface="Roboto" panose="02000000000000000000" pitchFamily="2" charset="0"/>
              </a:rPr>
              <a:t>ЕДИНЫЙ ПАКЕТ МЕДИЦИНСКОЙ ПОМОЩИ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3D5A95-3DB8-4363-8E2B-347D647BA305}"/>
              </a:ext>
            </a:extLst>
          </p:cNvPr>
          <p:cNvSpPr txBox="1"/>
          <p:nvPr/>
        </p:nvSpPr>
        <p:spPr>
          <a:xfrm>
            <a:off x="4630694" y="400052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dirty="0">
              <a:solidFill>
                <a:srgbClr val="154468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358DA0-E1E4-489F-B9AE-9E45A8D06182}"/>
              </a:ext>
            </a:extLst>
          </p:cNvPr>
          <p:cNvSpPr txBox="1"/>
          <p:nvPr/>
        </p:nvSpPr>
        <p:spPr>
          <a:xfrm>
            <a:off x="5378495" y="6385023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154468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Астана, 2024 г.</a:t>
            </a:r>
          </a:p>
        </p:txBody>
      </p:sp>
    </p:spTree>
    <p:extLst>
      <p:ext uri="{BB962C8B-B14F-4D97-AF65-F5344CB8AC3E}">
        <p14:creationId xmlns:p14="http://schemas.microsoft.com/office/powerpoint/2010/main" val="131107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73CC368-76FB-44A9-B94C-4CAF3DD56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0526"/>
            <a:ext cx="4978432" cy="53828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0BE129C-A5B0-497E-9B29-47C1D08FBDE5}"/>
              </a:ext>
            </a:extLst>
          </p:cNvPr>
          <p:cNvSpPr txBox="1"/>
          <p:nvPr/>
        </p:nvSpPr>
        <p:spPr>
          <a:xfrm>
            <a:off x="4696953" y="4477920"/>
            <a:ext cx="690698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15446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«…Надо сформировать </a:t>
            </a:r>
            <a:r>
              <a:rPr lang="ru-R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единый пакет </a:t>
            </a:r>
            <a:r>
              <a:rPr lang="ru-RU" sz="1600" b="1" dirty="0">
                <a:solidFill>
                  <a:srgbClr val="15446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базовой государственной медицинской помощи, сбалансированный с точки зрения возможностей и обязательств бюджета. Все, что сверх него, должно оплачиваться через систему страхования…»</a:t>
            </a:r>
            <a:endParaRPr lang="ru-RU" sz="1600" b="1" dirty="0">
              <a:solidFill>
                <a:srgbClr val="1544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9D786C-67CC-4C4C-8174-28ADB286E8D3}"/>
              </a:ext>
            </a:extLst>
          </p:cNvPr>
          <p:cNvSpPr txBox="1"/>
          <p:nvPr/>
        </p:nvSpPr>
        <p:spPr>
          <a:xfrm>
            <a:off x="6648845" y="5646819"/>
            <a:ext cx="41393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i="1" dirty="0">
                <a:solidFill>
                  <a:srgbClr val="15446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Послание Главы государства народу Казахстана от 2 сентября 2024 года</a:t>
            </a:r>
            <a:endParaRPr lang="ru-RU" sz="1200" b="1" i="1" dirty="0">
              <a:solidFill>
                <a:srgbClr val="1544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99DF9D-B92B-4E85-B1DC-10E600AE1808}"/>
              </a:ext>
            </a:extLst>
          </p:cNvPr>
          <p:cNvSpPr txBox="1"/>
          <p:nvPr/>
        </p:nvSpPr>
        <p:spPr>
          <a:xfrm>
            <a:off x="4696953" y="1374430"/>
            <a:ext cx="7139789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15446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«…Необходимо сформировать </a:t>
            </a:r>
            <a:r>
              <a:rPr lang="ru-R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Единый пакет </a:t>
            </a:r>
            <a:r>
              <a:rPr lang="ru-RU" sz="1600" b="1" dirty="0">
                <a:solidFill>
                  <a:srgbClr val="15446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медицинской помощи, который будет состоять из базовой части, гарантированной государством, и страховой, формируемой за счет отчислений работодателей и самих граждан.</a:t>
            </a:r>
          </a:p>
          <a:p>
            <a:pPr indent="266700"/>
            <a:r>
              <a:rPr lang="ru-RU" sz="1600" b="1" dirty="0">
                <a:solidFill>
                  <a:srgbClr val="15446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Следует повысить </a:t>
            </a:r>
            <a:r>
              <a:rPr lang="ru-R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ответственность местных исполнительных </a:t>
            </a:r>
            <a:r>
              <a:rPr lang="ru-RU" sz="1600" b="1" dirty="0">
                <a:solidFill>
                  <a:srgbClr val="15446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органов. За отдельные категории уязвимых слоев населения </a:t>
            </a:r>
            <a:r>
              <a:rPr lang="ru-R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отчисления</a:t>
            </a:r>
            <a:r>
              <a:rPr lang="ru-RU" sz="1600" b="1" dirty="0">
                <a:solidFill>
                  <a:srgbClr val="15446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систему медстрахования должны производиться из </a:t>
            </a:r>
            <a:r>
              <a:rPr lang="ru-R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местного бюджета</a:t>
            </a:r>
            <a:r>
              <a:rPr lang="ru-RU" sz="1600" b="1" dirty="0">
                <a:solidFill>
                  <a:srgbClr val="15446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…»</a:t>
            </a:r>
            <a:endParaRPr lang="ru-RU" sz="1600" b="1" dirty="0">
              <a:solidFill>
                <a:srgbClr val="1544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0C1DF8-CC94-4356-8F85-1915B5D6C582}"/>
              </a:ext>
            </a:extLst>
          </p:cNvPr>
          <p:cNvSpPr txBox="1"/>
          <p:nvPr/>
        </p:nvSpPr>
        <p:spPr>
          <a:xfrm>
            <a:off x="6578508" y="3462909"/>
            <a:ext cx="52383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i="1" dirty="0">
                <a:solidFill>
                  <a:srgbClr val="15446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Поручение Главы государства по итогам расширенного заседания Правительства РК  7 февраля 2024 года</a:t>
            </a:r>
            <a:endParaRPr lang="ru-RU" sz="1200" b="1" i="1" dirty="0">
              <a:solidFill>
                <a:srgbClr val="1544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F964F15-F4D3-4519-BE12-FF06CFB0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B0B5-826B-40A6-8B83-18A8D7B5AC7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532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E3B8932-C18D-444A-BD2E-5E5726CE4210}"/>
              </a:ext>
            </a:extLst>
          </p:cNvPr>
          <p:cNvSpPr/>
          <p:nvPr/>
        </p:nvSpPr>
        <p:spPr>
          <a:xfrm>
            <a:off x="4697895" y="85583"/>
            <a:ext cx="7494105" cy="747313"/>
          </a:xfrm>
          <a:prstGeom prst="rect">
            <a:avLst/>
          </a:prstGeom>
          <a:gradFill flip="none" rotWithShape="1">
            <a:gsLst>
              <a:gs pos="0">
                <a:srgbClr val="4984A2"/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F964F15-F4D3-4519-BE12-FF06CFB0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B0B5-826B-40A6-8B83-18A8D7B5AC77}" type="slidenum">
              <a:rPr lang="ru-RU" smtClean="0"/>
              <a:t>3</a:t>
            </a:fld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467302-4D31-487D-8DD4-2E6DD0AB0606}"/>
              </a:ext>
            </a:extLst>
          </p:cNvPr>
          <p:cNvSpPr txBox="1"/>
          <p:nvPr/>
        </p:nvSpPr>
        <p:spPr>
          <a:xfrm>
            <a:off x="4687956" y="118879"/>
            <a:ext cx="7494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НОВЕЛЛЫ В РАМКАХ ЕДИНОГО ПАКЕТА МЕДИЦИНСКОЙ ПОМОЩИ ДЛЯ НАСЕЛЕНИЯ С 2025 ГОДА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4E0F1C6A-F69E-4A5C-870C-1B15E80108D0}"/>
              </a:ext>
            </a:extLst>
          </p:cNvPr>
          <p:cNvGrpSpPr/>
          <p:nvPr/>
        </p:nvGrpSpPr>
        <p:grpSpPr>
          <a:xfrm>
            <a:off x="225824" y="1034340"/>
            <a:ext cx="7559073" cy="5653117"/>
            <a:chOff x="454425" y="1445271"/>
            <a:chExt cx="5337520" cy="4723721"/>
          </a:xfrm>
        </p:grpSpPr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AD7186D3-2A7E-431E-85E1-2E591F0EA3AA}"/>
                </a:ext>
              </a:extLst>
            </p:cNvPr>
            <p:cNvSpPr/>
            <p:nvPr/>
          </p:nvSpPr>
          <p:spPr>
            <a:xfrm>
              <a:off x="454425" y="3101128"/>
              <a:ext cx="912557" cy="2014326"/>
            </a:xfrm>
            <a:prstGeom prst="rect">
              <a:avLst/>
            </a:prstGeom>
            <a:solidFill>
              <a:srgbClr val="4472C4">
                <a:lumMod val="50000"/>
              </a:srgbClr>
            </a:solidFill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ГОБМП + ОСМС</a:t>
              </a:r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1570B429-8D7C-4EB0-8311-168B4B4BF998}"/>
                </a:ext>
              </a:extLst>
            </p:cNvPr>
            <p:cNvSpPr/>
            <p:nvPr/>
          </p:nvSpPr>
          <p:spPr>
            <a:xfrm>
              <a:off x="454426" y="1445271"/>
              <a:ext cx="912557" cy="1553449"/>
            </a:xfrm>
            <a:prstGeom prst="rect">
              <a:avLst/>
            </a:prstGeom>
            <a:solidFill>
              <a:srgbClr val="4472C4">
                <a:lumMod val="60000"/>
                <a:lumOff val="40000"/>
              </a:srgbClr>
            </a:solidFill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ГОБМП</a:t>
              </a: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85C8CC6B-342D-48B2-ADD0-5F0859B361ED}"/>
                </a:ext>
              </a:extLst>
            </p:cNvPr>
            <p:cNvSpPr/>
            <p:nvPr/>
          </p:nvSpPr>
          <p:spPr>
            <a:xfrm>
              <a:off x="1448197" y="1451881"/>
              <a:ext cx="4287844" cy="1546840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Скорая помощь</a:t>
              </a: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ПМСП</a:t>
              </a: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Амбулаторный диализ</a:t>
              </a: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Паллиативная помощь</a:t>
              </a: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Обеспечение препаратами крови</a:t>
              </a: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Инфекции</a:t>
              </a: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Социально-значимые заболевания</a:t>
              </a:r>
            </a:p>
          </p:txBody>
        </p:sp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74DFE169-35B9-4B32-8A84-324302A41140}"/>
                </a:ext>
              </a:extLst>
            </p:cNvPr>
            <p:cNvSpPr/>
            <p:nvPr/>
          </p:nvSpPr>
          <p:spPr>
            <a:xfrm>
              <a:off x="466577" y="5296267"/>
              <a:ext cx="912557" cy="872725"/>
            </a:xfrm>
            <a:prstGeom prst="rect">
              <a:avLst/>
            </a:prstGeom>
            <a:solidFill>
              <a:srgbClr val="70AD47">
                <a:lumMod val="60000"/>
                <a:lumOff val="40000"/>
              </a:srgbClr>
            </a:solidFill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ОСМС </a:t>
              </a:r>
            </a:p>
          </p:txBody>
        </p:sp>
        <p:sp>
          <p:nvSpPr>
            <p:cNvPr id="24" name="Прямоугольник 12">
              <a:extLst>
                <a:ext uri="{FF2B5EF4-FFF2-40B4-BE49-F238E27FC236}">
                  <a16:creationId xmlns:a16="http://schemas.microsoft.com/office/drawing/2014/main" id="{45C2E1C0-EC93-48FC-B670-2D64DE87DFDD}"/>
                </a:ext>
              </a:extLst>
            </p:cNvPr>
            <p:cNvSpPr/>
            <p:nvPr/>
          </p:nvSpPr>
          <p:spPr>
            <a:xfrm>
              <a:off x="1420690" y="3101128"/>
              <a:ext cx="1486833" cy="2014325"/>
            </a:xfrm>
            <a:prstGeom prst="rect">
              <a:avLst/>
            </a:prstGeom>
            <a:noFill/>
            <a:ln w="9525">
              <a:solidFill>
                <a:srgbClr val="4472C4">
                  <a:lumMod val="50000"/>
                </a:srgbClr>
              </a:solidFill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92075" indent="-92075" defTabSz="900000">
                <a:lnSpc>
                  <a:spcPct val="9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АЛО</a:t>
              </a:r>
              <a:endParaRPr kumimoji="0" lang="ru-RU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КДУ АПП</a:t>
              </a:r>
              <a:endParaRPr kumimoji="0" lang="ru-RU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СЗТ</a:t>
              </a: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СМП экстренная</a:t>
              </a: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СМП плановая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 </a:t>
              </a:r>
              <a:endParaRPr kumimoji="0" lang="ru-RU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ВТМУ 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Пат. диагностика</a:t>
              </a:r>
              <a:endParaRPr kumimoji="0" lang="ru-RU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25" name="Прямоугольник 24">
              <a:extLst>
                <a:ext uri="{FF2B5EF4-FFF2-40B4-BE49-F238E27FC236}">
                  <a16:creationId xmlns:a16="http://schemas.microsoft.com/office/drawing/2014/main" id="{547192E2-09AA-4EBD-BB3F-36383E2AC590}"/>
                </a:ext>
              </a:extLst>
            </p:cNvPr>
            <p:cNvSpPr/>
            <p:nvPr/>
          </p:nvSpPr>
          <p:spPr>
            <a:xfrm>
              <a:off x="1460349" y="5296267"/>
              <a:ext cx="4275694" cy="872725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Скрининг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Мед реабилитация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Стоматология отдельным категориям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Школьная медицина</a:t>
              </a:r>
            </a:p>
          </p:txBody>
        </p:sp>
        <p:sp>
          <p:nvSpPr>
            <p:cNvPr id="26" name="Прямоугольник 12">
              <a:extLst>
                <a:ext uri="{FF2B5EF4-FFF2-40B4-BE49-F238E27FC236}">
                  <a16:creationId xmlns:a16="http://schemas.microsoft.com/office/drawing/2014/main" id="{F7B3AD5E-C225-4632-80F7-5240F0AF2683}"/>
                </a:ext>
              </a:extLst>
            </p:cNvPr>
            <p:cNvSpPr/>
            <p:nvPr/>
          </p:nvSpPr>
          <p:spPr>
            <a:xfrm>
              <a:off x="2932215" y="3464244"/>
              <a:ext cx="1332036" cy="1548452"/>
            </a:xfrm>
            <a:prstGeom prst="rect">
              <a:avLst/>
            </a:prstGeom>
            <a:noFill/>
            <a:ln w="19050">
              <a:noFill/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перечню 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13 ЗПДН 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+ СЗЗ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13 ЗПДН 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+ СЗЗ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статусу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400" b="1" dirty="0">
                  <a:solidFill>
                    <a:srgbClr val="FF0000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13</a:t>
              </a: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 ЗПДН 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+ СЗЗ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перечню 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источнику финансирования основного случая</a:t>
              </a:r>
            </a:p>
          </p:txBody>
        </p:sp>
        <p:sp>
          <p:nvSpPr>
            <p:cNvPr id="27" name="Прямоугольник 12">
              <a:extLst>
                <a:ext uri="{FF2B5EF4-FFF2-40B4-BE49-F238E27FC236}">
                  <a16:creationId xmlns:a16="http://schemas.microsoft.com/office/drawing/2014/main" id="{067AD7CB-2072-48AE-82AE-3CBB2D7A75FA}"/>
                </a:ext>
              </a:extLst>
            </p:cNvPr>
            <p:cNvSpPr/>
            <p:nvPr/>
          </p:nvSpPr>
          <p:spPr>
            <a:xfrm>
              <a:off x="4278914" y="3357443"/>
              <a:ext cx="1513031" cy="1768591"/>
            </a:xfrm>
            <a:prstGeom prst="rect">
              <a:avLst/>
            </a:prstGeom>
            <a:noFill/>
            <a:ln w="19050">
              <a:noFill/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перечню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12 ЗПДН 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+ др. </a:t>
              </a:r>
              <a:r>
                <a:rPr kumimoji="0" lang="ru-RU" sz="1600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заб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-я </a:t>
              </a: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12 ЗПДН 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+ др. </a:t>
              </a:r>
              <a:r>
                <a:rPr kumimoji="0" lang="ru-RU" sz="1600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заб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-я 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статусу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остальные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перечню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источнику финансирования основного случая</a:t>
              </a:r>
            </a:p>
          </p:txBody>
        </p:sp>
        <p:sp>
          <p:nvSpPr>
            <p:cNvPr id="28" name="Rectangle 1">
              <a:extLst>
                <a:ext uri="{FF2B5EF4-FFF2-40B4-BE49-F238E27FC236}">
                  <a16:creationId xmlns:a16="http://schemas.microsoft.com/office/drawing/2014/main" id="{59EFB9B9-67AB-4F35-A1F2-040F6900C65D}"/>
                </a:ext>
              </a:extLst>
            </p:cNvPr>
            <p:cNvSpPr/>
            <p:nvPr/>
          </p:nvSpPr>
          <p:spPr>
            <a:xfrm>
              <a:off x="3147845" y="3078087"/>
              <a:ext cx="912557" cy="3857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ГОБМП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0AF6A445-EAA8-4C6F-B2BE-58235E774F9B}"/>
                </a:ext>
              </a:extLst>
            </p:cNvPr>
            <p:cNvSpPr/>
            <p:nvPr/>
          </p:nvSpPr>
          <p:spPr>
            <a:xfrm>
              <a:off x="4710969" y="3070349"/>
              <a:ext cx="892304" cy="3857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ОСМС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30" name="Прямоугольник 12">
              <a:extLst>
                <a:ext uri="{FF2B5EF4-FFF2-40B4-BE49-F238E27FC236}">
                  <a16:creationId xmlns:a16="http://schemas.microsoft.com/office/drawing/2014/main" id="{F15B25B9-CCEA-46A2-B938-209D911080F3}"/>
                </a:ext>
              </a:extLst>
            </p:cNvPr>
            <p:cNvSpPr/>
            <p:nvPr/>
          </p:nvSpPr>
          <p:spPr>
            <a:xfrm>
              <a:off x="2935031" y="3105949"/>
              <a:ext cx="2801011" cy="2009504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</p:txBody>
        </p:sp>
        <p:cxnSp>
          <p:nvCxnSpPr>
            <p:cNvPr id="31" name="Straight Connector 19">
              <a:extLst>
                <a:ext uri="{FF2B5EF4-FFF2-40B4-BE49-F238E27FC236}">
                  <a16:creationId xmlns:a16="http://schemas.microsoft.com/office/drawing/2014/main" id="{2F85CC76-C7BC-4FC3-83F8-04BC8B950929}"/>
                </a:ext>
              </a:extLst>
            </p:cNvPr>
            <p:cNvCxnSpPr>
              <a:cxnSpLocks/>
            </p:cNvCxnSpPr>
            <p:nvPr/>
          </p:nvCxnSpPr>
          <p:spPr>
            <a:xfrm>
              <a:off x="4291760" y="3148673"/>
              <a:ext cx="0" cy="1768591"/>
            </a:xfrm>
            <a:prstGeom prst="line">
              <a:avLst/>
            </a:prstGeom>
            <a:noFill/>
            <a:ln w="19050" cap="flat" cmpd="sng" algn="ctr">
              <a:solidFill>
                <a:srgbClr val="002060"/>
              </a:solidFill>
              <a:prstDash val="sysDot"/>
              <a:miter lim="800000"/>
            </a:ln>
            <a:effectLst/>
          </p:spPr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A06098A-2B65-4FD5-824E-F9AEC3791E5A}"/>
              </a:ext>
            </a:extLst>
          </p:cNvPr>
          <p:cNvSpPr txBox="1"/>
          <p:nvPr/>
        </p:nvSpPr>
        <p:spPr>
          <a:xfrm>
            <a:off x="8022519" y="1420590"/>
            <a:ext cx="415995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ru-RU" sz="1200" b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Доступность медицинской помощи в системе ОСМС для населения при 12 группах хронических заболеваний:</a:t>
            </a:r>
          </a:p>
          <a:p>
            <a:pPr marL="342900" indent="-342900"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200" i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консультативно-диагностическая помощь;</a:t>
            </a:r>
          </a:p>
          <a:p>
            <a:pPr marL="342900" indent="-342900"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200" i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амбулаторное лекарственное обеспечение;</a:t>
            </a:r>
          </a:p>
          <a:p>
            <a:pPr marL="342900" indent="-342900"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200" i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стационарная и </a:t>
            </a:r>
            <a:r>
              <a:rPr lang="ru-RU" sz="1200" i="1" dirty="0" err="1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стационарозамещающая</a:t>
            </a:r>
            <a:r>
              <a:rPr lang="ru-RU" sz="1200" i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помощь в плановой форме.</a:t>
            </a:r>
            <a:endParaRPr lang="ru-RU" sz="1200" b="1" dirty="0">
              <a:solidFill>
                <a:srgbClr val="1544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D33E0E68-1566-4F9C-88AD-9237F5496200}"/>
              </a:ext>
            </a:extLst>
          </p:cNvPr>
          <p:cNvSpPr/>
          <p:nvPr/>
        </p:nvSpPr>
        <p:spPr>
          <a:xfrm>
            <a:off x="8039813" y="1005488"/>
            <a:ext cx="4162903" cy="411888"/>
          </a:xfrm>
          <a:prstGeom prst="rect">
            <a:avLst/>
          </a:prstGeom>
          <a:gradFill flip="none" rotWithShape="1">
            <a:gsLst>
              <a:gs pos="0">
                <a:srgbClr val="4984A2"/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1C60C60-4DF0-4D14-A58D-5C62AE62D2EB}"/>
              </a:ext>
            </a:extLst>
          </p:cNvPr>
          <p:cNvSpPr txBox="1"/>
          <p:nvPr/>
        </p:nvSpPr>
        <p:spPr>
          <a:xfrm>
            <a:off x="8022519" y="1018227"/>
            <a:ext cx="3988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ПРЕДЛАГАЕМЫЕ МЕРЫ В 2025 ГОДУ</a:t>
            </a:r>
            <a:endParaRPr lang="ru-RU" sz="1400" dirty="0">
              <a:solidFill>
                <a:srgbClr val="1544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id="{FDC8E854-4414-4676-9F61-0BD54F393056}"/>
              </a:ext>
            </a:extLst>
          </p:cNvPr>
          <p:cNvGrpSpPr/>
          <p:nvPr/>
        </p:nvGrpSpPr>
        <p:grpSpPr>
          <a:xfrm>
            <a:off x="8069776" y="3235698"/>
            <a:ext cx="3968612" cy="3350794"/>
            <a:chOff x="8079301" y="2702298"/>
            <a:chExt cx="3968612" cy="3350794"/>
          </a:xfrm>
        </p:grpSpPr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id="{DFFB2D03-649A-4A24-B136-8E98B4D131E6}"/>
                </a:ext>
              </a:extLst>
            </p:cNvPr>
            <p:cNvSpPr/>
            <p:nvPr/>
          </p:nvSpPr>
          <p:spPr>
            <a:xfrm>
              <a:off x="8079301" y="2702298"/>
              <a:ext cx="3966832" cy="3350794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49804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96BB084-24F8-496D-A617-F2A07F413488}"/>
                </a:ext>
              </a:extLst>
            </p:cNvPr>
            <p:cNvSpPr txBox="1"/>
            <p:nvPr/>
          </p:nvSpPr>
          <p:spPr>
            <a:xfrm>
              <a:off x="8277098" y="3381675"/>
              <a:ext cx="3656514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50058" indent="-240030" algn="just">
                <a:buFont typeface="+mj-lt"/>
                <a:buAutoNum type="arabicParenR"/>
              </a:pPr>
              <a:r>
                <a:rPr lang="x-none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Заболевания печени</a:t>
              </a:r>
              <a:r>
                <a:rPr lang="ru-RU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marL="250058" indent="-240030" algn="just">
                <a:buFont typeface="+mj-lt"/>
                <a:buAutoNum type="arabicParenR"/>
              </a:pPr>
              <a:r>
                <a:rPr lang="ru-RU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Болезни крови и кроветворных органов</a:t>
              </a:r>
              <a:r>
                <a:rPr lang="ru-RU" sz="1100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marL="250058" indent="-240030" algn="just">
                <a:buFont typeface="+mj-lt"/>
                <a:buAutoNum type="arabicParenR"/>
              </a:pPr>
              <a:r>
                <a:rPr lang="x-none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Заболевания верхних отделов </a:t>
              </a:r>
              <a:r>
                <a:rPr lang="kk-KZ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ЖКТ</a:t>
              </a:r>
              <a:r>
                <a:rPr lang="ru-RU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marL="250058" indent="-240030" algn="just">
                <a:buFont typeface="+mj-lt"/>
                <a:buAutoNum type="arabicParenR"/>
              </a:pPr>
              <a:r>
                <a:rPr lang="x-none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Неинфекционный энтерит и колит</a:t>
              </a:r>
              <a:r>
                <a:rPr lang="ru-RU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marL="250058" indent="-240030" algn="just">
                <a:buFont typeface="+mj-lt"/>
                <a:buAutoNum type="arabicParenR"/>
              </a:pPr>
              <a:r>
                <a:rPr lang="x-none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Артропатии, дорсопатии</a:t>
              </a:r>
              <a:r>
                <a:rPr lang="ru-RU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endParaRPr lang="kk-KZ" sz="1100" b="1" kern="1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50058" indent="-240030" algn="just">
                <a:buFont typeface="+mj-lt"/>
                <a:buAutoNum type="arabicParenR"/>
              </a:pPr>
              <a:r>
                <a:rPr lang="x-none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Болезни щитовидной железы</a:t>
              </a:r>
              <a:r>
                <a:rPr lang="ru-RU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B901577-56CA-4612-82AE-7CFFAF7028B1}"/>
                </a:ext>
              </a:extLst>
            </p:cNvPr>
            <p:cNvSpPr txBox="1"/>
            <p:nvPr/>
          </p:nvSpPr>
          <p:spPr>
            <a:xfrm>
              <a:off x="8267331" y="4445773"/>
              <a:ext cx="3663440" cy="14465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68288" indent="-258763" algn="just">
                <a:buFont typeface="+mj-lt"/>
                <a:buAutoNum type="arabicParenR" startAt="7"/>
              </a:pPr>
              <a:r>
                <a:rPr lang="x-none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Гиперплазия предстательной железы</a:t>
              </a:r>
              <a:r>
                <a:rPr lang="ru-RU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marL="268288" indent="-258763" algn="just">
                <a:buFont typeface="+mj-lt"/>
                <a:buAutoNum type="arabicParenR" startAt="7"/>
              </a:pPr>
              <a:r>
                <a:rPr lang="x-none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Доброкачественная дисплазия молочной железы</a:t>
              </a:r>
              <a:r>
                <a:rPr lang="ru-RU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endParaRPr lang="kk-KZ" sz="1100" b="1" kern="1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68288" indent="-258763" algn="just">
                <a:buFont typeface="+mj-lt"/>
                <a:buAutoNum type="arabicParenR" startAt="7"/>
              </a:pPr>
              <a:r>
                <a:rPr lang="x-none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Невоспалительные болезни женских половых органов</a:t>
              </a:r>
              <a:r>
                <a:rPr lang="ru-RU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marL="268288" indent="-258763" algn="just">
                <a:buFont typeface="+mj-lt"/>
                <a:buAutoNum type="arabicParenR" startAt="7"/>
              </a:pPr>
              <a:r>
                <a:rPr lang="en-US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x-none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Бронхолегочная дисплазия</a:t>
              </a:r>
              <a:r>
                <a:rPr lang="ru-RU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marL="268288" indent="-258763" algn="just">
                <a:buFont typeface="+mj-lt"/>
                <a:buAutoNum type="arabicParenR" startAt="7"/>
              </a:pPr>
              <a:r>
                <a:rPr lang="en-US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x-none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Врожденные пороки сердца</a:t>
              </a:r>
              <a:r>
                <a:rPr lang="ru-RU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marL="268288" indent="-258763" algn="just">
                <a:buFont typeface="+mj-lt"/>
                <a:buAutoNum type="arabicParenR" startAt="7"/>
              </a:pPr>
              <a:r>
                <a:rPr lang="en-US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x-none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Врожденные пороки развития</a:t>
              </a:r>
              <a:r>
                <a:rPr lang="ru-RU" sz="1100" b="1" kern="100" dirty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1100" kern="1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D4BED56-810C-4C96-BB0A-E29F71B03920}"/>
                </a:ext>
              </a:extLst>
            </p:cNvPr>
            <p:cNvSpPr txBox="1"/>
            <p:nvPr/>
          </p:nvSpPr>
          <p:spPr>
            <a:xfrm>
              <a:off x="8172323" y="2784671"/>
              <a:ext cx="387559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kk-KZ" sz="1600" b="1" dirty="0">
                  <a:solidFill>
                    <a:srgbClr val="15446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Перечень хронических заболеваний (12) в пакете ОСМС:</a:t>
              </a:r>
              <a:endParaRPr lang="ru-RU" sz="1600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323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E3B8932-C18D-444A-BD2E-5E5726CE4210}"/>
              </a:ext>
            </a:extLst>
          </p:cNvPr>
          <p:cNvSpPr/>
          <p:nvPr/>
        </p:nvSpPr>
        <p:spPr>
          <a:xfrm>
            <a:off x="4697895" y="85583"/>
            <a:ext cx="7494105" cy="747313"/>
          </a:xfrm>
          <a:prstGeom prst="rect">
            <a:avLst/>
          </a:prstGeom>
          <a:gradFill flip="none" rotWithShape="1">
            <a:gsLst>
              <a:gs pos="0">
                <a:srgbClr val="4984A2"/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F964F15-F4D3-4519-BE12-FF06CFB0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B0B5-826B-40A6-8B83-18A8D7B5AC77}" type="slidenum">
              <a:rPr lang="ru-RU" smtClean="0"/>
              <a:t>4</a:t>
            </a:fld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467302-4D31-487D-8DD4-2E6DD0AB0606}"/>
              </a:ext>
            </a:extLst>
          </p:cNvPr>
          <p:cNvSpPr txBox="1"/>
          <p:nvPr/>
        </p:nvSpPr>
        <p:spPr>
          <a:xfrm>
            <a:off x="4687956" y="118879"/>
            <a:ext cx="7494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НОВЕЛЛЫ В РАМКАХ ЕДИНОГО ПАКЕТА МЕДИЦИНСКОЙ ПОМОЩИ ДЛЯ НАСЕЛЕНИЯ С 2026 ГОДА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4E0F1C6A-F69E-4A5C-870C-1B15E80108D0}"/>
              </a:ext>
            </a:extLst>
          </p:cNvPr>
          <p:cNvGrpSpPr/>
          <p:nvPr/>
        </p:nvGrpSpPr>
        <p:grpSpPr>
          <a:xfrm>
            <a:off x="225824" y="1034340"/>
            <a:ext cx="7559073" cy="5738077"/>
            <a:chOff x="454425" y="1445271"/>
            <a:chExt cx="5337520" cy="4794713"/>
          </a:xfrm>
        </p:grpSpPr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AD7186D3-2A7E-431E-85E1-2E591F0EA3AA}"/>
                </a:ext>
              </a:extLst>
            </p:cNvPr>
            <p:cNvSpPr/>
            <p:nvPr/>
          </p:nvSpPr>
          <p:spPr>
            <a:xfrm>
              <a:off x="454425" y="3101128"/>
              <a:ext cx="912557" cy="2014326"/>
            </a:xfrm>
            <a:prstGeom prst="rect">
              <a:avLst/>
            </a:prstGeom>
            <a:solidFill>
              <a:srgbClr val="4472C4">
                <a:lumMod val="50000"/>
              </a:srgbClr>
            </a:solidFill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ГОБМП + ОСМС</a:t>
              </a:r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1570B429-8D7C-4EB0-8311-168B4B4BF998}"/>
                </a:ext>
              </a:extLst>
            </p:cNvPr>
            <p:cNvSpPr/>
            <p:nvPr/>
          </p:nvSpPr>
          <p:spPr>
            <a:xfrm>
              <a:off x="454426" y="1445271"/>
              <a:ext cx="912557" cy="1553449"/>
            </a:xfrm>
            <a:prstGeom prst="rect">
              <a:avLst/>
            </a:prstGeom>
            <a:solidFill>
              <a:srgbClr val="4472C4">
                <a:lumMod val="60000"/>
                <a:lumOff val="40000"/>
              </a:srgbClr>
            </a:solidFill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ГОБМП</a:t>
              </a: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85C8CC6B-342D-48B2-ADD0-5F0859B361ED}"/>
                </a:ext>
              </a:extLst>
            </p:cNvPr>
            <p:cNvSpPr/>
            <p:nvPr/>
          </p:nvSpPr>
          <p:spPr>
            <a:xfrm>
              <a:off x="1448197" y="1451881"/>
              <a:ext cx="4287844" cy="1546840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Скорая помощь</a:t>
              </a: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ПМСП</a:t>
              </a: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Онкоскрини</a:t>
              </a:r>
              <a:r>
                <a:rPr lang="ru-RU" dirty="0" err="1"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нги</a:t>
              </a:r>
              <a:r>
                <a:rPr lang="ru-RU" dirty="0"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 и КДУ при подозрении на СЗЗ</a:t>
              </a:r>
              <a:endParaRPr kumimoji="0" lang="ru-RU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Паллиативная помощь</a:t>
              </a: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Обеспечение препаратами крови</a:t>
              </a: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Инфекции</a:t>
              </a: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Социально-значимые заболевания</a:t>
              </a:r>
            </a:p>
          </p:txBody>
        </p:sp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74DFE169-35B9-4B32-8A84-324302A41140}"/>
                </a:ext>
              </a:extLst>
            </p:cNvPr>
            <p:cNvSpPr/>
            <p:nvPr/>
          </p:nvSpPr>
          <p:spPr>
            <a:xfrm>
              <a:off x="466577" y="5217860"/>
              <a:ext cx="912557" cy="1022124"/>
            </a:xfrm>
            <a:prstGeom prst="rect">
              <a:avLst/>
            </a:prstGeom>
            <a:solidFill>
              <a:srgbClr val="70AD47">
                <a:lumMod val="60000"/>
                <a:lumOff val="40000"/>
              </a:srgbClr>
            </a:solidFill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ОСМС </a:t>
              </a:r>
            </a:p>
          </p:txBody>
        </p:sp>
        <p:sp>
          <p:nvSpPr>
            <p:cNvPr id="24" name="Прямоугольник 12">
              <a:extLst>
                <a:ext uri="{FF2B5EF4-FFF2-40B4-BE49-F238E27FC236}">
                  <a16:creationId xmlns:a16="http://schemas.microsoft.com/office/drawing/2014/main" id="{45C2E1C0-EC93-48FC-B670-2D64DE87DFDD}"/>
                </a:ext>
              </a:extLst>
            </p:cNvPr>
            <p:cNvSpPr/>
            <p:nvPr/>
          </p:nvSpPr>
          <p:spPr>
            <a:xfrm>
              <a:off x="1420690" y="3101128"/>
              <a:ext cx="1486833" cy="2014325"/>
            </a:xfrm>
            <a:prstGeom prst="rect">
              <a:avLst/>
            </a:prstGeom>
            <a:noFill/>
            <a:ln w="9525">
              <a:solidFill>
                <a:srgbClr val="4472C4">
                  <a:lumMod val="50000"/>
                </a:srgbClr>
              </a:solidFill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92075" indent="-92075" defTabSz="900000">
                <a:lnSpc>
                  <a:spcPct val="9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АЛО</a:t>
              </a:r>
              <a:endParaRPr kumimoji="0" lang="ru-RU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КДУ АПП</a:t>
              </a:r>
              <a:endParaRPr kumimoji="0" lang="ru-RU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СЗТ</a:t>
              </a: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СМП экстренная</a:t>
              </a: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СМП плановая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 </a:t>
              </a:r>
              <a:endParaRPr kumimoji="0" lang="ru-RU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ВТМУ 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Пат. диагностика</a:t>
              </a:r>
              <a:endParaRPr kumimoji="0" lang="ru-RU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25" name="Прямоугольник 24">
              <a:extLst>
                <a:ext uri="{FF2B5EF4-FFF2-40B4-BE49-F238E27FC236}">
                  <a16:creationId xmlns:a16="http://schemas.microsoft.com/office/drawing/2014/main" id="{547192E2-09AA-4EBD-BB3F-36383E2AC590}"/>
                </a:ext>
              </a:extLst>
            </p:cNvPr>
            <p:cNvSpPr/>
            <p:nvPr/>
          </p:nvSpPr>
          <p:spPr>
            <a:xfrm>
              <a:off x="1460349" y="5217859"/>
              <a:ext cx="4275694" cy="1022125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285750" marR="0" lvl="0" indent="-28575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Скрининг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Мед реабилитация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Стоматология отдельным категориям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Школьная медицина</a:t>
              </a:r>
            </a:p>
            <a:p>
              <a:pPr marL="285750" indent="-285750">
                <a:lnSpc>
                  <a:spcPct val="9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  <a:defRPr/>
              </a:pPr>
              <a:r>
                <a:rPr kumimoji="0" lang="ru-RU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Амбулаторный диализ</a:t>
              </a:r>
            </a:p>
          </p:txBody>
        </p:sp>
        <p:sp>
          <p:nvSpPr>
            <p:cNvPr id="26" name="Прямоугольник 12">
              <a:extLst>
                <a:ext uri="{FF2B5EF4-FFF2-40B4-BE49-F238E27FC236}">
                  <a16:creationId xmlns:a16="http://schemas.microsoft.com/office/drawing/2014/main" id="{F7B3AD5E-C225-4632-80F7-5240F0AF2683}"/>
                </a:ext>
              </a:extLst>
            </p:cNvPr>
            <p:cNvSpPr/>
            <p:nvPr/>
          </p:nvSpPr>
          <p:spPr>
            <a:xfrm>
              <a:off x="2932215" y="3464244"/>
              <a:ext cx="1332036" cy="1548452"/>
            </a:xfrm>
            <a:prstGeom prst="rect">
              <a:avLst/>
            </a:prstGeom>
            <a:noFill/>
            <a:ln w="19050">
              <a:noFill/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перечню 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СЗЗ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СЗЗ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статусу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СЗЗ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перечню 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источнику финансирования основного случая</a:t>
              </a:r>
            </a:p>
          </p:txBody>
        </p:sp>
        <p:sp>
          <p:nvSpPr>
            <p:cNvPr id="27" name="Прямоугольник 12">
              <a:extLst>
                <a:ext uri="{FF2B5EF4-FFF2-40B4-BE49-F238E27FC236}">
                  <a16:creationId xmlns:a16="http://schemas.microsoft.com/office/drawing/2014/main" id="{067AD7CB-2072-48AE-82AE-3CBB2D7A75FA}"/>
                </a:ext>
              </a:extLst>
            </p:cNvPr>
            <p:cNvSpPr/>
            <p:nvPr/>
          </p:nvSpPr>
          <p:spPr>
            <a:xfrm>
              <a:off x="4278914" y="3357443"/>
              <a:ext cx="1513031" cy="1768591"/>
            </a:xfrm>
            <a:prstGeom prst="rect">
              <a:avLst/>
            </a:prstGeom>
            <a:noFill/>
            <a:ln w="19050">
              <a:noFill/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перечню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400" b="1" dirty="0">
                  <a:solidFill>
                    <a:srgbClr val="FF0000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26</a:t>
              </a: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 ЗПДН 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+ др. </a:t>
              </a:r>
              <a:r>
                <a:rPr kumimoji="0" lang="ru-RU" sz="1600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заб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-я </a:t>
              </a:r>
              <a:r>
                <a:rPr lang="ru-RU" sz="1400" b="1" dirty="0">
                  <a:solidFill>
                    <a:srgbClr val="FF0000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26</a:t>
              </a: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 ЗПДН 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+ др. </a:t>
              </a:r>
              <a:r>
                <a:rPr kumimoji="0" lang="ru-RU" sz="1600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заб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-я 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статусу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остальные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перечню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источнику финансирования основного случая</a:t>
              </a:r>
            </a:p>
          </p:txBody>
        </p:sp>
        <p:sp>
          <p:nvSpPr>
            <p:cNvPr id="28" name="Rectangle 1">
              <a:extLst>
                <a:ext uri="{FF2B5EF4-FFF2-40B4-BE49-F238E27FC236}">
                  <a16:creationId xmlns:a16="http://schemas.microsoft.com/office/drawing/2014/main" id="{59EFB9B9-67AB-4F35-A1F2-040F6900C65D}"/>
                </a:ext>
              </a:extLst>
            </p:cNvPr>
            <p:cNvSpPr/>
            <p:nvPr/>
          </p:nvSpPr>
          <p:spPr>
            <a:xfrm>
              <a:off x="3147845" y="3078087"/>
              <a:ext cx="912557" cy="3857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ГОБМП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0AF6A445-EAA8-4C6F-B2BE-58235E774F9B}"/>
                </a:ext>
              </a:extLst>
            </p:cNvPr>
            <p:cNvSpPr/>
            <p:nvPr/>
          </p:nvSpPr>
          <p:spPr>
            <a:xfrm>
              <a:off x="4710969" y="3070349"/>
              <a:ext cx="892304" cy="3857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ОСМС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30" name="Прямоугольник 12">
              <a:extLst>
                <a:ext uri="{FF2B5EF4-FFF2-40B4-BE49-F238E27FC236}">
                  <a16:creationId xmlns:a16="http://schemas.microsoft.com/office/drawing/2014/main" id="{F15B25B9-CCEA-46A2-B938-209D911080F3}"/>
                </a:ext>
              </a:extLst>
            </p:cNvPr>
            <p:cNvSpPr/>
            <p:nvPr/>
          </p:nvSpPr>
          <p:spPr>
            <a:xfrm>
              <a:off x="2935031" y="3105949"/>
              <a:ext cx="2801011" cy="2009504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</p:txBody>
        </p:sp>
        <p:cxnSp>
          <p:nvCxnSpPr>
            <p:cNvPr id="31" name="Straight Connector 19">
              <a:extLst>
                <a:ext uri="{FF2B5EF4-FFF2-40B4-BE49-F238E27FC236}">
                  <a16:creationId xmlns:a16="http://schemas.microsoft.com/office/drawing/2014/main" id="{2F85CC76-C7BC-4FC3-83F8-04BC8B950929}"/>
                </a:ext>
              </a:extLst>
            </p:cNvPr>
            <p:cNvCxnSpPr>
              <a:cxnSpLocks/>
            </p:cNvCxnSpPr>
            <p:nvPr/>
          </p:nvCxnSpPr>
          <p:spPr>
            <a:xfrm>
              <a:off x="4291760" y="3148673"/>
              <a:ext cx="0" cy="1768591"/>
            </a:xfrm>
            <a:prstGeom prst="line">
              <a:avLst/>
            </a:prstGeom>
            <a:noFill/>
            <a:ln w="19050" cap="flat" cmpd="sng" algn="ctr">
              <a:solidFill>
                <a:srgbClr val="002060"/>
              </a:solidFill>
              <a:prstDash val="sysDot"/>
              <a:miter lim="800000"/>
            </a:ln>
            <a:effectLst/>
          </p:spPr>
        </p:cxnSp>
      </p:grp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D33E0E68-1566-4F9C-88AD-9237F5496200}"/>
              </a:ext>
            </a:extLst>
          </p:cNvPr>
          <p:cNvSpPr/>
          <p:nvPr/>
        </p:nvSpPr>
        <p:spPr>
          <a:xfrm>
            <a:off x="7854743" y="1005488"/>
            <a:ext cx="4347973" cy="411888"/>
          </a:xfrm>
          <a:prstGeom prst="rect">
            <a:avLst/>
          </a:prstGeom>
          <a:gradFill flip="none" rotWithShape="1">
            <a:gsLst>
              <a:gs pos="0">
                <a:srgbClr val="4984A2"/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1C60C60-4DF0-4D14-A58D-5C62AE62D2EB}"/>
              </a:ext>
            </a:extLst>
          </p:cNvPr>
          <p:cNvSpPr txBox="1"/>
          <p:nvPr/>
        </p:nvSpPr>
        <p:spPr>
          <a:xfrm>
            <a:off x="7993944" y="1037277"/>
            <a:ext cx="3988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ПРЕДЛАГАЕМЫЕ МЕРЫ В 2026 ГОДУ</a:t>
            </a:r>
            <a:endParaRPr lang="ru-RU" sz="1400" dirty="0">
              <a:solidFill>
                <a:srgbClr val="1544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36C3D26-B684-4B43-A7EF-67A7050942CE}"/>
              </a:ext>
            </a:extLst>
          </p:cNvPr>
          <p:cNvSpPr txBox="1"/>
          <p:nvPr/>
        </p:nvSpPr>
        <p:spPr>
          <a:xfrm>
            <a:off x="7854744" y="1401797"/>
            <a:ext cx="436526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ru-RU" sz="1100" b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населения D и E </a:t>
            </a:r>
            <a:r>
              <a:rPr lang="ru-RU" sz="1050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(1,05 млн. чел.)</a:t>
            </a:r>
            <a:r>
              <a:rPr lang="ru-RU" sz="1100" b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уровней социального благополучия и безработных лиц </a:t>
            </a:r>
            <a:r>
              <a:rPr lang="ru-RU" sz="1100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(0,2 </a:t>
            </a:r>
            <a:r>
              <a:rPr lang="ru-RU" sz="1100" dirty="0" err="1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млн.чел</a:t>
            </a:r>
            <a:r>
              <a:rPr lang="ru-RU" sz="1100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r>
              <a:rPr lang="ru-RU" sz="1100" b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системой ОСМС за счет МИО;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ru-RU" sz="1100" b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Доступность медицинской помощи в системе ОСМС для населения при 14 группах хронических </a:t>
            </a:r>
            <a:r>
              <a:rPr lang="kk-KZ" sz="1100" b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социально значимых </a:t>
            </a:r>
            <a:r>
              <a:rPr lang="ru-RU" sz="1100" b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заболеваний:</a:t>
            </a:r>
          </a:p>
          <a:p>
            <a:pPr marL="342900" indent="-342900"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100" i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консультативно-диагностическая помощь;</a:t>
            </a:r>
          </a:p>
          <a:p>
            <a:pPr marL="342900" indent="-342900"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100" i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амбулаторное лекарственное обеспечение;</a:t>
            </a:r>
          </a:p>
          <a:p>
            <a:pPr marL="342900" indent="-342900"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100" i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стационарная и </a:t>
            </a:r>
            <a:r>
              <a:rPr lang="ru-RU" sz="1100" i="1" dirty="0" err="1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стационарозамещающая</a:t>
            </a:r>
            <a:r>
              <a:rPr lang="ru-RU" sz="1100" i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помощь в плановой форме.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 startAt="3"/>
            </a:pPr>
            <a:r>
              <a:rPr lang="ru-RU" sz="1100" b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Бесплатные онкологические </a:t>
            </a:r>
            <a:r>
              <a:rPr lang="ru-RU" sz="1100" b="1" dirty="0" err="1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скрининги</a:t>
            </a:r>
            <a:r>
              <a:rPr lang="ru-RU" sz="1100" b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всех граждан, независимо от статуса застрахованности;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 startAt="3"/>
            </a:pPr>
            <a:r>
              <a:rPr lang="ru-RU" sz="1100" b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Бесплатная консультативно-диагностическая помощь при подозрении на социально значимые заболевания </a:t>
            </a:r>
            <a:r>
              <a:rPr lang="ru-RU" sz="1100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(туберкулез, ВИЧ, онкология, гепатиты и др.) </a:t>
            </a:r>
            <a:r>
              <a:rPr lang="ru-RU" sz="1100" b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всех граждан, независимо от статуса застрахованности</a:t>
            </a:r>
            <a:endParaRPr lang="kk-KZ" sz="1100" b="1" dirty="0">
              <a:solidFill>
                <a:srgbClr val="1544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C2B7F74A-5F3D-4FC8-BD49-31960C277A6B}"/>
              </a:ext>
            </a:extLst>
          </p:cNvPr>
          <p:cNvSpPr/>
          <p:nvPr/>
        </p:nvSpPr>
        <p:spPr>
          <a:xfrm>
            <a:off x="7993944" y="4663619"/>
            <a:ext cx="4145364" cy="1551354"/>
          </a:xfrm>
          <a:prstGeom prst="rect">
            <a:avLst/>
          </a:prstGeom>
          <a:solidFill>
            <a:schemeClr val="tx2">
              <a:lumMod val="20000"/>
              <a:lumOff val="80000"/>
              <a:alpha val="49804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61BEF58-943F-4DB8-BF45-FAB933D96044}"/>
              </a:ext>
            </a:extLst>
          </p:cNvPr>
          <p:cNvSpPr txBox="1"/>
          <p:nvPr/>
        </p:nvSpPr>
        <p:spPr>
          <a:xfrm>
            <a:off x="7973484" y="4678270"/>
            <a:ext cx="4145364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028"/>
            <a:r>
              <a:rPr lang="ru-RU" sz="105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СОЦИАЛЬНО ЗНАЧИМЫЕ ЗАБОЛЕВАНИЯ В ПАКЕТЕ ГОБМП: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Туберкулез; 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ВИЧ; 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Хронические вирусные гепатиты и цирроз печени; 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Злокачественные новообразования;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Психические, поведенческие расстройства;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 err="1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Орфанные</a:t>
            </a: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заболевания;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Острый инфаркт миокарда;</a:t>
            </a:r>
          </a:p>
          <a:p>
            <a:pPr marL="250058" indent="-240030">
              <a:buFont typeface="+mj-lt"/>
              <a:buAutoNum type="arabicParenR"/>
            </a:pPr>
            <a:r>
              <a:rPr lang="kk-KZ" sz="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Инсульты</a:t>
            </a:r>
            <a:endParaRPr lang="ru-RU" sz="9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597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E3B8932-C18D-444A-BD2E-5E5726CE4210}"/>
              </a:ext>
            </a:extLst>
          </p:cNvPr>
          <p:cNvSpPr/>
          <p:nvPr/>
        </p:nvSpPr>
        <p:spPr>
          <a:xfrm>
            <a:off x="4697895" y="85583"/>
            <a:ext cx="7494105" cy="747313"/>
          </a:xfrm>
          <a:prstGeom prst="rect">
            <a:avLst/>
          </a:prstGeom>
          <a:gradFill flip="none" rotWithShape="1">
            <a:gsLst>
              <a:gs pos="0">
                <a:srgbClr val="4984A2"/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F964F15-F4D3-4519-BE12-FF06CFB0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B0B5-826B-40A6-8B83-18A8D7B5AC77}" type="slidenum">
              <a:rPr lang="ru-RU" smtClean="0"/>
              <a:t>5</a:t>
            </a:fld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467302-4D31-487D-8DD4-2E6DD0AB0606}"/>
              </a:ext>
            </a:extLst>
          </p:cNvPr>
          <p:cNvSpPr txBox="1"/>
          <p:nvPr/>
        </p:nvSpPr>
        <p:spPr>
          <a:xfrm>
            <a:off x="4687956" y="118879"/>
            <a:ext cx="7494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НОВЕЛЛЫ В РАМКАХ ЕДИНОГО ПАКЕТА МЕДИЦИНСКОЙ ПОМОЩИ ДЛЯ НАСЕЛЕНИЯ С 2027 ГОДА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4E0F1C6A-F69E-4A5C-870C-1B15E80108D0}"/>
              </a:ext>
            </a:extLst>
          </p:cNvPr>
          <p:cNvGrpSpPr/>
          <p:nvPr/>
        </p:nvGrpSpPr>
        <p:grpSpPr>
          <a:xfrm>
            <a:off x="225824" y="891465"/>
            <a:ext cx="7559073" cy="5929815"/>
            <a:chOff x="454425" y="1325886"/>
            <a:chExt cx="5337520" cy="4954928"/>
          </a:xfrm>
        </p:grpSpPr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AD7186D3-2A7E-431E-85E1-2E591F0EA3AA}"/>
                </a:ext>
              </a:extLst>
            </p:cNvPr>
            <p:cNvSpPr/>
            <p:nvPr/>
          </p:nvSpPr>
          <p:spPr>
            <a:xfrm>
              <a:off x="454425" y="2933989"/>
              <a:ext cx="912557" cy="2014326"/>
            </a:xfrm>
            <a:prstGeom prst="rect">
              <a:avLst/>
            </a:prstGeom>
            <a:solidFill>
              <a:srgbClr val="4472C4">
                <a:lumMod val="50000"/>
              </a:srgbClr>
            </a:solidFill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ГОБМП + ОСМС</a:t>
              </a:r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1570B429-8D7C-4EB0-8311-168B4B4BF998}"/>
                </a:ext>
              </a:extLst>
            </p:cNvPr>
            <p:cNvSpPr/>
            <p:nvPr/>
          </p:nvSpPr>
          <p:spPr>
            <a:xfrm>
              <a:off x="454426" y="1325886"/>
              <a:ext cx="912557" cy="1553449"/>
            </a:xfrm>
            <a:prstGeom prst="rect">
              <a:avLst/>
            </a:prstGeom>
            <a:solidFill>
              <a:srgbClr val="4472C4">
                <a:lumMod val="60000"/>
                <a:lumOff val="40000"/>
              </a:srgbClr>
            </a:solidFill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ГОБМП</a:t>
              </a: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85C8CC6B-342D-48B2-ADD0-5F0859B361ED}"/>
                </a:ext>
              </a:extLst>
            </p:cNvPr>
            <p:cNvSpPr/>
            <p:nvPr/>
          </p:nvSpPr>
          <p:spPr>
            <a:xfrm>
              <a:off x="1448197" y="1332496"/>
              <a:ext cx="4287844" cy="1546840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Скорая помощь</a:t>
              </a:r>
            </a:p>
            <a:p>
              <a:pPr marL="176213" indent="-176213">
                <a:lnSpc>
                  <a:spcPct val="9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  <a:defRPr/>
              </a:pPr>
              <a:r>
                <a:rPr kumimoji="0" lang="ru-RU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Онкоскрини</a:t>
              </a:r>
              <a:r>
                <a:rPr lang="ru-RU" dirty="0" err="1"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нги</a:t>
              </a:r>
              <a:r>
                <a:rPr lang="ru-RU" dirty="0"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 и КДУ при подозрении на СЗЗ</a:t>
              </a:r>
              <a:endParaRPr kumimoji="0" lang="ru-RU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Паллиативная помощь</a:t>
              </a: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Обеспечение препаратами крови</a:t>
              </a: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Инфекции</a:t>
              </a:r>
            </a:p>
            <a:p>
              <a:pPr marL="176213" marR="0" lvl="0" indent="-176213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Социально-значимые заболевания</a:t>
              </a:r>
            </a:p>
          </p:txBody>
        </p:sp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74DFE169-35B9-4B32-8A84-324302A41140}"/>
                </a:ext>
              </a:extLst>
            </p:cNvPr>
            <p:cNvSpPr/>
            <p:nvPr/>
          </p:nvSpPr>
          <p:spPr>
            <a:xfrm>
              <a:off x="466577" y="5009260"/>
              <a:ext cx="897514" cy="1230726"/>
            </a:xfrm>
            <a:prstGeom prst="rect">
              <a:avLst/>
            </a:prstGeom>
            <a:solidFill>
              <a:srgbClr val="70AD47">
                <a:lumMod val="60000"/>
                <a:lumOff val="40000"/>
              </a:srgbClr>
            </a:solidFill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ОСМС </a:t>
              </a:r>
            </a:p>
          </p:txBody>
        </p:sp>
        <p:sp>
          <p:nvSpPr>
            <p:cNvPr id="24" name="Прямоугольник 12">
              <a:extLst>
                <a:ext uri="{FF2B5EF4-FFF2-40B4-BE49-F238E27FC236}">
                  <a16:creationId xmlns:a16="http://schemas.microsoft.com/office/drawing/2014/main" id="{45C2E1C0-EC93-48FC-B670-2D64DE87DFDD}"/>
                </a:ext>
              </a:extLst>
            </p:cNvPr>
            <p:cNvSpPr/>
            <p:nvPr/>
          </p:nvSpPr>
          <p:spPr>
            <a:xfrm>
              <a:off x="1420690" y="2933989"/>
              <a:ext cx="1486833" cy="2014325"/>
            </a:xfrm>
            <a:prstGeom prst="rect">
              <a:avLst/>
            </a:prstGeom>
            <a:noFill/>
            <a:ln w="9525">
              <a:solidFill>
                <a:srgbClr val="4472C4">
                  <a:lumMod val="50000"/>
                </a:srgbClr>
              </a:solidFill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92075" indent="-92075" defTabSz="900000">
                <a:lnSpc>
                  <a:spcPct val="9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АЛО</a:t>
              </a:r>
              <a:endParaRPr kumimoji="0" lang="ru-RU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КДУ АПП</a:t>
              </a:r>
              <a:endParaRPr kumimoji="0" lang="ru-RU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СЗТ</a:t>
              </a: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СМП экстренная</a:t>
              </a: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СМП плановая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 </a:t>
              </a:r>
              <a:endParaRPr kumimoji="0" lang="ru-RU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ВТМУ 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92075" marR="0" lvl="0" indent="-92075" algn="l" defTabSz="900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Пат. диагностика</a:t>
              </a:r>
              <a:endParaRPr kumimoji="0" lang="ru-RU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25" name="Прямоугольник 24">
              <a:extLst>
                <a:ext uri="{FF2B5EF4-FFF2-40B4-BE49-F238E27FC236}">
                  <a16:creationId xmlns:a16="http://schemas.microsoft.com/office/drawing/2014/main" id="{547192E2-09AA-4EBD-BB3F-36383E2AC590}"/>
                </a:ext>
              </a:extLst>
            </p:cNvPr>
            <p:cNvSpPr/>
            <p:nvPr/>
          </p:nvSpPr>
          <p:spPr>
            <a:xfrm>
              <a:off x="1404446" y="5007789"/>
              <a:ext cx="4331597" cy="1273025"/>
            </a:xfrm>
            <a:prstGeom prst="rect">
              <a:avLst/>
            </a:prstGeom>
            <a:noFill/>
            <a:ln>
              <a:solidFill>
                <a:srgbClr val="002060"/>
              </a:solidFill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  <a:defRPr/>
              </a:pPr>
              <a:r>
                <a:rPr kumimoji="0" lang="ru-RU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ПМСП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Скрининг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Мед реабилитация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Стоматология отдельным категориям</a:t>
              </a:r>
            </a:p>
            <a:p>
              <a:pPr marL="285750" marR="0" lvl="0" indent="-28575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Школьная медицина</a:t>
              </a:r>
            </a:p>
            <a:p>
              <a:pPr marL="285750" indent="-285750">
                <a:lnSpc>
                  <a:spcPct val="9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  <a:defRPr/>
              </a:pPr>
              <a:r>
                <a:rPr kumimoji="0" lang="ru-RU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Амбулаторный диализ</a:t>
              </a:r>
            </a:p>
          </p:txBody>
        </p:sp>
        <p:sp>
          <p:nvSpPr>
            <p:cNvPr id="26" name="Прямоугольник 12">
              <a:extLst>
                <a:ext uri="{FF2B5EF4-FFF2-40B4-BE49-F238E27FC236}">
                  <a16:creationId xmlns:a16="http://schemas.microsoft.com/office/drawing/2014/main" id="{F7B3AD5E-C225-4632-80F7-5240F0AF2683}"/>
                </a:ext>
              </a:extLst>
            </p:cNvPr>
            <p:cNvSpPr/>
            <p:nvPr/>
          </p:nvSpPr>
          <p:spPr>
            <a:xfrm>
              <a:off x="2932215" y="3336900"/>
              <a:ext cx="1418334" cy="1548452"/>
            </a:xfrm>
            <a:prstGeom prst="rect">
              <a:avLst/>
            </a:prstGeom>
            <a:noFill/>
            <a:ln w="19050">
              <a:noFill/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перечню 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СЗЗ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СЗЗ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600" dirty="0" err="1">
                  <a:solidFill>
                    <a:srgbClr val="FF0000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уг</a:t>
              </a:r>
              <a:r>
                <a:rPr kumimoji="0" lang="ru-RU" sz="160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ражающие</a:t>
              </a:r>
              <a:r>
                <a:rPr kumimoji="0" lang="ru-RU" sz="160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 жизни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СЗЗ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перечню 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источнику финансирования основного случая</a:t>
              </a:r>
            </a:p>
          </p:txBody>
        </p:sp>
        <p:sp>
          <p:nvSpPr>
            <p:cNvPr id="27" name="Прямоугольник 12">
              <a:extLst>
                <a:ext uri="{FF2B5EF4-FFF2-40B4-BE49-F238E27FC236}">
                  <a16:creationId xmlns:a16="http://schemas.microsoft.com/office/drawing/2014/main" id="{067AD7CB-2072-48AE-82AE-3CBB2D7A75FA}"/>
                </a:ext>
              </a:extLst>
            </p:cNvPr>
            <p:cNvSpPr/>
            <p:nvPr/>
          </p:nvSpPr>
          <p:spPr>
            <a:xfrm>
              <a:off x="4278914" y="3206222"/>
              <a:ext cx="1513031" cy="1768591"/>
            </a:xfrm>
            <a:prstGeom prst="rect">
              <a:avLst/>
            </a:prstGeom>
            <a:noFill/>
            <a:ln w="19050">
              <a:noFill/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перечню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400" b="1" dirty="0">
                  <a:solidFill>
                    <a:srgbClr val="FF0000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26</a:t>
              </a: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 ЗПДН 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+ др. </a:t>
              </a:r>
              <a:r>
                <a:rPr kumimoji="0" lang="ru-RU" sz="1600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заб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-я </a:t>
              </a:r>
              <a:r>
                <a:rPr lang="ru-RU" sz="1400" b="1" dirty="0">
                  <a:solidFill>
                    <a:srgbClr val="FF0000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26</a:t>
              </a: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 ЗПДН 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+ др. </a:t>
              </a:r>
              <a:r>
                <a:rPr kumimoji="0" lang="ru-RU" sz="1600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заб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-я 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статусу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остальные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перечню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  <a:sym typeface="Arial"/>
                </a:rPr>
                <a:t>по источнику финансирования основного случая</a:t>
              </a:r>
            </a:p>
          </p:txBody>
        </p:sp>
        <p:sp>
          <p:nvSpPr>
            <p:cNvPr id="28" name="Rectangle 1">
              <a:extLst>
                <a:ext uri="{FF2B5EF4-FFF2-40B4-BE49-F238E27FC236}">
                  <a16:creationId xmlns:a16="http://schemas.microsoft.com/office/drawing/2014/main" id="{59EFB9B9-67AB-4F35-A1F2-040F6900C65D}"/>
                </a:ext>
              </a:extLst>
            </p:cNvPr>
            <p:cNvSpPr/>
            <p:nvPr/>
          </p:nvSpPr>
          <p:spPr>
            <a:xfrm>
              <a:off x="3147845" y="2910948"/>
              <a:ext cx="912557" cy="3857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ГОБМП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0AF6A445-EAA8-4C6F-B2BE-58235E774F9B}"/>
                </a:ext>
              </a:extLst>
            </p:cNvPr>
            <p:cNvSpPr/>
            <p:nvPr/>
          </p:nvSpPr>
          <p:spPr>
            <a:xfrm>
              <a:off x="4710969" y="2903210"/>
              <a:ext cx="892304" cy="3857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ОСМС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30" name="Прямоугольник 12">
              <a:extLst>
                <a:ext uri="{FF2B5EF4-FFF2-40B4-BE49-F238E27FC236}">
                  <a16:creationId xmlns:a16="http://schemas.microsoft.com/office/drawing/2014/main" id="{F15B25B9-CCEA-46A2-B938-209D911080F3}"/>
                </a:ext>
              </a:extLst>
            </p:cNvPr>
            <p:cNvSpPr/>
            <p:nvPr/>
          </p:nvSpPr>
          <p:spPr>
            <a:xfrm>
              <a:off x="2935031" y="2938810"/>
              <a:ext cx="2801011" cy="2009504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prstDash val="dash"/>
            </a:ln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  <a:sym typeface="Arial"/>
              </a:endParaRPr>
            </a:p>
          </p:txBody>
        </p:sp>
        <p:cxnSp>
          <p:nvCxnSpPr>
            <p:cNvPr id="31" name="Straight Connector 19">
              <a:extLst>
                <a:ext uri="{FF2B5EF4-FFF2-40B4-BE49-F238E27FC236}">
                  <a16:creationId xmlns:a16="http://schemas.microsoft.com/office/drawing/2014/main" id="{2F85CC76-C7BC-4FC3-83F8-04BC8B950929}"/>
                </a:ext>
              </a:extLst>
            </p:cNvPr>
            <p:cNvCxnSpPr>
              <a:cxnSpLocks/>
            </p:cNvCxnSpPr>
            <p:nvPr/>
          </p:nvCxnSpPr>
          <p:spPr>
            <a:xfrm>
              <a:off x="4291760" y="3148673"/>
              <a:ext cx="0" cy="1768591"/>
            </a:xfrm>
            <a:prstGeom prst="line">
              <a:avLst/>
            </a:prstGeom>
            <a:noFill/>
            <a:ln w="19050" cap="flat" cmpd="sng" algn="ctr">
              <a:solidFill>
                <a:srgbClr val="002060"/>
              </a:solidFill>
              <a:prstDash val="sysDot"/>
              <a:miter lim="800000"/>
            </a:ln>
            <a:effectLst/>
          </p:spPr>
        </p:cxnSp>
      </p:grp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D33E0E68-1566-4F9C-88AD-9237F5496200}"/>
              </a:ext>
            </a:extLst>
          </p:cNvPr>
          <p:cNvSpPr/>
          <p:nvPr/>
        </p:nvSpPr>
        <p:spPr>
          <a:xfrm>
            <a:off x="7854743" y="891188"/>
            <a:ext cx="4347973" cy="411888"/>
          </a:xfrm>
          <a:prstGeom prst="rect">
            <a:avLst/>
          </a:prstGeom>
          <a:gradFill flip="none" rotWithShape="1">
            <a:gsLst>
              <a:gs pos="0">
                <a:srgbClr val="4984A2"/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1C60C60-4DF0-4D14-A58D-5C62AE62D2EB}"/>
              </a:ext>
            </a:extLst>
          </p:cNvPr>
          <p:cNvSpPr txBox="1"/>
          <p:nvPr/>
        </p:nvSpPr>
        <p:spPr>
          <a:xfrm>
            <a:off x="7993944" y="922977"/>
            <a:ext cx="3988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ПРЕДЛАГАЕМЫЕ МЕРЫ В 2027 ГОДУ</a:t>
            </a:r>
            <a:endParaRPr lang="ru-RU" sz="1400" dirty="0">
              <a:solidFill>
                <a:srgbClr val="1544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C2B7F74A-5F3D-4FC8-BD49-31960C277A6B}"/>
              </a:ext>
            </a:extLst>
          </p:cNvPr>
          <p:cNvSpPr/>
          <p:nvPr/>
        </p:nvSpPr>
        <p:spPr>
          <a:xfrm>
            <a:off x="7873444" y="3825419"/>
            <a:ext cx="4256339" cy="2225036"/>
          </a:xfrm>
          <a:prstGeom prst="rect">
            <a:avLst/>
          </a:prstGeom>
          <a:solidFill>
            <a:schemeClr val="tx2">
              <a:lumMod val="20000"/>
              <a:lumOff val="80000"/>
              <a:alpha val="49804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61BEF58-943F-4DB8-BF45-FAB933D96044}"/>
              </a:ext>
            </a:extLst>
          </p:cNvPr>
          <p:cNvSpPr txBox="1"/>
          <p:nvPr/>
        </p:nvSpPr>
        <p:spPr>
          <a:xfrm>
            <a:off x="8002059" y="3925795"/>
            <a:ext cx="408960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028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СОЦИАЛЬНО ЗНАЧИМЫЕ ЗАБОЛЕВАНИЯ В ПАКЕТЕ ГОБМП: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11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Туберкулез; 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11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ВИЧ; 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11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Хронические вирусные гепатиты и цирроз печени; 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11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Злокачественные новообразования;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11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Психические, поведенческие расстройства;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1100" dirty="0" err="1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Орфанные</a:t>
            </a:r>
            <a:r>
              <a:rPr lang="ru-RU" sz="11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заболевания;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1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Острый инфаркт миокарда;</a:t>
            </a:r>
          </a:p>
          <a:p>
            <a:pPr marL="250058" indent="-240030">
              <a:buFont typeface="+mj-lt"/>
              <a:buAutoNum type="arabicParenR"/>
            </a:pPr>
            <a:r>
              <a:rPr lang="kk-KZ" sz="1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Инсульты</a:t>
            </a:r>
            <a:endParaRPr lang="ru-RU" sz="11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395F7A7-6CD3-4C9C-886C-F301A1CB7921}"/>
              </a:ext>
            </a:extLst>
          </p:cNvPr>
          <p:cNvSpPr txBox="1"/>
          <p:nvPr/>
        </p:nvSpPr>
        <p:spPr>
          <a:xfrm>
            <a:off x="7842049" y="1417145"/>
            <a:ext cx="4256339" cy="1436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ru-RU" sz="1200" b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Доступность первичной медико-санитарной помощи в системе ОСМС для населения;</a:t>
            </a:r>
          </a:p>
          <a:p>
            <a:pPr marL="342900" indent="-342900" algn="just">
              <a:spcAft>
                <a:spcPts val="400"/>
              </a:spcAft>
              <a:buFont typeface="+mj-lt"/>
              <a:buAutoNum type="arabicPeriod"/>
            </a:pPr>
            <a:r>
              <a:rPr lang="ru-RU" sz="1200" b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Доступность </a:t>
            </a:r>
            <a:r>
              <a:rPr lang="ru-RU" sz="1200" b="1" dirty="0">
                <a:solidFill>
                  <a:srgbClr val="154468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стационарной помощи в экстренной форме при состояниях, угрожающих жизни для незастрахованных в рамках </a:t>
            </a:r>
            <a:r>
              <a:rPr lang="ru-RU" sz="1200" b="1" dirty="0">
                <a:solidFill>
                  <a:srgbClr val="15446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базовой государственной медицинской помощи </a:t>
            </a:r>
            <a:r>
              <a:rPr lang="ru-RU" sz="1200" dirty="0">
                <a:solidFill>
                  <a:srgbClr val="15446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(пакет ГОБМП)</a:t>
            </a:r>
          </a:p>
        </p:txBody>
      </p:sp>
    </p:spTree>
    <p:extLst>
      <p:ext uri="{BB962C8B-B14F-4D97-AF65-F5344CB8AC3E}">
        <p14:creationId xmlns:p14="http://schemas.microsoft.com/office/powerpoint/2010/main" val="1785717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EA87EDFA-C7E4-4D3C-8566-EF8B77041926}"/>
              </a:ext>
            </a:extLst>
          </p:cNvPr>
          <p:cNvSpPr/>
          <p:nvPr/>
        </p:nvSpPr>
        <p:spPr>
          <a:xfrm>
            <a:off x="993529" y="1230924"/>
            <a:ext cx="4979379" cy="5510211"/>
          </a:xfrm>
          <a:prstGeom prst="rect">
            <a:avLst/>
          </a:prstGeom>
          <a:solidFill>
            <a:schemeClr val="tx2">
              <a:lumMod val="20000"/>
              <a:lumOff val="80000"/>
              <a:alpha val="49804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0D480B2C-7540-4B76-A020-42599F7046C4}"/>
              </a:ext>
            </a:extLst>
          </p:cNvPr>
          <p:cNvSpPr/>
          <p:nvPr/>
        </p:nvSpPr>
        <p:spPr>
          <a:xfrm>
            <a:off x="6924675" y="51626"/>
            <a:ext cx="5267325" cy="747313"/>
          </a:xfrm>
          <a:prstGeom prst="rect">
            <a:avLst/>
          </a:prstGeom>
          <a:gradFill flip="none" rotWithShape="1">
            <a:gsLst>
              <a:gs pos="0">
                <a:srgbClr val="4984A2"/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Номер слайда 1">
            <a:extLst>
              <a:ext uri="{FF2B5EF4-FFF2-40B4-BE49-F238E27FC236}">
                <a16:creationId xmlns:a16="http://schemas.microsoft.com/office/drawing/2014/main" id="{125E6502-1D04-4813-9947-A1687FAAD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2932" y="6356350"/>
            <a:ext cx="2743200" cy="365125"/>
          </a:xfrm>
        </p:spPr>
        <p:txBody>
          <a:bodyPr/>
          <a:lstStyle/>
          <a:p>
            <a:fld id="{258DB0B5-826B-40A6-8B83-18A8D7B5AC77}" type="slidenum">
              <a:rPr lang="ru-RU" smtClean="0"/>
              <a:t>6</a:t>
            </a:fld>
            <a:endParaRPr lang="ru-RU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970CE43-C04B-449A-8D0B-66F48E9512C1}"/>
              </a:ext>
            </a:extLst>
          </p:cNvPr>
          <p:cNvSpPr txBox="1"/>
          <p:nvPr/>
        </p:nvSpPr>
        <p:spPr>
          <a:xfrm>
            <a:off x="6924675" y="132894"/>
            <a:ext cx="5267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РАЗДЕЛЕНИЕ СОЦИАЛЬНО ЗНАЧИМЫХ </a:t>
            </a:r>
          </a:p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И ХРОНИЧЕСКИХ ЗАБОЛЕВАНИЙ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38138958-CE0F-4AAD-B52C-2FBE504DEB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97" y="281803"/>
            <a:ext cx="2263752" cy="370211"/>
          </a:xfrm>
          <a:prstGeom prst="rect">
            <a:avLst/>
          </a:prstGeom>
        </p:spPr>
      </p:pic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E30D0460-2153-4D71-B41A-F5BACDFFF586}"/>
              </a:ext>
            </a:extLst>
          </p:cNvPr>
          <p:cNvSpPr/>
          <p:nvPr/>
        </p:nvSpPr>
        <p:spPr>
          <a:xfrm>
            <a:off x="6182109" y="2913529"/>
            <a:ext cx="5546637" cy="3827605"/>
          </a:xfrm>
          <a:prstGeom prst="rect">
            <a:avLst/>
          </a:prstGeom>
          <a:solidFill>
            <a:srgbClr val="F8FCF6">
              <a:alpha val="49804"/>
            </a:srgb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5133356-C048-48DE-868C-132F827CFFD5}"/>
              </a:ext>
            </a:extLst>
          </p:cNvPr>
          <p:cNvSpPr txBox="1"/>
          <p:nvPr/>
        </p:nvSpPr>
        <p:spPr>
          <a:xfrm>
            <a:off x="2906733" y="824567"/>
            <a:ext cx="1289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Сейчас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91F1873-A2B3-4EF9-8567-7BE25C3BDC7E}"/>
              </a:ext>
            </a:extLst>
          </p:cNvPr>
          <p:cNvSpPr txBox="1"/>
          <p:nvPr/>
        </p:nvSpPr>
        <p:spPr>
          <a:xfrm>
            <a:off x="2312378" y="1304949"/>
            <a:ext cx="3562164" cy="205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028"/>
            <a:r>
              <a:rPr lang="ru-RU" sz="105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СОЦИАЛЬНО ЗНАЧИМЫЕ ЗАБОЛЕВАНИЯ: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Туберкулез; 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ВИЧ; 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Хронические вирусные гепатиты и цирроз печени; 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Злокачественные новообразования;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Психические, поведенческие расстройства;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 err="1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Орфанные</a:t>
            </a: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заболевания;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Острый инфаркт миокарда;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Сахарный диабет; 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Ревматизм;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kern="1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Детский церебральный паралич;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kern="1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Дегенеративные болезни нервной системы;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kern="100" dirty="0" err="1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Демиелинизирующие</a:t>
            </a:r>
            <a:r>
              <a:rPr lang="ru-RU" sz="900" kern="1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болезни ЦНС;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kern="1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Системные поражения соединительной ткани</a:t>
            </a:r>
            <a:endParaRPr lang="ru-RU" sz="900" b="1" kern="1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E4DD62-4B69-4BD1-83EC-EEA4A9D05683}"/>
              </a:ext>
            </a:extLst>
          </p:cNvPr>
          <p:cNvSpPr txBox="1"/>
          <p:nvPr/>
        </p:nvSpPr>
        <p:spPr>
          <a:xfrm>
            <a:off x="2318858" y="3606207"/>
            <a:ext cx="365405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028"/>
            <a:r>
              <a:rPr lang="ru-RU" sz="1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ХРОНИЧЕСКИЕ ЗАБОЛЕВАНИЯ: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Артериальная гипертензия </a:t>
            </a:r>
            <a:r>
              <a:rPr lang="ru-RU" sz="800" b="1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(АЛО в ОСМС)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Ишемическая болезнь сердца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Экстракраниальные заболевания брахиоцефальных артерий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Поражения клапанов сердца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Аритмии, 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ибрилляция и трепетания предсердий</a:t>
            </a:r>
            <a:r>
              <a:rPr lang="kk-KZ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b="1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(АЛО в ОСМС)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ХОБЛ, астма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Гломерулярные болезни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Хронический интерстициальный нефрит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Эпилепсия</a:t>
            </a:r>
            <a:endParaRPr lang="ru-RU" sz="800" kern="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Заболевания печени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крови и кроветворных органов;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Заболевания верхних отделов </a:t>
            </a:r>
            <a:r>
              <a:rPr lang="kk-KZ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ЖКТ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Неинфекционный энтерит и колит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Артропатии, дорсопатии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kk-KZ" sz="800" kern="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Системные поражения соединительной ткани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щитовидной железы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Гиперплазия предстательной железы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Доброкачественная дисплазия молочной железы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kk-KZ" sz="800" kern="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Невоспалительные болезни женских половых органов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Бронхолегочная дисплазия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Врожденные пороки сердца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Врожденные пороки развития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45FCF92-F2FC-4089-B99D-EFA1AFE2BD9D}"/>
              </a:ext>
            </a:extLst>
          </p:cNvPr>
          <p:cNvSpPr txBox="1"/>
          <p:nvPr/>
        </p:nvSpPr>
        <p:spPr>
          <a:xfrm>
            <a:off x="958362" y="3092335"/>
            <a:ext cx="1797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154468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ГОБМП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ECE16182-3D70-480D-A4FA-A2B44A1DB2E6}"/>
              </a:ext>
            </a:extLst>
          </p:cNvPr>
          <p:cNvSpPr/>
          <p:nvPr/>
        </p:nvSpPr>
        <p:spPr>
          <a:xfrm>
            <a:off x="6175539" y="1242648"/>
            <a:ext cx="5550470" cy="1551354"/>
          </a:xfrm>
          <a:prstGeom prst="rect">
            <a:avLst/>
          </a:prstGeom>
          <a:solidFill>
            <a:schemeClr val="tx2">
              <a:lumMod val="20000"/>
              <a:lumOff val="80000"/>
              <a:alpha val="49804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D7E12C3-68EF-4239-9ADB-07333D102C0A}"/>
              </a:ext>
            </a:extLst>
          </p:cNvPr>
          <p:cNvSpPr txBox="1"/>
          <p:nvPr/>
        </p:nvSpPr>
        <p:spPr>
          <a:xfrm>
            <a:off x="7217893" y="862666"/>
            <a:ext cx="3429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1544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Предлагается с 2026 года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B182293-3FB5-4C3B-8960-86E335C1DD6E}"/>
              </a:ext>
            </a:extLst>
          </p:cNvPr>
          <p:cNvSpPr txBox="1"/>
          <p:nvPr/>
        </p:nvSpPr>
        <p:spPr>
          <a:xfrm>
            <a:off x="7658229" y="1304924"/>
            <a:ext cx="3562956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028"/>
            <a:r>
              <a:rPr lang="ru-RU" sz="105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СОЦИАЛЬНО ЗНАЧИМЫЕ ЗАБОЛЕВАНИЯ: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Туберкулез; 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ВИЧ; 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Хронические вирусные гепатиты и цирроз печени; 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Злокачественные новообразования;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Психические, поведенческие расстройства;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 err="1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Орфанные</a:t>
            </a: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заболевания;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Острый инфаркт миокарда;</a:t>
            </a:r>
          </a:p>
          <a:p>
            <a:pPr marL="250058" indent="-240030">
              <a:buFont typeface="+mj-lt"/>
              <a:buAutoNum type="arabicParenR"/>
            </a:pPr>
            <a:r>
              <a:rPr lang="kk-KZ" sz="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Инсульты</a:t>
            </a:r>
            <a:endParaRPr lang="ru-RU" sz="9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FAE36D7-57D3-492C-A0D0-04889B15F769}"/>
              </a:ext>
            </a:extLst>
          </p:cNvPr>
          <p:cNvSpPr txBox="1"/>
          <p:nvPr/>
        </p:nvSpPr>
        <p:spPr>
          <a:xfrm>
            <a:off x="7658228" y="3028430"/>
            <a:ext cx="366040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028"/>
            <a:r>
              <a:rPr lang="ru-RU" sz="1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ХРОНИЧЕСКИЕ ЗАБОЛЕВАНИЯ: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Заболевания печени</a:t>
            </a:r>
            <a:r>
              <a:rPr lang="ru-RU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крови и кроветворных органов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Заболевания верхних отделов </a:t>
            </a:r>
            <a:r>
              <a:rPr lang="kk-KZ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ЖКТ</a:t>
            </a:r>
            <a:r>
              <a:rPr lang="ru-RU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Неинфекционный энтерит и колит</a:t>
            </a:r>
            <a:r>
              <a:rPr lang="ru-RU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Артропатии, дорсопатии</a:t>
            </a:r>
            <a:r>
              <a:rPr lang="ru-RU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kk-KZ" sz="800" b="1" kern="1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0058" indent="-240030">
              <a:buFont typeface="+mj-lt"/>
              <a:buAutoNum type="arabicParenR"/>
            </a:pPr>
            <a:r>
              <a:rPr lang="x-none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щитовидной железы</a:t>
            </a:r>
            <a:r>
              <a:rPr lang="ru-RU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Гиперплазия предстательной железы</a:t>
            </a:r>
            <a:r>
              <a:rPr lang="ru-RU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Доброкачественная дисплазия молочной железы</a:t>
            </a:r>
            <a:r>
              <a:rPr lang="ru-RU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kk-KZ" sz="800" b="1" kern="1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0058" indent="-240030">
              <a:buFont typeface="+mj-lt"/>
              <a:buAutoNum type="arabicParenR"/>
            </a:pPr>
            <a:r>
              <a:rPr lang="x-none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Невоспалительные болезни женских половых органов</a:t>
            </a:r>
            <a:r>
              <a:rPr lang="ru-RU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Бронхолегочная дисплазия</a:t>
            </a:r>
            <a:r>
              <a:rPr lang="ru-RU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Врожденные пороки сердца</a:t>
            </a:r>
            <a:r>
              <a:rPr lang="ru-RU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Врожденные пороки развития</a:t>
            </a:r>
            <a:r>
              <a:rPr lang="ru-RU" sz="8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800" kern="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50058" indent="-240030">
              <a:buFont typeface="+mj-lt"/>
              <a:buAutoNum type="arabicParenR"/>
            </a:pP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Артериальная гипертензия;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Ишемическая болезнь сердца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Поражения клапанов сердца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Аритмии, 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ибрилляция и трепетания предсердий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ХОБЛ, астма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Гломерулярные болезни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Хронический интерстициальный нефрит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Эпилепсия</a:t>
            </a:r>
            <a:endParaRPr lang="ru-RU" sz="800" kern="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0058" indent="-240030">
              <a:buFont typeface="+mj-lt"/>
              <a:buAutoNum type="arabicParenR"/>
            </a:pPr>
            <a:r>
              <a:rPr lang="x-none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Системные поражения соединительной ткани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Сахарный диабет; 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Ревматизм;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Детский церебральный паралич;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Дегенеративные болезни нервной системы;</a:t>
            </a:r>
          </a:p>
          <a:p>
            <a:pPr marL="250058" indent="-240030">
              <a:buFont typeface="+mj-lt"/>
              <a:buAutoNum type="arabicParenR"/>
            </a:pPr>
            <a:r>
              <a:rPr lang="ru-RU" sz="800" kern="1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Демиелинизирующие</a:t>
            </a:r>
            <a:r>
              <a:rPr lang="ru-RU" sz="800" kern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болезни ЦНС.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46F9D23-26F3-4653-9455-EA6FA7673C21}"/>
              </a:ext>
            </a:extLst>
          </p:cNvPr>
          <p:cNvSpPr txBox="1"/>
          <p:nvPr/>
        </p:nvSpPr>
        <p:spPr>
          <a:xfrm>
            <a:off x="6245472" y="1697290"/>
            <a:ext cx="1465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154468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ГОБМП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D1E42C4-E1EA-4CD8-A028-C713B4D33EF0}"/>
              </a:ext>
            </a:extLst>
          </p:cNvPr>
          <p:cNvSpPr txBox="1"/>
          <p:nvPr/>
        </p:nvSpPr>
        <p:spPr>
          <a:xfrm>
            <a:off x="6289202" y="4385372"/>
            <a:ext cx="1261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ОСМС</a:t>
            </a:r>
          </a:p>
        </p:txBody>
      </p:sp>
      <p:sp>
        <p:nvSpPr>
          <p:cNvPr id="35" name="Правая фигурная скобка 34">
            <a:extLst>
              <a:ext uri="{FF2B5EF4-FFF2-40B4-BE49-F238E27FC236}">
                <a16:creationId xmlns:a16="http://schemas.microsoft.com/office/drawing/2014/main" id="{B89F087C-7D05-4D83-A64A-3191888A3EC3}"/>
              </a:ext>
            </a:extLst>
          </p:cNvPr>
          <p:cNvSpPr/>
          <p:nvPr/>
        </p:nvSpPr>
        <p:spPr>
          <a:xfrm>
            <a:off x="10772505" y="3233970"/>
            <a:ext cx="180753" cy="1418993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69761C-97FD-4809-BC33-D0FA970AF4E7}"/>
              </a:ext>
            </a:extLst>
          </p:cNvPr>
          <p:cNvSpPr txBox="1"/>
          <p:nvPr/>
        </p:nvSpPr>
        <p:spPr>
          <a:xfrm>
            <a:off x="10824781" y="3692125"/>
            <a:ext cx="89716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9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перенос</a:t>
            </a:r>
          </a:p>
          <a:p>
            <a:pPr algn="ctr"/>
            <a:r>
              <a:rPr lang="kk-KZ" sz="9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ОСМС</a:t>
            </a:r>
          </a:p>
          <a:p>
            <a:pPr algn="ctr"/>
            <a:r>
              <a:rPr lang="kk-KZ" sz="900" b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2025 года</a:t>
            </a: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3088829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6236</TotalTime>
  <Words>1044</Words>
  <Application>Microsoft Office PowerPoint</Application>
  <PresentationFormat>Широкоэкранный</PresentationFormat>
  <Paragraphs>255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Aptos Black</vt:lpstr>
      <vt:lpstr>Arial</vt:lpstr>
      <vt:lpstr>Calibri</vt:lpstr>
      <vt:lpstr>Calibri Light</vt:lpstr>
      <vt:lpstr>Roboto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Подскочая Ирина Владимировна</dc:creator>
  <cp:lastModifiedBy>Шликбаев Дамир Аспандиярович</cp:lastModifiedBy>
  <cp:revision>221</cp:revision>
  <cp:lastPrinted>2024-10-16T03:26:00Z</cp:lastPrinted>
  <dcterms:created xsi:type="dcterms:W3CDTF">2024-09-24T10:39:31Z</dcterms:created>
  <dcterms:modified xsi:type="dcterms:W3CDTF">2024-11-04T13:12:35Z</dcterms:modified>
</cp:coreProperties>
</file>