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5" r:id="rId2"/>
  </p:sldMasterIdLst>
  <p:notesMasterIdLst>
    <p:notesMasterId r:id="rId23"/>
  </p:notesMasterIdLst>
  <p:sldIdLst>
    <p:sldId id="354" r:id="rId3"/>
    <p:sldId id="391" r:id="rId4"/>
    <p:sldId id="310" r:id="rId5"/>
    <p:sldId id="392" r:id="rId6"/>
    <p:sldId id="312" r:id="rId7"/>
    <p:sldId id="314" r:id="rId8"/>
    <p:sldId id="315" r:id="rId9"/>
    <p:sldId id="316" r:id="rId10"/>
    <p:sldId id="317" r:id="rId11"/>
    <p:sldId id="387" r:id="rId12"/>
    <p:sldId id="393" r:id="rId13"/>
    <p:sldId id="407" r:id="rId14"/>
    <p:sldId id="395" r:id="rId15"/>
    <p:sldId id="323" r:id="rId16"/>
    <p:sldId id="398" r:id="rId17"/>
    <p:sldId id="420" r:id="rId18"/>
    <p:sldId id="399" r:id="rId19"/>
    <p:sldId id="405" r:id="rId20"/>
    <p:sldId id="406" r:id="rId21"/>
    <p:sldId id="389" r:id="rId22"/>
  </p:sldIdLst>
  <p:sldSz cx="12192000" cy="6858000"/>
  <p:notesSz cx="6800850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D5B5"/>
    <a:srgbClr val="4F81BD"/>
    <a:srgbClr val="FF5050"/>
    <a:srgbClr val="CC3300"/>
    <a:srgbClr val="F68E8E"/>
    <a:srgbClr val="E2EFDA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Светлый стиль 2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A111915-BE36-4E01-A7E5-04B1672EAD32}" styleName="Светлый стиль 2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2" autoAdjust="0"/>
    <p:restoredTop sz="85648" autoAdjust="0"/>
  </p:normalViewPr>
  <p:slideViewPr>
    <p:cSldViewPr snapToGrid="0">
      <p:cViewPr>
        <p:scale>
          <a:sx n="116" d="100"/>
          <a:sy n="116" d="100"/>
        </p:scale>
        <p:origin x="-132" y="-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microsoft.com/office/2015/10/relationships/revisionInfo" Target="revisionInfo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C:\Users\USER6\Google%20&#1044;&#1080;&#1089;&#1082;\2.%20&#1056;&#1040;&#1041;&#1054;&#1058;&#1040;\2017\1%20&#1060;&#1057;&#1052;&#1057;\1.%20&#1054;&#1087;&#1077;&#1088;&#1072;&#1094;&#1080;&#1086;&#1085;&#1085;&#1099;&#1077;%20&#1087;&#1086;&#1088;&#1091;&#1095;&#1077;&#1085;&#1080;&#1103;\104.%20&#1055;&#1088;&#1077;&#1079;&#1077;&#1085;&#1090;&#1072;&#1094;&#1080;&#1103;.%20&#1040;&#1083;&#1084;&#1072;&#1090;&#1099;%206-8%20&#1076;&#1077;&#1082;&#1072;&#1073;&#1088;&#1103;\&#1050;&#1085;&#1080;&#1075;&#1072;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mertayev-ak\Desktop\&#1054;&#1073;&#1089;&#1091;&#1078;&#1076;&#1077;&#1085;&#1080;&#1077;%20&#1091;%20&#1044;&#1086;&#1089;&#1072;&#1077;&#1074;&#1072;%20(&#1084;&#1072;&#1081;%202018)\&#1088;&#1086;&#1089;&#1090;%20&#1087;&#1083;&#1072;&#1090;&#1077;&#1078;&#1077;&#1081;%20&#1080;&#1079;%20&#1082;&#1072;&#1088;&#1072;&#1084;&#1072;&#1085;&#1072;%20&#1074;%20&#1079;&#1072;&#1074;-&#1090;&#1080;%20&#1086;&#1090;%20&#1088;&#1086;&#1089;&#1090;&#1072;%20&#1085;&#1077;&#1076;&#1086;&#1074;&#1080;&#1085;&#1072;&#1085;&#1089;.&#1075;&#1086;&#1073;&#1084;&#1087;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C:\Users\User21\Documents\&#1085;&#1086;&#1074;&#1099;&#1081;%20&#1043;&#1054;&#1041;&#1052;&#1055;_&#1087;&#1088;&#1086;&#1077;&#1082;&#1090;&#1085;&#1072;&#1103;%20&#1075;&#1088;&#1091;&#1087;&#1087;&#1072;\&#1044;&#1057;_2017_&#1055;&#1086;&#1083;&#1085;&#1099;&#1081;_&#1042;&#1099;&#1095;&#1080;&#1097;&#1077;&#1085;&#1085;&#1099;&#1081;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file:///C:\Users\User21\Documents\&#1085;&#1086;&#1074;&#1099;&#1081;%20&#1043;&#1054;&#1041;&#1052;&#1055;_&#1087;&#1088;&#1086;&#1077;&#1082;&#1090;&#1085;&#1072;&#1103;%20&#1075;&#1088;&#1091;&#1087;&#1087;&#1072;\&#1050;&#1057;%20&#1088;&#1077;&#1072;&#1073;&#1080;&#1083;&#1080;&#1090;&#1072;&#1094;&#1080;&#1103;%208%20&#1084;&#1072;&#1103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77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5.3069073170473478E-4"/>
          <c:w val="1"/>
          <c:h val="0.99946935155475758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Values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C2FE-4872-8123-E877D95003A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2FE-4872-8123-E877D95003A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C2FE-4872-8123-E877D95003AC}"/>
              </c:ext>
            </c:extLst>
          </c:dPt>
          <c:dPt>
            <c:idx val="3"/>
            <c:bubble3D val="0"/>
            <c:spPr>
              <a:solidFill>
                <a:srgbClr val="0088B8"/>
              </a:solidFill>
              <a:ln>
                <a:noFill/>
              </a:ln>
              <a:effectLst>
                <a:outerShdw blurRad="88900" sx="102000" sy="102000" algn="ctr" rotWithShape="0">
                  <a:srgbClr val="33CCFF">
                    <a:alpha val="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F8B-4E63-918D-825C46878381}"/>
              </c:ext>
            </c:extLst>
          </c:dPt>
          <c:dPt>
            <c:idx val="4"/>
            <c:bubble3D val="0"/>
            <c:spPr>
              <a:solidFill>
                <a:srgbClr val="009999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2F8B-4E63-918D-825C4687838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2F8B-4E63-918D-825C46878381}"/>
              </c:ext>
            </c:extLst>
          </c:dPt>
          <c:dLbls>
            <c:dLbl>
              <c:idx val="0"/>
              <c:layout>
                <c:manualLayout>
                  <c:x val="-9.4468148032992111E-2"/>
                  <c:y val="1.5210487472301958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2FE-4872-8123-E877D95003AC}"/>
                </c:ext>
              </c:extLst>
            </c:dLbl>
            <c:dLbl>
              <c:idx val="3"/>
              <c:layout>
                <c:manualLayout>
                  <c:x val="0.15073649645899675"/>
                  <c:y val="-0.27471693185763385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F8B-4E63-918D-825C46878381}"/>
                </c:ext>
              </c:extLst>
            </c:dLbl>
            <c:dLbl>
              <c:idx val="4"/>
              <c:layout>
                <c:manualLayout>
                  <c:x val="-0.10856699089131287"/>
                  <c:y val="6.9338295269617808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F8B-4E63-918D-825C46878381}"/>
                </c:ext>
              </c:extLst>
            </c:dLbl>
            <c:dLbl>
              <c:idx val="5"/>
              <c:layout>
                <c:manualLayout>
                  <c:x val="-0.1126407963217763"/>
                  <c:y val="3.1475173271994304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F8B-4E63-918D-825C4687838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spc="0" baseline="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Травмы</c:v>
                </c:pt>
                <c:pt idx="1">
                  <c:v>Инфекционные, расстройства питания</c:v>
                </c:pt>
                <c:pt idx="2">
                  <c:v>Материнство и детство</c:v>
                </c:pt>
                <c:pt idx="3">
                  <c:v>Неинфекционные</c:v>
                </c:pt>
                <c:pt idx="4">
                  <c:v>Сердечно-сосудистые заболева</c:v>
                </c:pt>
                <c:pt idx="5">
                  <c:v>Диабет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5</c:v>
                </c:pt>
                <c:pt idx="1">
                  <c:v>14</c:v>
                </c:pt>
                <c:pt idx="2">
                  <c:v>10</c:v>
                </c:pt>
                <c:pt idx="3">
                  <c:v>48</c:v>
                </c:pt>
                <c:pt idx="4">
                  <c:v>19</c:v>
                </c:pt>
                <c:pt idx="5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C2FE-4872-8123-E877D95003AC}"/>
            </c:ext>
          </c:extLst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/>
      <c:pieChart>
        <c:varyColors val="1"/>
        <c:ser>
          <c:idx val="0"/>
          <c:order val="0"/>
          <c:explosion val="5"/>
          <c:dPt>
            <c:idx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3A6-4923-80D8-FA3400DF8AA5}"/>
              </c:ext>
            </c:extLst>
          </c:dPt>
          <c:dPt>
            <c:idx val="1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3A6-4923-80D8-FA3400DF8AA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A3A6-4923-80D8-FA3400DF8AA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A3A6-4923-80D8-FA3400DF8AA5}"/>
              </c:ext>
            </c:extLst>
          </c:dPt>
          <c:dLbls>
            <c:dLbl>
              <c:idx val="0"/>
              <c:layout>
                <c:manualLayout>
                  <c:x val="5.9709353130420152E-3"/>
                  <c:y val="-6.0270859552023937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1293012745907111"/>
                      <c:h val="0.1734729898583060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A3A6-4923-80D8-FA3400DF8AA5}"/>
                </c:ext>
              </c:extLst>
            </c:dLbl>
            <c:dLbl>
              <c:idx val="1"/>
              <c:layout>
                <c:manualLayout>
                  <c:x val="4.582691626829412E-3"/>
                  <c:y val="-3.9976001462729178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5685221587753249"/>
                      <c:h val="0.1878364289850584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A3A6-4923-80D8-FA3400DF8AA5}"/>
                </c:ext>
              </c:extLst>
            </c:dLbl>
            <c:dLbl>
              <c:idx val="2"/>
              <c:layout>
                <c:manualLayout>
                  <c:x val="0.10553218296375069"/>
                  <c:y val="-6.30394514154400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tx1"/>
                      </a:solidFill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3517972631347009"/>
                      <c:h val="9.136327683932338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A3A6-4923-80D8-FA3400DF8AA5}"/>
                </c:ext>
              </c:extLst>
            </c:dLbl>
            <c:dLbl>
              <c:idx val="3"/>
              <c:layout>
                <c:manualLayout>
                  <c:x val="2.3359369917496514E-2"/>
                  <c:y val="0.12208721064369761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31554862350890073"/>
                      <c:h val="0.2044759920405530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A3A6-4923-80D8-FA3400DF8AA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'для презента Оба пола (4)'!$A$8:$A$11</c:f>
              <c:strCache>
                <c:ptCount val="4"/>
                <c:pt idx="0">
                  <c:v>БОЛЕЗНИ СИСТЕМЫ КРОВООБРАЩЕНИЯ</c:v>
                </c:pt>
                <c:pt idx="1">
                  <c:v>БОЛЕЗНИ ОРГАНОВ ДЫХАНИЯ</c:v>
                </c:pt>
                <c:pt idx="2">
                  <c:v>НОВООБРАЗОВАНИЯ</c:v>
                </c:pt>
                <c:pt idx="3">
                  <c:v>ВНЕШНИЕ  ПРИЧИНЫ  ЗАБОЛЕВАЕМОСТИ  И СМЕРТНОСТИ</c:v>
                </c:pt>
              </c:strCache>
            </c:strRef>
          </c:cat>
          <c:val>
            <c:numRef>
              <c:f>'для презента Оба пола (4)'!$B$8:$B$11</c:f>
              <c:numCache>
                <c:formatCode>#,##0</c:formatCode>
                <c:ptCount val="4"/>
                <c:pt idx="0">
                  <c:v>33993</c:v>
                </c:pt>
                <c:pt idx="1">
                  <c:v>18428</c:v>
                </c:pt>
                <c:pt idx="2">
                  <c:v>16453</c:v>
                </c:pt>
                <c:pt idx="3">
                  <c:v>14468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A3A6-4923-80D8-FA3400DF8A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Расчет!$B$5</c:f>
              <c:strCache>
                <c:ptCount val="1"/>
                <c:pt idx="0">
                  <c:v>Дефицит ГОБМП</c:v>
                </c:pt>
              </c:strCache>
            </c:strRef>
          </c:tx>
          <c:spPr>
            <a:solidFill>
              <a:srgbClr val="FF5050"/>
            </a:solidFill>
          </c:spPr>
          <c:invertIfNegative val="0"/>
          <c:dLbls>
            <c:dLbl>
              <c:idx val="4"/>
              <c:layout/>
              <c:tx>
                <c:rich>
                  <a:bodyPr/>
                  <a:lstStyle/>
                  <a:p>
                    <a:r>
                      <a:rPr lang="en-US"/>
                      <a:t>362,5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2EB-47A6-AB71-4CBBD5706A68}"/>
                </c:ext>
              </c:extLst>
            </c:dLbl>
            <c:spPr>
              <a:noFill/>
              <a:ln w="25400" cap="flat" cmpd="sng" algn="ctr">
                <a:noFill/>
                <a:prstDash val="solid"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Расчет!$C$3:$G$3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Расчет!$C$5:$G$5</c:f>
              <c:numCache>
                <c:formatCode>General</c:formatCode>
                <c:ptCount val="5"/>
                <c:pt idx="0">
                  <c:v>248.2</c:v>
                </c:pt>
                <c:pt idx="1">
                  <c:v>260.2</c:v>
                </c:pt>
                <c:pt idx="2">
                  <c:v>279.39999999999998</c:v>
                </c:pt>
                <c:pt idx="3">
                  <c:v>317.39999999999998</c:v>
                </c:pt>
                <c:pt idx="4">
                  <c:v>344.4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3FD-498C-8B9B-5612E5171500}"/>
            </c:ext>
          </c:extLst>
        </c:ser>
        <c:ser>
          <c:idx val="1"/>
          <c:order val="1"/>
          <c:tx>
            <c:strRef>
              <c:f>Расчет!$B$10</c:f>
              <c:strCache>
                <c:ptCount val="1"/>
                <c:pt idx="0">
                  <c:v>Платежи домохозяйств из "кармана" </c:v>
                </c:pt>
              </c:strCache>
            </c:strRef>
          </c:tx>
          <c:spPr>
            <a:solidFill>
              <a:srgbClr val="FCD5B5"/>
            </a:solidFill>
          </c:spPr>
          <c:invertIfNegative val="0"/>
          <c:dLbls>
            <c:spPr>
              <a:noFill/>
              <a:ln w="25400" cap="flat" cmpd="sng" algn="ctr">
                <a:noFill/>
                <a:prstDash val="solid"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ru-RU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Расчет!$C$3:$G$3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Расчет!$C$10:$G$10</c:f>
              <c:numCache>
                <c:formatCode>0.0</c:formatCode>
                <c:ptCount val="5"/>
                <c:pt idx="0">
                  <c:v>237.6</c:v>
                </c:pt>
                <c:pt idx="1">
                  <c:v>268.3</c:v>
                </c:pt>
                <c:pt idx="2">
                  <c:v>373.9</c:v>
                </c:pt>
                <c:pt idx="3">
                  <c:v>542.19999999999993</c:v>
                </c:pt>
                <c:pt idx="4">
                  <c:v>646.79999999999995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3FD-498C-8B9B-5612E5171500}"/>
            </c:ext>
          </c:extLst>
        </c:ser>
        <c:ser>
          <c:idx val="2"/>
          <c:order val="2"/>
          <c:tx>
            <c:strRef>
              <c:f>Расчет!$B$4</c:f>
              <c:strCache>
                <c:ptCount val="1"/>
                <c:pt idx="0">
                  <c:v>Расходы на ГОБМП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dirty="0"/>
                      <a:t>940,1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51B-43C8-A9B8-2BFBB603F36F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Расчет!$C$4:$G$4</c:f>
              <c:numCache>
                <c:formatCode>0.0</c:formatCode>
                <c:ptCount val="5"/>
                <c:pt idx="0">
                  <c:v>608.08100000000002</c:v>
                </c:pt>
                <c:pt idx="1">
                  <c:v>679.74099999999999</c:v>
                </c:pt>
                <c:pt idx="2">
                  <c:v>729.29700000000003</c:v>
                </c:pt>
                <c:pt idx="3">
                  <c:v>887.68600000000004</c:v>
                </c:pt>
                <c:pt idx="4">
                  <c:v>939.79100000000005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B3FD-498C-8B9B-5612E517150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54372096"/>
        <c:axId val="254390272"/>
      </c:barChart>
      <c:catAx>
        <c:axId val="254372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54390272"/>
        <c:crosses val="autoZero"/>
        <c:auto val="1"/>
        <c:lblAlgn val="ctr"/>
        <c:lblOffset val="100"/>
        <c:noMultiLvlLbl val="0"/>
      </c:catAx>
      <c:valAx>
        <c:axId val="25439027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5437209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0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>
          <a:latin typeface="+mn-lt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E54-4934-A982-6CD6F9A8AE9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E54-4934-A982-6CD6F9A8AE99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E54-4934-A982-6CD6F9A8AE99}"/>
              </c:ext>
            </c:extLst>
          </c:dPt>
          <c:dLbls>
            <c:dLbl>
              <c:idx val="0"/>
              <c:layout>
                <c:manualLayout>
                  <c:x val="6.1351160785964823E-2"/>
                  <c:y val="-0.3116229221347331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1749322041917896"/>
                      <c:h val="0.2306495884607663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E54-4934-A982-6CD6F9A8AE99}"/>
                </c:ext>
              </c:extLst>
            </c:dLbl>
            <c:dLbl>
              <c:idx val="1"/>
              <c:layout>
                <c:manualLayout>
                  <c:x val="0"/>
                  <c:y val="-6.988224493229185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34535797013010872"/>
                      <c:h val="0.2256944444444444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9E54-4934-A982-6CD6F9A8AE99}"/>
                </c:ext>
              </c:extLst>
            </c:dLbl>
            <c:dLbl>
              <c:idx val="2"/>
              <c:layout>
                <c:manualLayout>
                  <c:x val="-4.2699405030620217E-2"/>
                  <c:y val="9.3303441236512099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E54-4934-A982-6CD6F9A8AE9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[ДС_2017_Полный_Вычищенный.xlsx]Лист1!$D$3:$D$5</c:f>
              <c:strCache>
                <c:ptCount val="3"/>
                <c:pt idx="0">
                  <c:v>Льготные категории граждан</c:v>
                </c:pt>
                <c:pt idx="1">
                  <c:v>Безработные (незарегистрированные)</c:v>
                </c:pt>
                <c:pt idx="2">
                  <c:v>Прочие</c:v>
                </c:pt>
              </c:strCache>
            </c:strRef>
          </c:cat>
          <c:val>
            <c:numRef>
              <c:f>[ДС_2017_Полный_Вычищенный.xlsx]Лист1!$E$3:$E$5</c:f>
              <c:numCache>
                <c:formatCode>#,##0</c:formatCode>
                <c:ptCount val="3"/>
                <c:pt idx="0">
                  <c:v>684062</c:v>
                </c:pt>
                <c:pt idx="1">
                  <c:v>88953</c:v>
                </c:pt>
                <c:pt idx="2">
                  <c:v>350016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9E54-4934-A982-6CD6F9A8AE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'[КС реабилитация 8 мая.xlsx]Лист5'!$C$22:$C$34</c:f>
              <c:strCache>
                <c:ptCount val="13"/>
                <c:pt idx="0">
                  <c:v> Стенокардия </c:v>
                </c:pt>
                <c:pt idx="1">
                  <c:v> После оперативного вмешательства  </c:v>
                </c:pt>
                <c:pt idx="2">
                  <c:v> После переломов костей конечностей </c:v>
                </c:pt>
                <c:pt idx="3">
                  <c:v> Инфаркт миокарда </c:v>
                </c:pt>
                <c:pt idx="4">
                  <c:v> После операций по замене сустава </c:v>
                </c:pt>
                <c:pt idx="5">
                  <c:v> Поражение головного мозга </c:v>
                </c:pt>
                <c:pt idx="6">
                  <c:v> Кардиомиопатия </c:v>
                </c:pt>
                <c:pt idx="7">
                  <c:v> После оперативного лечения деформаций и переломов позвоночника </c:v>
                </c:pt>
                <c:pt idx="8">
                  <c:v> Ревматические пороки клапанов сердца </c:v>
                </c:pt>
                <c:pt idx="9">
                  <c:v> После артроскопических операций  </c:v>
                </c:pt>
                <c:pt idx="10">
                  <c:v> Поражение спинного мозга  </c:v>
                </c:pt>
                <c:pt idx="11">
                  <c:v> Первичная легочная гипертензия </c:v>
                </c:pt>
                <c:pt idx="12">
                  <c:v> После тяжелой травмы нервной системы </c:v>
                </c:pt>
              </c:strCache>
            </c:strRef>
          </c:cat>
          <c:val>
            <c:numRef>
              <c:f>'[КС реабилитация 8 мая.xlsx]Лист5'!$D$22:$D$34</c:f>
              <c:numCache>
                <c:formatCode>_-* #\ ##0_-;\-* #\ ##0_-;_-* "-"??_-;_-@_-</c:formatCode>
                <c:ptCount val="13"/>
                <c:pt idx="0">
                  <c:v>50011</c:v>
                </c:pt>
                <c:pt idx="1">
                  <c:v>44517</c:v>
                </c:pt>
                <c:pt idx="2">
                  <c:v>27552</c:v>
                </c:pt>
                <c:pt idx="3">
                  <c:v>15871</c:v>
                </c:pt>
                <c:pt idx="4">
                  <c:v>15689</c:v>
                </c:pt>
                <c:pt idx="5">
                  <c:v>12522</c:v>
                </c:pt>
                <c:pt idx="6">
                  <c:v>4538</c:v>
                </c:pt>
                <c:pt idx="7">
                  <c:v>4270</c:v>
                </c:pt>
                <c:pt idx="8">
                  <c:v>3394</c:v>
                </c:pt>
                <c:pt idx="9">
                  <c:v>1586</c:v>
                </c:pt>
                <c:pt idx="10">
                  <c:v>348</c:v>
                </c:pt>
                <c:pt idx="11">
                  <c:v>145</c:v>
                </c:pt>
                <c:pt idx="12">
                  <c:v>43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87E-4962-9B43-4A450794EA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254736640"/>
        <c:axId val="255172608"/>
      </c:barChart>
      <c:catAx>
        <c:axId val="2547366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RU"/>
          </a:p>
        </c:txPr>
        <c:crossAx val="255172608"/>
        <c:crosses val="autoZero"/>
        <c:auto val="1"/>
        <c:lblAlgn val="ctr"/>
        <c:lblOffset val="100"/>
        <c:noMultiLvlLbl val="0"/>
      </c:catAx>
      <c:valAx>
        <c:axId val="255172608"/>
        <c:scaling>
          <c:orientation val="minMax"/>
        </c:scaling>
        <c:delete val="1"/>
        <c:axPos val="b"/>
        <c:numFmt formatCode="_-* #\ ##0_-;\-* #\ ##0_-;_-* &quot;-&quot;??_-;_-@_-" sourceLinked="1"/>
        <c:majorTickMark val="none"/>
        <c:minorTickMark val="none"/>
        <c:tickLblPos val="nextTo"/>
        <c:crossAx val="2547366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7035" cy="495348"/>
          </a:xfrm>
          <a:prstGeom prst="rect">
            <a:avLst/>
          </a:prstGeom>
        </p:spPr>
        <p:txBody>
          <a:bodyPr vert="horz" lIns="91417" tIns="45710" rIns="91417" bIns="4571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2243" y="2"/>
            <a:ext cx="2947035" cy="495348"/>
          </a:xfrm>
          <a:prstGeom prst="rect">
            <a:avLst/>
          </a:prstGeom>
        </p:spPr>
        <p:txBody>
          <a:bodyPr vert="horz" lIns="91417" tIns="45710" rIns="91417" bIns="45710" rtlCol="0"/>
          <a:lstStyle>
            <a:lvl1pPr algn="r">
              <a:defRPr sz="1200"/>
            </a:lvl1pPr>
          </a:lstStyle>
          <a:p>
            <a:fld id="{88B0F60F-E26B-4F7F-BCC3-A5E5C9C01D04}" type="datetimeFigureOut">
              <a:rPr lang="ru-RU" smtClean="0"/>
              <a:t>10.07.2018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3488"/>
            <a:ext cx="5924550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7" tIns="45710" rIns="91417" bIns="4571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085" y="4751221"/>
            <a:ext cx="5440680" cy="3887361"/>
          </a:xfrm>
          <a:prstGeom prst="rect">
            <a:avLst/>
          </a:prstGeom>
        </p:spPr>
        <p:txBody>
          <a:bodyPr vert="horz" lIns="91417" tIns="45710" rIns="91417" bIns="4571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377319"/>
            <a:ext cx="2947035" cy="495347"/>
          </a:xfrm>
          <a:prstGeom prst="rect">
            <a:avLst/>
          </a:prstGeom>
        </p:spPr>
        <p:txBody>
          <a:bodyPr vert="horz" lIns="91417" tIns="45710" rIns="91417" bIns="4571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2243" y="9377319"/>
            <a:ext cx="2947035" cy="495347"/>
          </a:xfrm>
          <a:prstGeom prst="rect">
            <a:avLst/>
          </a:prstGeom>
        </p:spPr>
        <p:txBody>
          <a:bodyPr vert="horz" lIns="91417" tIns="45710" rIns="91417" bIns="45710" rtlCol="0" anchor="b"/>
          <a:lstStyle>
            <a:lvl1pPr algn="r">
              <a:defRPr sz="1200"/>
            </a:lvl1pPr>
          </a:lstStyle>
          <a:p>
            <a:fld id="{F1EBE8F3-841F-4207-8EA0-87FF2BA892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6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-874713" y="944563"/>
            <a:ext cx="8397876" cy="47244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dirty="0"/>
          </a:p>
        </p:txBody>
      </p:sp>
      <p:sp>
        <p:nvSpPr>
          <p:cNvPr id="614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0313" indent="-28473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8945" indent="-227789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94522" indent="-227789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0099" indent="-227789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05677" indent="-22778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61254" indent="-22778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16832" indent="-22778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72408" indent="-22778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A3490AF-74E3-41E1-A9A6-1C1ACA04326F}" type="slidenum">
              <a:rPr lang="ru-RU" altLang="ru-RU">
                <a:solidFill>
                  <a:prstClr val="black"/>
                </a:solidFill>
              </a:rPr>
              <a:pPr/>
              <a:t>1</a:t>
            </a:fld>
            <a:endParaRPr lang="ru-RU" alt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4315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На первом этапе будет произведена оптимизация перечня ГОБМП и утверждение детализированного перечня медицинских услуг, с указанием условий и лимитов потребления.</a:t>
            </a:r>
          </a:p>
          <a:p>
            <a:r>
              <a:rPr lang="ru-RU" dirty="0"/>
              <a:t>Оптимизированный перечень ГОБМП будет включать</a:t>
            </a:r>
            <a:r>
              <a:rPr lang="en-US" dirty="0"/>
              <a:t> </a:t>
            </a:r>
            <a:r>
              <a:rPr lang="ru-RU" dirty="0"/>
              <a:t>следующие формы медицинской помощи</a:t>
            </a:r>
            <a:r>
              <a:rPr lang="en-US" dirty="0"/>
              <a:t>:</a:t>
            </a:r>
            <a:endParaRPr lang="ru-RU" dirty="0"/>
          </a:p>
          <a:p>
            <a:r>
              <a:rPr lang="ru-RU" dirty="0"/>
              <a:t>1. Скорая помощь и санитарная авиация</a:t>
            </a:r>
          </a:p>
          <a:p>
            <a:r>
              <a:rPr lang="ru-RU" dirty="0"/>
              <a:t>2. Первичная медико-санитарная помощь в оптимизированном виде: </a:t>
            </a:r>
          </a:p>
          <a:p>
            <a:r>
              <a:rPr lang="ru-RU" dirty="0"/>
              <a:t>	- сокращены малоэффективные </a:t>
            </a:r>
            <a:r>
              <a:rPr lang="ru-RU" dirty="0" err="1"/>
              <a:t>скрининги</a:t>
            </a:r>
            <a:r>
              <a:rPr lang="ru-RU" dirty="0"/>
              <a:t> по онкологии (с 6 до 3)</a:t>
            </a:r>
          </a:p>
          <a:p>
            <a:r>
              <a:rPr lang="ru-RU" dirty="0"/>
              <a:t>	- оптимизирован перечень групп болезней, подлежащих динамическому наблюдению с 254 до 29 </a:t>
            </a:r>
          </a:p>
          <a:p>
            <a:r>
              <a:rPr lang="ru-RU" dirty="0"/>
              <a:t>3. Консультативно-диагностическая помощь в оптимизированном виде: </a:t>
            </a:r>
          </a:p>
          <a:p>
            <a:r>
              <a:rPr lang="ru-RU" dirty="0"/>
              <a:t>	- исключено более 900 услуг</a:t>
            </a:r>
          </a:p>
          <a:p>
            <a:r>
              <a:rPr lang="ru-RU" dirty="0"/>
              <a:t>	- установлены лимиты потребления</a:t>
            </a:r>
          </a:p>
          <a:p>
            <a:r>
              <a:rPr lang="ru-RU" dirty="0"/>
              <a:t>4. </a:t>
            </a:r>
            <a:r>
              <a:rPr lang="ru-RU" dirty="0" err="1"/>
              <a:t>Стационарозамещающая</a:t>
            </a:r>
            <a:r>
              <a:rPr lang="ru-RU" dirty="0"/>
              <a:t> помощь (СЗП)</a:t>
            </a:r>
          </a:p>
          <a:p>
            <a:pPr defTabSz="918859">
              <a:defRPr/>
            </a:pPr>
            <a:r>
              <a:rPr lang="ru-RU" dirty="0"/>
              <a:t>5. Стационарная помощь в оптимизированном виде: </a:t>
            </a:r>
          </a:p>
          <a:p>
            <a:r>
              <a:rPr lang="ru-RU" dirty="0"/>
              <a:t>	- перераспределен поток 20% пациентов на уровень СЗП</a:t>
            </a:r>
          </a:p>
          <a:p>
            <a:r>
              <a:rPr lang="ru-RU" dirty="0"/>
              <a:t>6. Медицинская реабилитация и паллиативная помощь</a:t>
            </a:r>
          </a:p>
          <a:p>
            <a:pPr marL="625335" indent="-443478">
              <a:lnSpc>
                <a:spcPct val="90000"/>
              </a:lnSpc>
            </a:pPr>
            <a:endParaRPr lang="en-US" dirty="0"/>
          </a:p>
          <a:p>
            <a:pPr marL="625335" indent="-443478">
              <a:lnSpc>
                <a:spcPct val="90000"/>
              </a:lnSpc>
            </a:pPr>
            <a:r>
              <a:rPr lang="ru-RU" dirty="0">
                <a:solidFill>
                  <a:prstClr val="black"/>
                </a:solidFill>
              </a:rPr>
              <a:t>Кроме того, из ГОБМП будут исключены</a:t>
            </a:r>
            <a:r>
              <a:rPr lang="en-US" dirty="0">
                <a:solidFill>
                  <a:prstClr val="black"/>
                </a:solidFill>
              </a:rPr>
              <a:t>:</a:t>
            </a:r>
            <a:endParaRPr lang="ru-RU" dirty="0">
              <a:solidFill>
                <a:prstClr val="black"/>
              </a:solidFill>
            </a:endParaRPr>
          </a:p>
          <a:p>
            <a:pPr>
              <a:lnSpc>
                <a:spcPct val="90000"/>
              </a:lnSpc>
              <a:tabLst>
                <a:tab pos="186643" algn="l"/>
              </a:tabLst>
            </a:pPr>
            <a:r>
              <a:rPr lang="ru-RU" dirty="0">
                <a:solidFill>
                  <a:prstClr val="black"/>
                </a:solidFill>
              </a:rPr>
              <a:t>1)	судебно-наркологическая экспертиза, судебно-психиатрическая экспертиза;</a:t>
            </a:r>
          </a:p>
          <a:p>
            <a:pPr>
              <a:lnSpc>
                <a:spcPct val="90000"/>
              </a:lnSpc>
              <a:tabLst>
                <a:tab pos="186643" algn="l"/>
              </a:tabLst>
            </a:pPr>
            <a:r>
              <a:rPr lang="ru-RU" dirty="0">
                <a:solidFill>
                  <a:prstClr val="black"/>
                </a:solidFill>
              </a:rPr>
              <a:t>2)	медицинское; освидетельствование на предмет употребления психоактивных веществ;</a:t>
            </a:r>
          </a:p>
          <a:p>
            <a:pPr>
              <a:lnSpc>
                <a:spcPct val="90000"/>
              </a:lnSpc>
              <a:tabLst>
                <a:tab pos="186643" algn="l"/>
              </a:tabLst>
            </a:pPr>
            <a:r>
              <a:rPr lang="ru-RU" dirty="0">
                <a:solidFill>
                  <a:prstClr val="black"/>
                </a:solidFill>
              </a:rPr>
              <a:t>3)	обследование на ЗППП,  (кроме детей до 18 лет и беременных);</a:t>
            </a:r>
          </a:p>
          <a:p>
            <a:pPr>
              <a:lnSpc>
                <a:spcPct val="90000"/>
              </a:lnSpc>
              <a:tabLst>
                <a:tab pos="186643" algn="l"/>
              </a:tabLst>
            </a:pPr>
            <a:r>
              <a:rPr lang="ru-RU" dirty="0">
                <a:solidFill>
                  <a:prstClr val="black"/>
                </a:solidFill>
              </a:rPr>
              <a:t>4)	медицинское обеспечение массовых мероприятий.</a:t>
            </a:r>
          </a:p>
          <a:p>
            <a:endParaRPr lang="ru-RU" dirty="0"/>
          </a:p>
          <a:p>
            <a:endParaRPr lang="ru-RU" dirty="0"/>
          </a:p>
          <a:p>
            <a:r>
              <a:rPr lang="ru-RU" dirty="0"/>
              <a:t>В результате оптимизации </a:t>
            </a:r>
            <a:r>
              <a:rPr lang="ru-RU" dirty="0" err="1"/>
              <a:t>ожидаеться</a:t>
            </a:r>
            <a:r>
              <a:rPr lang="ru-RU" dirty="0"/>
              <a:t> сокращение дефицита ГОБМП с 362,5 </a:t>
            </a:r>
            <a:r>
              <a:rPr lang="ru-RU" dirty="0" err="1"/>
              <a:t>млрд.тг</a:t>
            </a:r>
            <a:r>
              <a:rPr lang="ru-RU" dirty="0"/>
              <a:t>. до 238,85 </a:t>
            </a:r>
            <a:r>
              <a:rPr lang="ru-RU" dirty="0" err="1"/>
              <a:t>млрд.тг</a:t>
            </a:r>
            <a:r>
              <a:rPr lang="ru-RU" dirty="0"/>
              <a:t>., или на 34%.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EBE8F3-841F-4207-8EA0-87FF2BA8926C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2874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D56226D-6874-4FA2-91EE-C587F11E99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76914B85-3F1C-40BB-B17A-B56137C09F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D2A7BE5-AD9A-405A-9922-48C5F988D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F3EC7-EBC1-46C0-9A1B-47D3C148BFD5}" type="datetime8">
              <a:rPr lang="ru-RU" smtClean="0"/>
              <a:t>10.07.2018 10:04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ECDFBCE-BA78-4B9E-A032-3984ED411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0715E8AF-AD59-4550-967C-870D1033C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62DC7-A6F3-45E3-BA75-A518ACE1E1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1681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B0952CE-3F43-4588-A32C-D588431DB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51B788E4-65DC-4F71-8E28-CB0B4DE236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7FCC5D2-6895-4F6A-916A-5E947734D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35F46-A05D-4680-81D7-9D0000641259}" type="datetime8">
              <a:rPr lang="ru-RU" smtClean="0"/>
              <a:t>10.07.2018 10:04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1F9A8C8-9E2D-433A-B639-57F51FC08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B09CBC40-57F1-424E-A9BC-EF836A4FB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62DC7-A6F3-45E3-BA75-A518ACE1E1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390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9169C43D-A211-4F80-872D-90A78CB3DA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EC3E93D7-9189-4B89-837A-C89E537E45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42D6781C-8BFA-4DF4-A1E9-88E2173223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6350-7066-4DFA-847E-B6FCD4C00A92}" type="datetime8">
              <a:rPr lang="ru-RU" smtClean="0"/>
              <a:t>10.07.2018 10:04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DE5E0F6-81A0-4E8B-8384-82D574574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369DC5F-BD2F-4096-8C29-46EE11D18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62DC7-A6F3-45E3-BA75-A518ACE1E1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63865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11BD6-1615-4016-8A08-36081368A24E}" type="datetime8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10.07.2018 10:04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02AE-D364-491E-9539-B6AF3CC8394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3288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675F7-C5F3-4B16-A38A-13C8817F22EF}" type="datetime8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10.07.2018 10:04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02AE-D364-491E-9539-B6AF3CC8394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5888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A0027-8E56-44F0-B440-CAD3F56A24BE}" type="datetime8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10.07.2018 10:04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02AE-D364-491E-9539-B6AF3CC8394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85810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A3509-79E3-4551-8E8E-80A4407513C7}" type="datetime8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10.07.2018 10:04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02AE-D364-491E-9539-B6AF3CC8394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5239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121F8-51F4-4F0D-8983-73B5D36A00EC}" type="datetime8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10.07.2018 10:04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02AE-D364-491E-9539-B6AF3CC8394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99397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80B36-D2B4-4DCB-ABE1-616DA778165C}" type="datetime8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10.07.2018 10:04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02AE-D364-491E-9539-B6AF3CC8394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20541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352B3-4ACA-4DAF-BDF2-8B427C12EEC9}" type="datetime8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10.07.2018 10:04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02AE-D364-491E-9539-B6AF3CC8394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01957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CA85-9B49-4FD9-AFBF-21D050BA450E}" type="datetime8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10.07.2018 10:04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02AE-D364-491E-9539-B6AF3CC8394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5352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938107D-80E9-49F6-A702-EE3AFB596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7449A92-857F-45EA-AFE8-2609C76165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E4E3377-9016-4281-8A5B-AD691E100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ECDD9-7CF0-4CFE-A807-C7049B843A93}" type="datetime8">
              <a:rPr lang="ru-RU" smtClean="0"/>
              <a:t>10.07.2018 10:04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F14EC54-A404-4D59-AF6C-C62636BF0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AB0AFDB-A25F-4797-8CD0-C53772278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62DC7-A6F3-45E3-BA75-A518ACE1E1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34331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C24D7-6C46-4D5C-8183-257B23A9DA94}" type="datetime8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10.07.2018 10:04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02AE-D364-491E-9539-B6AF3CC8394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71775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7844E-0500-4DB4-A523-BDBE81AAF293}" type="datetime8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10.07.2018 10:04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02AE-D364-491E-9539-B6AF3CC8394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2368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79E52-B0ED-4763-AEAC-222C2C9F37FB}" type="datetime8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10.07.2018 10:04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02AE-D364-491E-9539-B6AF3CC8394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171525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4F1F8A-4225-40FA-836E-C9D013E4B441}" type="datetime8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10.07.2018 10:04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fld id="{A553B8A0-A37A-43EE-B803-407A85D5F4FE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563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85C21C0-593D-4AE5-A5DC-E91AC49B77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473ED54D-37D6-4668-92DE-C4B7E0E5E3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C6D0655-79E9-4786-B284-876D78494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7ECD6-0B12-4955-B529-F44ECCBC9095}" type="datetime8">
              <a:rPr lang="ru-RU" smtClean="0"/>
              <a:t>10.07.2018 10:04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C9BFE23-1547-4D16-A8DE-750E937AA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A0EC71B-9386-4EBF-8A4F-5781D865B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62DC7-A6F3-45E3-BA75-A518ACE1E1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8527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956225F-8A11-4834-BB51-59EABFE7D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2B60B4E-9DD8-4C4F-8E87-AF38C83C88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834BE113-A5B6-41B1-BF83-9D860D43EF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14E31C67-D3F7-4D5C-AB3A-F6B712EC7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B2921-0A06-4B5A-9E24-C207587551C0}" type="datetime8">
              <a:rPr lang="ru-RU" smtClean="0"/>
              <a:t>10.07.2018 10:04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67DACA3B-BEB8-4A81-A570-76E1D877C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8922952A-15A5-4692-A1AF-789FE7593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62DC7-A6F3-45E3-BA75-A518ACE1E1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3560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8FDFBCC-AD43-45CB-A64C-9035EEE30B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AB8D4F4B-F7B5-4ED6-BBEA-4ED3A6CCE9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492413CD-BB1F-4C98-B3E1-FBFDCA01E2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0C0F833B-507C-4DB0-8D48-0FC6977868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98A3E4C1-6251-4F14-8682-484BD7A3A8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BB9E18CB-8704-4B63-BB85-9B64D98DB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7FEB9-A67A-460A-BB27-74126F48557B}" type="datetime8">
              <a:rPr lang="ru-RU" smtClean="0"/>
              <a:t>10.07.2018 10:04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D129CFD9-6767-4C20-8FE6-7A97A311F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3356A177-2EF3-4C54-B0EF-44EF812FA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62DC7-A6F3-45E3-BA75-A518ACE1E1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5038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6F0BD5A-2A59-43F7-9BCF-D752382B45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26CF7F10-54C5-4D9F-AC76-529FD47E0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0F862-D415-41EA-A5CF-B8589BD9B5E6}" type="datetime8">
              <a:rPr lang="ru-RU" smtClean="0"/>
              <a:t>10.07.2018 10:04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0E78671E-1D79-48E6-A513-6765F8746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4E01B935-5F4F-44B1-922B-7AA8B5856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62DC7-A6F3-45E3-BA75-A518ACE1E1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4586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25C6C8D9-69B9-48DE-98AD-4F4EB48C4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7657-98BC-45B3-9BD4-2D2176517BB3}" type="datetime8">
              <a:rPr lang="ru-RU" smtClean="0"/>
              <a:t>10.07.2018 10:04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E4E1D943-AF40-404D-91D5-C38E4518B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A469589C-52D2-4D19-B8CA-2A815867E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62DC7-A6F3-45E3-BA75-A518ACE1E1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9783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F1824D5-26BA-4542-A63B-A250D53BB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30F91E7-A0D8-48BD-A377-CDAA8776D2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37072C86-D8B2-4B66-9298-C4182DC8E1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E8E255A4-4FB4-407D-919E-BFA58E0CE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6AF71-EB5E-4ECC-8F03-3BB58E38A3ED}" type="datetime8">
              <a:rPr lang="ru-RU" smtClean="0"/>
              <a:t>10.07.2018 10:04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09AFDC02-B81E-4FF6-AFD7-078C15C02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9027373E-9007-47B6-9C4B-CE2AAB645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62DC7-A6F3-45E3-BA75-A518ACE1E1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2834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A53E2FB-887F-4A14-8106-EEC5B373AA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C775E897-F5A5-42E2-9041-2C679FEE36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5AE8AF1B-F831-4627-8502-78712E6BF3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63F52A45-724D-419F-BB11-E39470FE6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9EF0E-648F-4E81-9C52-F411EAE9E075}" type="datetime8">
              <a:rPr lang="ru-RU" smtClean="0"/>
              <a:t>10.07.2018 10:04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0E9FE179-243E-4F23-9332-8547A3AE9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452C4649-13A7-42F6-9BD9-7E74E3EDB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62DC7-A6F3-45E3-BA75-A518ACE1E1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8013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91FE37B-7A84-44E4-B071-2B27EC2892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D4FA50F4-5BB0-483B-AAA6-D75767391F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EC60273-0030-4583-8BBC-19E43836D6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D5832F-9600-4A62-93B6-54511CF75B90}" type="datetime8">
              <a:rPr lang="ru-RU" smtClean="0"/>
              <a:t>10.07.2018 10:04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B808F2D-E8FE-46BD-B156-A3039A6154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F93F4F2-2863-4377-99C3-BFF0775CC8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462DC7-A6F3-45E3-BA75-A518ACE1E1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8227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B8983F-A6F1-4B53-B19B-84879355CD70}" type="datetime8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10.07.2018 10:04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02AE-D364-491E-9539-B6AF3CC8394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1276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confinder.com/icons/386509/folder_health_records_medical_files_icon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package" Target="../embeddings/Microsoft_Excel_Worksheet2.xlsx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4"/>
          <p:cNvSpPr>
            <a:spLocks noChangeArrowheads="1"/>
          </p:cNvSpPr>
          <p:nvPr/>
        </p:nvSpPr>
        <p:spPr bwMode="auto">
          <a:xfrm>
            <a:off x="2666713" y="116632"/>
            <a:ext cx="139059" cy="346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825" tIns="34413" rIns="68825" bIns="34413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ru-RU" altLang="ru-RU">
              <a:solidFill>
                <a:prstClr val="black"/>
              </a:solidFill>
            </a:endParaRPr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xmlns="" id="{CFE8A384-A912-4A3C-8BD1-748F83AA1E74}"/>
              </a:ext>
            </a:extLst>
          </p:cNvPr>
          <p:cNvCxnSpPr>
            <a:cxnSpLocks/>
          </p:cNvCxnSpPr>
          <p:nvPr/>
        </p:nvCxnSpPr>
        <p:spPr>
          <a:xfrm>
            <a:off x="3458643" y="3614687"/>
            <a:ext cx="6741813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1">
            <a:extLst>
              <a:ext uri="{FF2B5EF4-FFF2-40B4-BE49-F238E27FC236}">
                <a16:creationId xmlns:a16="http://schemas.microsoft.com/office/drawing/2014/main" xmlns="" id="{80338F4C-979D-473D-B4B7-FF138E0EDC33}"/>
              </a:ext>
            </a:extLst>
          </p:cNvPr>
          <p:cNvSpPr txBox="1">
            <a:spLocks/>
          </p:cNvSpPr>
          <p:nvPr/>
        </p:nvSpPr>
        <p:spPr>
          <a:xfrm>
            <a:off x="3458643" y="2709955"/>
            <a:ext cx="7204982" cy="78343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base">
              <a:spcBef>
                <a:spcPts val="0"/>
              </a:spcBef>
              <a:spcAft>
                <a:spcPct val="0"/>
              </a:spcAft>
            </a:pPr>
            <a:r>
              <a:rPr lang="ru-RU" sz="3200" b="1" dirty="0">
                <a:solidFill>
                  <a:srgbClr val="C00000"/>
                </a:solidFill>
                <a:ea typeface="Microsoft JhengHei Light" panose="020B0304030504040204" pitchFamily="34" charset="-120"/>
                <a:cs typeface="Arial" charset="0"/>
              </a:rPr>
              <a:t>О мерах по совершенствованию </a:t>
            </a:r>
          </a:p>
          <a:p>
            <a:pPr algn="l" fontAlgn="base">
              <a:spcBef>
                <a:spcPts val="0"/>
              </a:spcBef>
              <a:spcAft>
                <a:spcPct val="0"/>
              </a:spcAft>
            </a:pPr>
            <a:r>
              <a:rPr lang="ru-RU" sz="3200" b="1" dirty="0">
                <a:solidFill>
                  <a:srgbClr val="002060"/>
                </a:solidFill>
                <a:ea typeface="Microsoft JhengHei Light" panose="020B0304030504040204" pitchFamily="34" charset="-120"/>
                <a:cs typeface="Arial" charset="0"/>
              </a:rPr>
              <a:t>перечня гарантированного объема бесплатной медицинской помощи</a:t>
            </a:r>
          </a:p>
        </p:txBody>
      </p:sp>
      <p:pic>
        <p:nvPicPr>
          <p:cNvPr id="15" name="Picture 6" descr="Картинки по запросу medical file">
            <a:hlinkClick r:id="rId3"/>
            <a:extLst>
              <a:ext uri="{FF2B5EF4-FFF2-40B4-BE49-F238E27FC236}">
                <a16:creationId xmlns:a16="http://schemas.microsoft.com/office/drawing/2014/main" xmlns="" id="{F4183B3F-99D8-497D-A654-77A2F32B8B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368" y="2227906"/>
            <a:ext cx="2818015" cy="2402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Прямоугольник: скругленные углы 16">
            <a:extLst>
              <a:ext uri="{FF2B5EF4-FFF2-40B4-BE49-F238E27FC236}">
                <a16:creationId xmlns:a16="http://schemas.microsoft.com/office/drawing/2014/main" xmlns="" id="{CF1E47F3-FAB1-41B9-9654-70A69087E033}"/>
              </a:ext>
            </a:extLst>
          </p:cNvPr>
          <p:cNvSpPr/>
          <p:nvPr/>
        </p:nvSpPr>
        <p:spPr>
          <a:xfrm>
            <a:off x="492591" y="2988360"/>
            <a:ext cx="2592288" cy="1529409"/>
          </a:xfrm>
          <a:prstGeom prst="roundRect">
            <a:avLst>
              <a:gd name="adj" fmla="val 9446"/>
            </a:avLst>
          </a:prstGeom>
          <a:noFill/>
          <a:ln w="1016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1" name="Знак ''плюс'' 10">
            <a:extLst>
              <a:ext uri="{FF2B5EF4-FFF2-40B4-BE49-F238E27FC236}">
                <a16:creationId xmlns:a16="http://schemas.microsoft.com/office/drawing/2014/main" xmlns="" id="{30710942-7E5B-4DC3-8E56-61182A2CDBAB}"/>
              </a:ext>
            </a:extLst>
          </p:cNvPr>
          <p:cNvSpPr/>
          <p:nvPr/>
        </p:nvSpPr>
        <p:spPr>
          <a:xfrm>
            <a:off x="1191043" y="3213003"/>
            <a:ext cx="1251232" cy="1080121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xmlns="" id="{D272A931-1724-4AC4-BBCF-09D26BAAB9F7}"/>
              </a:ext>
            </a:extLst>
          </p:cNvPr>
          <p:cNvCxnSpPr>
            <a:cxnSpLocks/>
          </p:cNvCxnSpPr>
          <p:nvPr/>
        </p:nvCxnSpPr>
        <p:spPr>
          <a:xfrm>
            <a:off x="781132" y="2809375"/>
            <a:ext cx="2088000" cy="0"/>
          </a:xfrm>
          <a:prstGeom prst="line">
            <a:avLst/>
          </a:prstGeom>
          <a:ln w="920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4906713" y="6417051"/>
            <a:ext cx="205338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1600" b="1" dirty="0">
                <a:latin typeface="Segoe UI Semilight" panose="020B0402040204020203" pitchFamily="34" charset="0"/>
                <a:cs typeface="Segoe UI Semilight" panose="020B0402040204020203" pitchFamily="34" charset="0"/>
                <a:sym typeface="Helvetica Light"/>
              </a:rPr>
              <a:t>г. Астана, май 2018 г.</a:t>
            </a:r>
            <a:endParaRPr lang="ru-RU" sz="1600" b="1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19" name="Прямоугольник 8"/>
          <p:cNvSpPr>
            <a:spLocks noChangeArrowheads="1"/>
          </p:cNvSpPr>
          <p:nvPr/>
        </p:nvSpPr>
        <p:spPr bwMode="auto">
          <a:xfrm>
            <a:off x="2450785" y="288597"/>
            <a:ext cx="696523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altLang="ru-RU" sz="16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МИНИСТЕРСТВО ЗДРАВООХРАНЕНИЯ РЕСПУБЛИКИ КАЗАХСТАН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12B110D1-2540-444E-A89F-AC4D2A261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62DC7-A6F3-45E3-BA75-A518ACE1E19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71322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xmlns="" id="{04607316-498F-4967-B114-1FAEFEB03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898" y="94004"/>
            <a:ext cx="10822078" cy="914400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002673"/>
                </a:solidFill>
                <a:latin typeface="Arial Narrow" panose="020B0606020202030204" pitchFamily="34" charset="0"/>
                <a:cs typeface="Arial" charset="0"/>
              </a:rPr>
              <a:t>Слабые стороны перечней ГОБМП и ОСМС, вступающие в силу с 2020 года</a:t>
            </a:r>
            <a:endParaRPr lang="ru-RU" sz="2400" b="1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C3450FA9-2AC8-4FFB-AAAC-977909EA5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62DC7-A6F3-45E3-BA75-A518ACE1E19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xmlns="" id="{0B2EC289-7D4B-4570-B514-95C78CA25025}"/>
              </a:ext>
            </a:extLst>
          </p:cNvPr>
          <p:cNvSpPr/>
          <p:nvPr/>
        </p:nvSpPr>
        <p:spPr>
          <a:xfrm>
            <a:off x="1329841" y="3181003"/>
            <a:ext cx="2418143" cy="95196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C00000"/>
                </a:solidFill>
                <a:latin typeface="Arial Narrow" panose="020B0606020202030204" pitchFamily="34" charset="0"/>
              </a:rPr>
              <a:t>Наличие дефицита ГОБМП</a:t>
            </a: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xmlns="" id="{5DC50E9F-D63E-4177-A315-931C92AAD45A}"/>
              </a:ext>
            </a:extLst>
          </p:cNvPr>
          <p:cNvSpPr/>
          <p:nvPr/>
        </p:nvSpPr>
        <p:spPr>
          <a:xfrm>
            <a:off x="614326" y="1107190"/>
            <a:ext cx="594662" cy="95196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Arial Narrow" panose="020B0606020202030204" pitchFamily="34" charset="0"/>
              </a:rPr>
              <a:t>1</a:t>
            </a: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xmlns="" id="{D9E16FC6-50D8-4329-9EAD-3FFA26FF0B43}"/>
              </a:ext>
            </a:extLst>
          </p:cNvPr>
          <p:cNvSpPr/>
          <p:nvPr/>
        </p:nvSpPr>
        <p:spPr>
          <a:xfrm>
            <a:off x="1331269" y="2123645"/>
            <a:ext cx="2418143" cy="95196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1" algn="ctr"/>
            <a:r>
              <a:rPr lang="ru-RU" b="1" dirty="0">
                <a:solidFill>
                  <a:srgbClr val="C00000"/>
                </a:solidFill>
                <a:latin typeface="Arial Narrow" panose="020B0606020202030204" pitchFamily="34" charset="0"/>
              </a:rPr>
              <a:t>Устаревание перечня ГОБМП</a:t>
            </a: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xmlns="" id="{639151F7-A8F3-497F-B1DD-05D50E1E66ED}"/>
              </a:ext>
            </a:extLst>
          </p:cNvPr>
          <p:cNvSpPr/>
          <p:nvPr/>
        </p:nvSpPr>
        <p:spPr>
          <a:xfrm>
            <a:off x="614326" y="2123645"/>
            <a:ext cx="594662" cy="95196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Arial Narrow" panose="020B0606020202030204" pitchFamily="34" charset="0"/>
              </a:rPr>
              <a:t>2</a:t>
            </a: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xmlns="" id="{B24F7018-123B-4ADD-B424-D68B920BD84C}"/>
              </a:ext>
            </a:extLst>
          </p:cNvPr>
          <p:cNvSpPr/>
          <p:nvPr/>
        </p:nvSpPr>
        <p:spPr>
          <a:xfrm>
            <a:off x="1329841" y="1097603"/>
            <a:ext cx="2418143" cy="95196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1" algn="ctr"/>
            <a:r>
              <a:rPr lang="ru-RU" b="1" dirty="0">
                <a:solidFill>
                  <a:srgbClr val="C00000"/>
                </a:solidFill>
                <a:latin typeface="Arial Narrow" panose="020B0606020202030204" pitchFamily="34" charset="0"/>
              </a:rPr>
              <a:t>Ухудшение доступности помощи</a:t>
            </a: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xmlns="" id="{EB3F7BD0-DDFE-435A-809F-35A2769E0931}"/>
              </a:ext>
            </a:extLst>
          </p:cNvPr>
          <p:cNvSpPr/>
          <p:nvPr/>
        </p:nvSpPr>
        <p:spPr>
          <a:xfrm>
            <a:off x="614326" y="3181003"/>
            <a:ext cx="594662" cy="95196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Arial Narrow" panose="020B0606020202030204" pitchFamily="34" charset="0"/>
              </a:rPr>
              <a:t>3</a:t>
            </a: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xmlns="" id="{1BBFEBC0-C437-44E1-96F4-997B761F1AA4}"/>
              </a:ext>
            </a:extLst>
          </p:cNvPr>
          <p:cNvSpPr/>
          <p:nvPr/>
        </p:nvSpPr>
        <p:spPr>
          <a:xfrm>
            <a:off x="1331269" y="4195629"/>
            <a:ext cx="2418143" cy="95196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1" algn="ctr"/>
            <a:r>
              <a:rPr lang="ru-RU" b="1" dirty="0">
                <a:solidFill>
                  <a:srgbClr val="C00000"/>
                </a:solidFill>
                <a:latin typeface="Arial Narrow" panose="020B0606020202030204" pitchFamily="34" charset="0"/>
              </a:rPr>
              <a:t>Необходимость введения переходного периода</a:t>
            </a: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xmlns="" id="{A5F537BF-233D-47AA-9F40-849CA78D030D}"/>
              </a:ext>
            </a:extLst>
          </p:cNvPr>
          <p:cNvSpPr/>
          <p:nvPr/>
        </p:nvSpPr>
        <p:spPr>
          <a:xfrm>
            <a:off x="614326" y="4195629"/>
            <a:ext cx="594662" cy="95196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Arial Narrow" panose="020B0606020202030204" pitchFamily="34" charset="0"/>
              </a:rPr>
              <a:t>4</a:t>
            </a:r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xmlns="" id="{85232944-3704-4150-9207-5F9D63B389CF}"/>
              </a:ext>
            </a:extLst>
          </p:cNvPr>
          <p:cNvSpPr/>
          <p:nvPr/>
        </p:nvSpPr>
        <p:spPr>
          <a:xfrm>
            <a:off x="1329841" y="5236794"/>
            <a:ext cx="2418143" cy="95196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1" algn="ctr"/>
            <a:r>
              <a:rPr lang="ru-RU" b="1" dirty="0">
                <a:solidFill>
                  <a:srgbClr val="C00000"/>
                </a:solidFill>
                <a:latin typeface="Arial Narrow" panose="020B0606020202030204" pitchFamily="34" charset="0"/>
              </a:rPr>
              <a:t>Отсутствие стимулов для вовлечения граждан в ОСМС</a:t>
            </a:r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xmlns="" id="{F720D1E2-A090-4F09-B1AC-33CF8171D24F}"/>
              </a:ext>
            </a:extLst>
          </p:cNvPr>
          <p:cNvSpPr/>
          <p:nvPr/>
        </p:nvSpPr>
        <p:spPr>
          <a:xfrm>
            <a:off x="612898" y="5236794"/>
            <a:ext cx="594662" cy="95196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Arial Narrow" panose="020B0606020202030204" pitchFamily="34" charset="0"/>
              </a:rPr>
              <a:t>5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07BF4671-B8F6-4F9E-B301-977307917B2F}"/>
              </a:ext>
            </a:extLst>
          </p:cNvPr>
          <p:cNvSpPr/>
          <p:nvPr/>
        </p:nvSpPr>
        <p:spPr>
          <a:xfrm>
            <a:off x="3870265" y="3181003"/>
            <a:ext cx="7563283" cy="95196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В 2018 году дефицит средств ГОБМП </a:t>
            </a:r>
            <a:r>
              <a:rPr lang="ru-RU" sz="1400" b="1" dirty="0">
                <a:solidFill>
                  <a:srgbClr val="C00000"/>
                </a:solidFill>
                <a:latin typeface="Arial Narrow" panose="020B0606020202030204" pitchFamily="34" charset="0"/>
              </a:rPr>
              <a:t>составил 362,5 </a:t>
            </a:r>
            <a:r>
              <a:rPr lang="ru-RU" sz="1400" b="1" dirty="0" err="1">
                <a:solidFill>
                  <a:srgbClr val="C00000"/>
                </a:solidFill>
                <a:latin typeface="Arial Narrow" panose="020B0606020202030204" pitchFamily="34" charset="0"/>
              </a:rPr>
              <a:t>млрд.тг</a:t>
            </a:r>
            <a:r>
              <a:rPr lang="ru-RU" sz="1400" b="1" dirty="0">
                <a:solidFill>
                  <a:srgbClr val="C00000"/>
                </a:solidFill>
                <a:latin typeface="Arial Narrow" panose="020B0606020202030204" pitchFamily="34" charset="0"/>
              </a:rPr>
              <a:t>.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xmlns="" id="{07C72DB6-05D8-466D-B0AC-42857B2E73EB}"/>
              </a:ext>
            </a:extLst>
          </p:cNvPr>
          <p:cNvSpPr/>
          <p:nvPr/>
        </p:nvSpPr>
        <p:spPr>
          <a:xfrm>
            <a:off x="3871693" y="2123645"/>
            <a:ext cx="7563283" cy="95196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1"/>
            <a:r>
              <a:rPr lang="ru-RU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Текущий перечень ГОБМП </a:t>
            </a:r>
            <a:r>
              <a:rPr lang="ru-RU" sz="1400" b="1" dirty="0">
                <a:solidFill>
                  <a:srgbClr val="C00000"/>
                </a:solidFill>
                <a:latin typeface="Arial Narrow" panose="020B0606020202030204" pitchFamily="34" charset="0"/>
              </a:rPr>
              <a:t>не пересматривался с 2009 года</a:t>
            </a:r>
          </a:p>
          <a:p>
            <a:pPr marL="0" lvl="1"/>
            <a:r>
              <a:rPr lang="ru-RU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С 2009 по 2017 год численность населения увеличилась на 2,1 </a:t>
            </a:r>
            <a:r>
              <a:rPr lang="ru-RU" sz="1400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млн.чел</a:t>
            </a:r>
            <a:r>
              <a:rPr lang="ru-RU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, ОПЖ на 3,5 года  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xmlns="" id="{36CE4949-CC70-4303-8363-ACC90FC03F45}"/>
              </a:ext>
            </a:extLst>
          </p:cNvPr>
          <p:cNvSpPr/>
          <p:nvPr/>
        </p:nvSpPr>
        <p:spPr>
          <a:xfrm>
            <a:off x="3870265" y="1097603"/>
            <a:ext cx="7563283" cy="95196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1"/>
            <a:r>
              <a:rPr lang="ru-RU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С введением ОСМС порядка 1,7 млн. «незастрахованных» граждан смогут обратиться в ПМСП только при наличии социально-значимого заболевания. При отсутствии установленного диагноза, </a:t>
            </a:r>
            <a:r>
              <a:rPr lang="ru-RU" sz="1400" b="1" dirty="0">
                <a:solidFill>
                  <a:srgbClr val="C00000"/>
                </a:solidFill>
                <a:latin typeface="Arial Narrow" panose="020B0606020202030204" pitchFamily="34" charset="0"/>
              </a:rPr>
              <a:t>гражданин лишается возможности выявить наличие социально-значимого заболевания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4C3D3C31-3492-4B2F-981F-FB8DE8E56C23}"/>
              </a:ext>
            </a:extLst>
          </p:cNvPr>
          <p:cNvSpPr/>
          <p:nvPr/>
        </p:nvSpPr>
        <p:spPr>
          <a:xfrm>
            <a:off x="3871693" y="4195629"/>
            <a:ext cx="7563283" cy="95196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1"/>
            <a:r>
              <a:rPr lang="ru-RU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С введением ОСМС порядка 1,7 млн. «незастрахованных» </a:t>
            </a:r>
            <a:r>
              <a:rPr lang="ru-RU" sz="1400" b="1" dirty="0">
                <a:solidFill>
                  <a:srgbClr val="C00000"/>
                </a:solidFill>
                <a:latin typeface="Arial Narrow" panose="020B0606020202030204" pitchFamily="34" charset="0"/>
              </a:rPr>
              <a:t>граждан лишатся доступа к ПМСП и плановой стационарной помощи</a:t>
            </a:r>
            <a:r>
              <a:rPr lang="ru-RU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 (кроме случаев социально-значимого заболевания)</a:t>
            </a:r>
            <a:endParaRPr lang="ru-RU" sz="14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xmlns="" id="{94295707-B709-433F-BEDD-62D29A4062E9}"/>
              </a:ext>
            </a:extLst>
          </p:cNvPr>
          <p:cNvSpPr/>
          <p:nvPr/>
        </p:nvSpPr>
        <p:spPr>
          <a:xfrm>
            <a:off x="3870265" y="5236794"/>
            <a:ext cx="7563283" cy="95196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1"/>
            <a:r>
              <a:rPr lang="ru-RU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По данным Всемирной организации здравоохранения и Всемирного Банка ограничение доступа к медицинской помощи </a:t>
            </a:r>
            <a:r>
              <a:rPr lang="ru-RU" sz="1400" b="1" dirty="0">
                <a:solidFill>
                  <a:srgbClr val="C00000"/>
                </a:solidFill>
                <a:latin typeface="Arial Narrow" panose="020B0606020202030204" pitchFamily="34" charset="0"/>
              </a:rPr>
              <a:t>не стимулирует вовлечение неформально занятого населения в системы медицинского страхования</a:t>
            </a:r>
            <a:r>
              <a:rPr lang="ru-RU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, всегда должен быть доступ к минимальным базовым услугам (ПМСП) </a:t>
            </a:r>
          </a:p>
        </p:txBody>
      </p:sp>
    </p:spTree>
    <p:extLst>
      <p:ext uri="{BB962C8B-B14F-4D97-AF65-F5344CB8AC3E}">
        <p14:creationId xmlns:p14="http://schemas.microsoft.com/office/powerpoint/2010/main" val="22894030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xmlns="" id="{396FB4F2-B565-4C94-B890-D64892EE9B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614" y="147797"/>
            <a:ext cx="11877400" cy="563652"/>
          </a:xfrm>
        </p:spPr>
        <p:txBody>
          <a:bodyPr>
            <a:noAutofit/>
          </a:bodyPr>
          <a:lstStyle/>
          <a:p>
            <a:pPr algn="l"/>
            <a:r>
              <a:rPr lang="ru-RU" sz="2400" b="1" dirty="0">
                <a:solidFill>
                  <a:schemeClr val="tx2"/>
                </a:solidFill>
                <a:latin typeface="Arial Narrow" panose="020B0606020202030204" pitchFamily="34" charset="0"/>
                <a:cs typeface="Arial" charset="0"/>
              </a:rPr>
              <a:t>Пути решения:</a:t>
            </a:r>
            <a:r>
              <a:rPr lang="ru-RU" sz="2400" b="1" dirty="0">
                <a:solidFill>
                  <a:schemeClr val="tx2"/>
                </a:solidFill>
                <a:latin typeface="Arial Narrow" panose="020B0606020202030204" pitchFamily="34" charset="0"/>
                <a:ea typeface="+mn-ea"/>
                <a:cs typeface="Arial" charset="0"/>
              </a:rPr>
              <a:t> формирование </a:t>
            </a:r>
            <a:r>
              <a:rPr lang="ru-RU" sz="2400" b="1" dirty="0">
                <a:solidFill>
                  <a:schemeClr val="tx2"/>
                </a:solidFill>
                <a:latin typeface="Arial Narrow" panose="020B0606020202030204" pitchFamily="34" charset="0"/>
                <a:cs typeface="Arial" charset="0"/>
              </a:rPr>
              <a:t>трехуровневой системы медицинского обеспечения на основе </a:t>
            </a:r>
            <a:r>
              <a:rPr lang="ru-RU" sz="2400" b="1" dirty="0">
                <a:solidFill>
                  <a:schemeClr val="tx2"/>
                </a:solidFill>
                <a:latin typeface="Arial Narrow" panose="020B0606020202030204" pitchFamily="34" charset="0"/>
                <a:ea typeface="+mn-ea"/>
                <a:cs typeface="Arial" charset="0"/>
              </a:rPr>
              <a:t>поэтапного внедрения новой модели ГОБМП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DA1298E9-C728-4490-905F-9DAA04853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85046" y="6431300"/>
            <a:ext cx="2844800" cy="365125"/>
          </a:xfrm>
        </p:spPr>
        <p:txBody>
          <a:bodyPr/>
          <a:lstStyle/>
          <a:p>
            <a:fld id="{189E9D1C-88BD-4366-BB4B-E06898D4069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0614" y="6517434"/>
            <a:ext cx="870623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i="1" dirty="0">
                <a:solidFill>
                  <a:prstClr val="black"/>
                </a:solidFill>
                <a:cs typeface="Arial" panose="020B0604020202020204" pitchFamily="34" charset="0"/>
              </a:rPr>
              <a:t>* ГОБМП будет относится к минимальному социальному стандарту (Закон РК «О минимальных социальных стандартах и их гарантиях») </a:t>
            </a:r>
            <a:endParaRPr lang="ru-RU" sz="1200" i="1" dirty="0"/>
          </a:p>
        </p:txBody>
      </p:sp>
      <p:grpSp>
        <p:nvGrpSpPr>
          <p:cNvPr id="48" name="Группа 47">
            <a:extLst>
              <a:ext uri="{FF2B5EF4-FFF2-40B4-BE49-F238E27FC236}">
                <a16:creationId xmlns:a16="http://schemas.microsoft.com/office/drawing/2014/main" xmlns="" id="{2B126AA9-E240-4256-B07B-DE9ACB373446}"/>
              </a:ext>
            </a:extLst>
          </p:cNvPr>
          <p:cNvGrpSpPr/>
          <p:nvPr/>
        </p:nvGrpSpPr>
        <p:grpSpPr>
          <a:xfrm>
            <a:off x="7753292" y="1537536"/>
            <a:ext cx="4293313" cy="4542390"/>
            <a:chOff x="1489501" y="1200255"/>
            <a:chExt cx="6219566" cy="5159734"/>
          </a:xfrm>
        </p:grpSpPr>
        <p:grpSp>
          <p:nvGrpSpPr>
            <p:cNvPr id="49" name="Группа 48">
              <a:extLst>
                <a:ext uri="{FF2B5EF4-FFF2-40B4-BE49-F238E27FC236}">
                  <a16:creationId xmlns:a16="http://schemas.microsoft.com/office/drawing/2014/main" xmlns="" id="{B72BA7FB-E145-41D4-8D59-D8221CC65570}"/>
                </a:ext>
              </a:extLst>
            </p:cNvPr>
            <p:cNvGrpSpPr/>
            <p:nvPr/>
          </p:nvGrpSpPr>
          <p:grpSpPr>
            <a:xfrm>
              <a:off x="1489501" y="1200255"/>
              <a:ext cx="6149173" cy="5159734"/>
              <a:chOff x="2599441" y="1145726"/>
              <a:chExt cx="6250362" cy="5159734"/>
            </a:xfrm>
          </p:grpSpPr>
          <p:sp>
            <p:nvSpPr>
              <p:cNvPr id="64" name="Блок-схема: ручной ввод 19">
                <a:extLst>
                  <a:ext uri="{FF2B5EF4-FFF2-40B4-BE49-F238E27FC236}">
                    <a16:creationId xmlns:a16="http://schemas.microsoft.com/office/drawing/2014/main" xmlns="" id="{DAFBDC22-48EC-427A-BF65-16F6A74715E5}"/>
                  </a:ext>
                </a:extLst>
              </p:cNvPr>
              <p:cNvSpPr/>
              <p:nvPr/>
            </p:nvSpPr>
            <p:spPr>
              <a:xfrm rot="5400000" flipH="1">
                <a:off x="6308852" y="3764508"/>
                <a:ext cx="1949902" cy="3132001"/>
              </a:xfrm>
              <a:custGeom>
                <a:avLst/>
                <a:gdLst>
                  <a:gd name="connsiteX0" fmla="*/ 0 w 10000"/>
                  <a:gd name="connsiteY0" fmla="*/ 2000 h 10000"/>
                  <a:gd name="connsiteX1" fmla="*/ 10000 w 10000"/>
                  <a:gd name="connsiteY1" fmla="*/ 0 h 10000"/>
                  <a:gd name="connsiteX2" fmla="*/ 10000 w 10000"/>
                  <a:gd name="connsiteY2" fmla="*/ 10000 h 10000"/>
                  <a:gd name="connsiteX3" fmla="*/ 0 w 10000"/>
                  <a:gd name="connsiteY3" fmla="*/ 10000 h 10000"/>
                  <a:gd name="connsiteX4" fmla="*/ 0 w 10000"/>
                  <a:gd name="connsiteY4" fmla="*/ 2000 h 10000"/>
                  <a:gd name="connsiteX0" fmla="*/ 0 w 13018"/>
                  <a:gd name="connsiteY0" fmla="*/ 0 h 8000"/>
                  <a:gd name="connsiteX1" fmla="*/ 13018 w 13018"/>
                  <a:gd name="connsiteY1" fmla="*/ 1684 h 8000"/>
                  <a:gd name="connsiteX2" fmla="*/ 10000 w 13018"/>
                  <a:gd name="connsiteY2" fmla="*/ 8000 h 8000"/>
                  <a:gd name="connsiteX3" fmla="*/ 0 w 13018"/>
                  <a:gd name="connsiteY3" fmla="*/ 8000 h 8000"/>
                  <a:gd name="connsiteX4" fmla="*/ 0 w 13018"/>
                  <a:gd name="connsiteY4" fmla="*/ 0 h 8000"/>
                  <a:gd name="connsiteX0" fmla="*/ 2454 w 10000"/>
                  <a:gd name="connsiteY0" fmla="*/ 0 h 12571"/>
                  <a:gd name="connsiteX1" fmla="*/ 10000 w 10000"/>
                  <a:gd name="connsiteY1" fmla="*/ 4676 h 12571"/>
                  <a:gd name="connsiteX2" fmla="*/ 7682 w 10000"/>
                  <a:gd name="connsiteY2" fmla="*/ 12571 h 12571"/>
                  <a:gd name="connsiteX3" fmla="*/ 0 w 10000"/>
                  <a:gd name="connsiteY3" fmla="*/ 12571 h 12571"/>
                  <a:gd name="connsiteX4" fmla="*/ 2454 w 10000"/>
                  <a:gd name="connsiteY4" fmla="*/ 0 h 12571"/>
                  <a:gd name="connsiteX0" fmla="*/ 3477 w 11023"/>
                  <a:gd name="connsiteY0" fmla="*/ 0 h 12631"/>
                  <a:gd name="connsiteX1" fmla="*/ 11023 w 11023"/>
                  <a:gd name="connsiteY1" fmla="*/ 4676 h 12631"/>
                  <a:gd name="connsiteX2" fmla="*/ 8705 w 11023"/>
                  <a:gd name="connsiteY2" fmla="*/ 12571 h 12631"/>
                  <a:gd name="connsiteX3" fmla="*/ 0 w 11023"/>
                  <a:gd name="connsiteY3" fmla="*/ 12631 h 12631"/>
                  <a:gd name="connsiteX4" fmla="*/ 3477 w 11023"/>
                  <a:gd name="connsiteY4" fmla="*/ 0 h 12631"/>
                  <a:gd name="connsiteX0" fmla="*/ 3477 w 12367"/>
                  <a:gd name="connsiteY0" fmla="*/ 0 h 12631"/>
                  <a:gd name="connsiteX1" fmla="*/ 12367 w 12367"/>
                  <a:gd name="connsiteY1" fmla="*/ 3162 h 12631"/>
                  <a:gd name="connsiteX2" fmla="*/ 8705 w 12367"/>
                  <a:gd name="connsiteY2" fmla="*/ 12571 h 12631"/>
                  <a:gd name="connsiteX3" fmla="*/ 0 w 12367"/>
                  <a:gd name="connsiteY3" fmla="*/ 12631 h 12631"/>
                  <a:gd name="connsiteX4" fmla="*/ 3477 w 12367"/>
                  <a:gd name="connsiteY4" fmla="*/ 0 h 12631"/>
                  <a:gd name="connsiteX0" fmla="*/ 4757 w 12367"/>
                  <a:gd name="connsiteY0" fmla="*/ 0 h 12830"/>
                  <a:gd name="connsiteX1" fmla="*/ 12367 w 12367"/>
                  <a:gd name="connsiteY1" fmla="*/ 3361 h 12830"/>
                  <a:gd name="connsiteX2" fmla="*/ 8705 w 12367"/>
                  <a:gd name="connsiteY2" fmla="*/ 12770 h 12830"/>
                  <a:gd name="connsiteX3" fmla="*/ 0 w 12367"/>
                  <a:gd name="connsiteY3" fmla="*/ 12830 h 12830"/>
                  <a:gd name="connsiteX4" fmla="*/ 4757 w 12367"/>
                  <a:gd name="connsiteY4" fmla="*/ 0 h 12830"/>
                  <a:gd name="connsiteX0" fmla="*/ 4949 w 12367"/>
                  <a:gd name="connsiteY0" fmla="*/ 0 h 12710"/>
                  <a:gd name="connsiteX1" fmla="*/ 12367 w 12367"/>
                  <a:gd name="connsiteY1" fmla="*/ 3241 h 12710"/>
                  <a:gd name="connsiteX2" fmla="*/ 8705 w 12367"/>
                  <a:gd name="connsiteY2" fmla="*/ 12650 h 12710"/>
                  <a:gd name="connsiteX3" fmla="*/ 0 w 12367"/>
                  <a:gd name="connsiteY3" fmla="*/ 12710 h 12710"/>
                  <a:gd name="connsiteX4" fmla="*/ 4949 w 12367"/>
                  <a:gd name="connsiteY4" fmla="*/ 0 h 12710"/>
                  <a:gd name="connsiteX0" fmla="*/ 4757 w 12367"/>
                  <a:gd name="connsiteY0" fmla="*/ 0 h 12790"/>
                  <a:gd name="connsiteX1" fmla="*/ 12367 w 12367"/>
                  <a:gd name="connsiteY1" fmla="*/ 3321 h 12790"/>
                  <a:gd name="connsiteX2" fmla="*/ 8705 w 12367"/>
                  <a:gd name="connsiteY2" fmla="*/ 12730 h 12790"/>
                  <a:gd name="connsiteX3" fmla="*/ 0 w 12367"/>
                  <a:gd name="connsiteY3" fmla="*/ 12790 h 12790"/>
                  <a:gd name="connsiteX4" fmla="*/ 4757 w 12367"/>
                  <a:gd name="connsiteY4" fmla="*/ 0 h 12790"/>
                  <a:gd name="connsiteX0" fmla="*/ 4757 w 12179"/>
                  <a:gd name="connsiteY0" fmla="*/ 0 h 12790"/>
                  <a:gd name="connsiteX1" fmla="*/ 12179 w 12179"/>
                  <a:gd name="connsiteY1" fmla="*/ 3239 h 12790"/>
                  <a:gd name="connsiteX2" fmla="*/ 8705 w 12179"/>
                  <a:gd name="connsiteY2" fmla="*/ 12730 h 12790"/>
                  <a:gd name="connsiteX3" fmla="*/ 0 w 12179"/>
                  <a:gd name="connsiteY3" fmla="*/ 12790 h 12790"/>
                  <a:gd name="connsiteX4" fmla="*/ 4757 w 12179"/>
                  <a:gd name="connsiteY4" fmla="*/ 0 h 12790"/>
                  <a:gd name="connsiteX0" fmla="*/ 4757 w 12179"/>
                  <a:gd name="connsiteY0" fmla="*/ 0 h 12790"/>
                  <a:gd name="connsiteX1" fmla="*/ 12179 w 12179"/>
                  <a:gd name="connsiteY1" fmla="*/ 3198 h 12790"/>
                  <a:gd name="connsiteX2" fmla="*/ 8705 w 12179"/>
                  <a:gd name="connsiteY2" fmla="*/ 12730 h 12790"/>
                  <a:gd name="connsiteX3" fmla="*/ 0 w 12179"/>
                  <a:gd name="connsiteY3" fmla="*/ 12790 h 12790"/>
                  <a:gd name="connsiteX4" fmla="*/ 4757 w 12179"/>
                  <a:gd name="connsiteY4" fmla="*/ 0 h 127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179" h="12790">
                    <a:moveTo>
                      <a:pt x="4757" y="0"/>
                    </a:moveTo>
                    <a:lnTo>
                      <a:pt x="12179" y="3198"/>
                    </a:lnTo>
                    <a:lnTo>
                      <a:pt x="8705" y="12730"/>
                    </a:lnTo>
                    <a:lnTo>
                      <a:pt x="0" y="12790"/>
                    </a:lnTo>
                    <a:lnTo>
                      <a:pt x="4757" y="0"/>
                    </a:lnTo>
                    <a:close/>
                  </a:path>
                </a:pathLst>
              </a:custGeom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200">
                  <a:solidFill>
                    <a:prstClr val="white"/>
                  </a:solidFill>
                </a:endParaRPr>
              </a:p>
            </p:txBody>
          </p:sp>
          <p:sp>
            <p:nvSpPr>
              <p:cNvPr id="65" name="Блок-схема: решение 64">
                <a:extLst>
                  <a:ext uri="{FF2B5EF4-FFF2-40B4-BE49-F238E27FC236}">
                    <a16:creationId xmlns:a16="http://schemas.microsoft.com/office/drawing/2014/main" xmlns="" id="{191EEBC0-D100-46AD-A3C9-7CE0CD07D176}"/>
                  </a:ext>
                </a:extLst>
              </p:cNvPr>
              <p:cNvSpPr/>
              <p:nvPr/>
            </p:nvSpPr>
            <p:spPr>
              <a:xfrm>
                <a:off x="4439816" y="2610336"/>
                <a:ext cx="2592288" cy="736347"/>
              </a:xfrm>
              <a:prstGeom prst="flowChartDecision">
                <a:avLst/>
              </a:prstGeom>
              <a:solidFill>
                <a:srgbClr val="BFBDC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200">
                  <a:solidFill>
                    <a:prstClr val="white"/>
                  </a:solidFill>
                </a:endParaRPr>
              </a:p>
            </p:txBody>
          </p:sp>
          <p:sp>
            <p:nvSpPr>
              <p:cNvPr id="66" name="Блок-схема: решение 65">
                <a:extLst>
                  <a:ext uri="{FF2B5EF4-FFF2-40B4-BE49-F238E27FC236}">
                    <a16:creationId xmlns:a16="http://schemas.microsoft.com/office/drawing/2014/main" xmlns="" id="{75168A11-C233-4139-A2EE-ABC55A97D04F}"/>
                  </a:ext>
                </a:extLst>
              </p:cNvPr>
              <p:cNvSpPr/>
              <p:nvPr/>
            </p:nvSpPr>
            <p:spPr>
              <a:xfrm>
                <a:off x="3386201" y="3799666"/>
                <a:ext cx="4726023" cy="1130875"/>
              </a:xfrm>
              <a:prstGeom prst="flowChartDecision">
                <a:avLst/>
              </a:prstGeom>
              <a:solidFill>
                <a:srgbClr val="BFBDC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200">
                  <a:solidFill>
                    <a:prstClr val="white"/>
                  </a:solidFill>
                </a:endParaRPr>
              </a:p>
            </p:txBody>
          </p:sp>
          <p:sp>
            <p:nvSpPr>
              <p:cNvPr id="67" name="Блок-схема: ручной ввод 19">
                <a:extLst>
                  <a:ext uri="{FF2B5EF4-FFF2-40B4-BE49-F238E27FC236}">
                    <a16:creationId xmlns:a16="http://schemas.microsoft.com/office/drawing/2014/main" xmlns="" id="{8EC67C7E-D8BF-4BDF-BFF4-7411FD7F36F8}"/>
                  </a:ext>
                </a:extLst>
              </p:cNvPr>
              <p:cNvSpPr/>
              <p:nvPr/>
            </p:nvSpPr>
            <p:spPr>
              <a:xfrm rot="5400000" flipH="1" flipV="1">
                <a:off x="3199376" y="3755623"/>
                <a:ext cx="1949901" cy="3149772"/>
              </a:xfrm>
              <a:custGeom>
                <a:avLst/>
                <a:gdLst>
                  <a:gd name="connsiteX0" fmla="*/ 0 w 10000"/>
                  <a:gd name="connsiteY0" fmla="*/ 2000 h 10000"/>
                  <a:gd name="connsiteX1" fmla="*/ 10000 w 10000"/>
                  <a:gd name="connsiteY1" fmla="*/ 0 h 10000"/>
                  <a:gd name="connsiteX2" fmla="*/ 10000 w 10000"/>
                  <a:gd name="connsiteY2" fmla="*/ 10000 h 10000"/>
                  <a:gd name="connsiteX3" fmla="*/ 0 w 10000"/>
                  <a:gd name="connsiteY3" fmla="*/ 10000 h 10000"/>
                  <a:gd name="connsiteX4" fmla="*/ 0 w 10000"/>
                  <a:gd name="connsiteY4" fmla="*/ 2000 h 10000"/>
                  <a:gd name="connsiteX0" fmla="*/ 0 w 13018"/>
                  <a:gd name="connsiteY0" fmla="*/ 0 h 8000"/>
                  <a:gd name="connsiteX1" fmla="*/ 13018 w 13018"/>
                  <a:gd name="connsiteY1" fmla="*/ 1684 h 8000"/>
                  <a:gd name="connsiteX2" fmla="*/ 10000 w 13018"/>
                  <a:gd name="connsiteY2" fmla="*/ 8000 h 8000"/>
                  <a:gd name="connsiteX3" fmla="*/ 0 w 13018"/>
                  <a:gd name="connsiteY3" fmla="*/ 8000 h 8000"/>
                  <a:gd name="connsiteX4" fmla="*/ 0 w 13018"/>
                  <a:gd name="connsiteY4" fmla="*/ 0 h 8000"/>
                  <a:gd name="connsiteX0" fmla="*/ 2454 w 10000"/>
                  <a:gd name="connsiteY0" fmla="*/ 0 h 12571"/>
                  <a:gd name="connsiteX1" fmla="*/ 10000 w 10000"/>
                  <a:gd name="connsiteY1" fmla="*/ 4676 h 12571"/>
                  <a:gd name="connsiteX2" fmla="*/ 7682 w 10000"/>
                  <a:gd name="connsiteY2" fmla="*/ 12571 h 12571"/>
                  <a:gd name="connsiteX3" fmla="*/ 0 w 10000"/>
                  <a:gd name="connsiteY3" fmla="*/ 12571 h 12571"/>
                  <a:gd name="connsiteX4" fmla="*/ 2454 w 10000"/>
                  <a:gd name="connsiteY4" fmla="*/ 0 h 12571"/>
                  <a:gd name="connsiteX0" fmla="*/ 3477 w 11023"/>
                  <a:gd name="connsiteY0" fmla="*/ 0 h 12631"/>
                  <a:gd name="connsiteX1" fmla="*/ 11023 w 11023"/>
                  <a:gd name="connsiteY1" fmla="*/ 4676 h 12631"/>
                  <a:gd name="connsiteX2" fmla="*/ 8705 w 11023"/>
                  <a:gd name="connsiteY2" fmla="*/ 12571 h 12631"/>
                  <a:gd name="connsiteX3" fmla="*/ 0 w 11023"/>
                  <a:gd name="connsiteY3" fmla="*/ 12631 h 12631"/>
                  <a:gd name="connsiteX4" fmla="*/ 3477 w 11023"/>
                  <a:gd name="connsiteY4" fmla="*/ 0 h 12631"/>
                  <a:gd name="connsiteX0" fmla="*/ 3477 w 12367"/>
                  <a:gd name="connsiteY0" fmla="*/ 0 h 12631"/>
                  <a:gd name="connsiteX1" fmla="*/ 12367 w 12367"/>
                  <a:gd name="connsiteY1" fmla="*/ 3162 h 12631"/>
                  <a:gd name="connsiteX2" fmla="*/ 8705 w 12367"/>
                  <a:gd name="connsiteY2" fmla="*/ 12571 h 12631"/>
                  <a:gd name="connsiteX3" fmla="*/ 0 w 12367"/>
                  <a:gd name="connsiteY3" fmla="*/ 12631 h 12631"/>
                  <a:gd name="connsiteX4" fmla="*/ 3477 w 12367"/>
                  <a:gd name="connsiteY4" fmla="*/ 0 h 12631"/>
                  <a:gd name="connsiteX0" fmla="*/ 4757 w 12367"/>
                  <a:gd name="connsiteY0" fmla="*/ 0 h 12830"/>
                  <a:gd name="connsiteX1" fmla="*/ 12367 w 12367"/>
                  <a:gd name="connsiteY1" fmla="*/ 3361 h 12830"/>
                  <a:gd name="connsiteX2" fmla="*/ 8705 w 12367"/>
                  <a:gd name="connsiteY2" fmla="*/ 12770 h 12830"/>
                  <a:gd name="connsiteX3" fmla="*/ 0 w 12367"/>
                  <a:gd name="connsiteY3" fmla="*/ 12830 h 12830"/>
                  <a:gd name="connsiteX4" fmla="*/ 4757 w 12367"/>
                  <a:gd name="connsiteY4" fmla="*/ 0 h 12830"/>
                  <a:gd name="connsiteX0" fmla="*/ 4949 w 12367"/>
                  <a:gd name="connsiteY0" fmla="*/ 0 h 12710"/>
                  <a:gd name="connsiteX1" fmla="*/ 12367 w 12367"/>
                  <a:gd name="connsiteY1" fmla="*/ 3241 h 12710"/>
                  <a:gd name="connsiteX2" fmla="*/ 8705 w 12367"/>
                  <a:gd name="connsiteY2" fmla="*/ 12650 h 12710"/>
                  <a:gd name="connsiteX3" fmla="*/ 0 w 12367"/>
                  <a:gd name="connsiteY3" fmla="*/ 12710 h 12710"/>
                  <a:gd name="connsiteX4" fmla="*/ 4949 w 12367"/>
                  <a:gd name="connsiteY4" fmla="*/ 0 h 12710"/>
                  <a:gd name="connsiteX0" fmla="*/ 4757 w 12367"/>
                  <a:gd name="connsiteY0" fmla="*/ 0 h 12790"/>
                  <a:gd name="connsiteX1" fmla="*/ 12367 w 12367"/>
                  <a:gd name="connsiteY1" fmla="*/ 3321 h 12790"/>
                  <a:gd name="connsiteX2" fmla="*/ 8705 w 12367"/>
                  <a:gd name="connsiteY2" fmla="*/ 12730 h 12790"/>
                  <a:gd name="connsiteX3" fmla="*/ 0 w 12367"/>
                  <a:gd name="connsiteY3" fmla="*/ 12790 h 12790"/>
                  <a:gd name="connsiteX4" fmla="*/ 4757 w 12367"/>
                  <a:gd name="connsiteY4" fmla="*/ 0 h 12790"/>
                  <a:gd name="connsiteX0" fmla="*/ 4757 w 12179"/>
                  <a:gd name="connsiteY0" fmla="*/ 0 h 12790"/>
                  <a:gd name="connsiteX1" fmla="*/ 12179 w 12179"/>
                  <a:gd name="connsiteY1" fmla="*/ 3239 h 12790"/>
                  <a:gd name="connsiteX2" fmla="*/ 8705 w 12179"/>
                  <a:gd name="connsiteY2" fmla="*/ 12730 h 12790"/>
                  <a:gd name="connsiteX3" fmla="*/ 0 w 12179"/>
                  <a:gd name="connsiteY3" fmla="*/ 12790 h 12790"/>
                  <a:gd name="connsiteX4" fmla="*/ 4757 w 12179"/>
                  <a:gd name="connsiteY4" fmla="*/ 0 h 12790"/>
                  <a:gd name="connsiteX0" fmla="*/ 4757 w 12179"/>
                  <a:gd name="connsiteY0" fmla="*/ 0 h 12790"/>
                  <a:gd name="connsiteX1" fmla="*/ 12179 w 12179"/>
                  <a:gd name="connsiteY1" fmla="*/ 3198 h 12790"/>
                  <a:gd name="connsiteX2" fmla="*/ 8705 w 12179"/>
                  <a:gd name="connsiteY2" fmla="*/ 12730 h 12790"/>
                  <a:gd name="connsiteX3" fmla="*/ 0 w 12179"/>
                  <a:gd name="connsiteY3" fmla="*/ 12790 h 12790"/>
                  <a:gd name="connsiteX4" fmla="*/ 4757 w 12179"/>
                  <a:gd name="connsiteY4" fmla="*/ 0 h 127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179" h="12790">
                    <a:moveTo>
                      <a:pt x="4757" y="0"/>
                    </a:moveTo>
                    <a:lnTo>
                      <a:pt x="12179" y="3198"/>
                    </a:lnTo>
                    <a:lnTo>
                      <a:pt x="8705" y="12730"/>
                    </a:lnTo>
                    <a:lnTo>
                      <a:pt x="0" y="12790"/>
                    </a:lnTo>
                    <a:lnTo>
                      <a:pt x="4757" y="0"/>
                    </a:lnTo>
                    <a:close/>
                  </a:path>
                </a:pathLst>
              </a:custGeom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200">
                  <a:solidFill>
                    <a:prstClr val="white"/>
                  </a:solidFill>
                </a:endParaRPr>
              </a:p>
            </p:txBody>
          </p:sp>
          <p:sp>
            <p:nvSpPr>
              <p:cNvPr id="68" name="Блок-схема: ручной ввод 19">
                <a:extLst>
                  <a:ext uri="{FF2B5EF4-FFF2-40B4-BE49-F238E27FC236}">
                    <a16:creationId xmlns:a16="http://schemas.microsoft.com/office/drawing/2014/main" xmlns="" id="{68E18AB9-3E2D-41E2-8B87-959CC28673D6}"/>
                  </a:ext>
                </a:extLst>
              </p:cNvPr>
              <p:cNvSpPr/>
              <p:nvPr/>
            </p:nvSpPr>
            <p:spPr>
              <a:xfrm rot="5400000" flipH="1">
                <a:off x="5960784" y="2734398"/>
                <a:ext cx="1656000" cy="2124000"/>
              </a:xfrm>
              <a:custGeom>
                <a:avLst/>
                <a:gdLst>
                  <a:gd name="connsiteX0" fmla="*/ 0 w 10000"/>
                  <a:gd name="connsiteY0" fmla="*/ 2000 h 10000"/>
                  <a:gd name="connsiteX1" fmla="*/ 10000 w 10000"/>
                  <a:gd name="connsiteY1" fmla="*/ 0 h 10000"/>
                  <a:gd name="connsiteX2" fmla="*/ 10000 w 10000"/>
                  <a:gd name="connsiteY2" fmla="*/ 10000 h 10000"/>
                  <a:gd name="connsiteX3" fmla="*/ 0 w 10000"/>
                  <a:gd name="connsiteY3" fmla="*/ 10000 h 10000"/>
                  <a:gd name="connsiteX4" fmla="*/ 0 w 10000"/>
                  <a:gd name="connsiteY4" fmla="*/ 2000 h 10000"/>
                  <a:gd name="connsiteX0" fmla="*/ 0 w 13018"/>
                  <a:gd name="connsiteY0" fmla="*/ 0 h 8000"/>
                  <a:gd name="connsiteX1" fmla="*/ 13018 w 13018"/>
                  <a:gd name="connsiteY1" fmla="*/ 1684 h 8000"/>
                  <a:gd name="connsiteX2" fmla="*/ 10000 w 13018"/>
                  <a:gd name="connsiteY2" fmla="*/ 8000 h 8000"/>
                  <a:gd name="connsiteX3" fmla="*/ 0 w 13018"/>
                  <a:gd name="connsiteY3" fmla="*/ 8000 h 8000"/>
                  <a:gd name="connsiteX4" fmla="*/ 0 w 13018"/>
                  <a:gd name="connsiteY4" fmla="*/ 0 h 8000"/>
                  <a:gd name="connsiteX0" fmla="*/ 2454 w 10000"/>
                  <a:gd name="connsiteY0" fmla="*/ 0 h 12571"/>
                  <a:gd name="connsiteX1" fmla="*/ 10000 w 10000"/>
                  <a:gd name="connsiteY1" fmla="*/ 4676 h 12571"/>
                  <a:gd name="connsiteX2" fmla="*/ 7682 w 10000"/>
                  <a:gd name="connsiteY2" fmla="*/ 12571 h 12571"/>
                  <a:gd name="connsiteX3" fmla="*/ 0 w 10000"/>
                  <a:gd name="connsiteY3" fmla="*/ 12571 h 12571"/>
                  <a:gd name="connsiteX4" fmla="*/ 2454 w 10000"/>
                  <a:gd name="connsiteY4" fmla="*/ 0 h 12571"/>
                  <a:gd name="connsiteX0" fmla="*/ 3477 w 11023"/>
                  <a:gd name="connsiteY0" fmla="*/ 0 h 12631"/>
                  <a:gd name="connsiteX1" fmla="*/ 11023 w 11023"/>
                  <a:gd name="connsiteY1" fmla="*/ 4676 h 12631"/>
                  <a:gd name="connsiteX2" fmla="*/ 8705 w 11023"/>
                  <a:gd name="connsiteY2" fmla="*/ 12571 h 12631"/>
                  <a:gd name="connsiteX3" fmla="*/ 0 w 11023"/>
                  <a:gd name="connsiteY3" fmla="*/ 12631 h 12631"/>
                  <a:gd name="connsiteX4" fmla="*/ 3477 w 11023"/>
                  <a:gd name="connsiteY4" fmla="*/ 0 h 126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023" h="12631">
                    <a:moveTo>
                      <a:pt x="3477" y="0"/>
                    </a:moveTo>
                    <a:lnTo>
                      <a:pt x="11023" y="4676"/>
                    </a:lnTo>
                    <a:lnTo>
                      <a:pt x="8705" y="12571"/>
                    </a:lnTo>
                    <a:lnTo>
                      <a:pt x="0" y="12631"/>
                    </a:lnTo>
                    <a:lnTo>
                      <a:pt x="3477" y="0"/>
                    </a:lnTo>
                    <a:close/>
                  </a:path>
                </a:pathLst>
              </a:custGeom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200">
                  <a:solidFill>
                    <a:prstClr val="white"/>
                  </a:solidFill>
                </a:endParaRPr>
              </a:p>
            </p:txBody>
          </p:sp>
          <p:sp>
            <p:nvSpPr>
              <p:cNvPr id="69" name="Блок-схема: ручной ввод 19">
                <a:extLst>
                  <a:ext uri="{FF2B5EF4-FFF2-40B4-BE49-F238E27FC236}">
                    <a16:creationId xmlns:a16="http://schemas.microsoft.com/office/drawing/2014/main" xmlns="" id="{5CAFD704-E3F2-4C79-8159-8FD8F760E36D}"/>
                  </a:ext>
                </a:extLst>
              </p:cNvPr>
              <p:cNvSpPr/>
              <p:nvPr/>
            </p:nvSpPr>
            <p:spPr>
              <a:xfrm rot="5400000" flipH="1" flipV="1">
                <a:off x="3859212" y="2734398"/>
                <a:ext cx="1656000" cy="2124000"/>
              </a:xfrm>
              <a:custGeom>
                <a:avLst/>
                <a:gdLst>
                  <a:gd name="connsiteX0" fmla="*/ 0 w 10000"/>
                  <a:gd name="connsiteY0" fmla="*/ 2000 h 10000"/>
                  <a:gd name="connsiteX1" fmla="*/ 10000 w 10000"/>
                  <a:gd name="connsiteY1" fmla="*/ 0 h 10000"/>
                  <a:gd name="connsiteX2" fmla="*/ 10000 w 10000"/>
                  <a:gd name="connsiteY2" fmla="*/ 10000 h 10000"/>
                  <a:gd name="connsiteX3" fmla="*/ 0 w 10000"/>
                  <a:gd name="connsiteY3" fmla="*/ 10000 h 10000"/>
                  <a:gd name="connsiteX4" fmla="*/ 0 w 10000"/>
                  <a:gd name="connsiteY4" fmla="*/ 2000 h 10000"/>
                  <a:gd name="connsiteX0" fmla="*/ 0 w 13018"/>
                  <a:gd name="connsiteY0" fmla="*/ 0 h 8000"/>
                  <a:gd name="connsiteX1" fmla="*/ 13018 w 13018"/>
                  <a:gd name="connsiteY1" fmla="*/ 1684 h 8000"/>
                  <a:gd name="connsiteX2" fmla="*/ 10000 w 13018"/>
                  <a:gd name="connsiteY2" fmla="*/ 8000 h 8000"/>
                  <a:gd name="connsiteX3" fmla="*/ 0 w 13018"/>
                  <a:gd name="connsiteY3" fmla="*/ 8000 h 8000"/>
                  <a:gd name="connsiteX4" fmla="*/ 0 w 13018"/>
                  <a:gd name="connsiteY4" fmla="*/ 0 h 8000"/>
                  <a:gd name="connsiteX0" fmla="*/ 2454 w 10000"/>
                  <a:gd name="connsiteY0" fmla="*/ 0 h 12571"/>
                  <a:gd name="connsiteX1" fmla="*/ 10000 w 10000"/>
                  <a:gd name="connsiteY1" fmla="*/ 4676 h 12571"/>
                  <a:gd name="connsiteX2" fmla="*/ 7682 w 10000"/>
                  <a:gd name="connsiteY2" fmla="*/ 12571 h 12571"/>
                  <a:gd name="connsiteX3" fmla="*/ 0 w 10000"/>
                  <a:gd name="connsiteY3" fmla="*/ 12571 h 12571"/>
                  <a:gd name="connsiteX4" fmla="*/ 2454 w 10000"/>
                  <a:gd name="connsiteY4" fmla="*/ 0 h 12571"/>
                  <a:gd name="connsiteX0" fmla="*/ 3477 w 11023"/>
                  <a:gd name="connsiteY0" fmla="*/ 0 h 12631"/>
                  <a:gd name="connsiteX1" fmla="*/ 11023 w 11023"/>
                  <a:gd name="connsiteY1" fmla="*/ 4676 h 12631"/>
                  <a:gd name="connsiteX2" fmla="*/ 8705 w 11023"/>
                  <a:gd name="connsiteY2" fmla="*/ 12571 h 12631"/>
                  <a:gd name="connsiteX3" fmla="*/ 0 w 11023"/>
                  <a:gd name="connsiteY3" fmla="*/ 12631 h 12631"/>
                  <a:gd name="connsiteX4" fmla="*/ 3477 w 11023"/>
                  <a:gd name="connsiteY4" fmla="*/ 0 h 126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023" h="12631">
                    <a:moveTo>
                      <a:pt x="3477" y="0"/>
                    </a:moveTo>
                    <a:lnTo>
                      <a:pt x="11023" y="4676"/>
                    </a:lnTo>
                    <a:lnTo>
                      <a:pt x="8705" y="12571"/>
                    </a:lnTo>
                    <a:lnTo>
                      <a:pt x="0" y="12631"/>
                    </a:lnTo>
                    <a:lnTo>
                      <a:pt x="3477" y="0"/>
                    </a:lnTo>
                    <a:close/>
                  </a:path>
                </a:pathLst>
              </a:custGeom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200">
                  <a:solidFill>
                    <a:prstClr val="white"/>
                  </a:solidFill>
                </a:endParaRPr>
              </a:p>
            </p:txBody>
          </p:sp>
          <p:sp>
            <p:nvSpPr>
              <p:cNvPr id="70" name="Прямоугольный треугольник 18">
                <a:extLst>
                  <a:ext uri="{FF2B5EF4-FFF2-40B4-BE49-F238E27FC236}">
                    <a16:creationId xmlns:a16="http://schemas.microsoft.com/office/drawing/2014/main" xmlns="" id="{E7B5EAC4-88EA-48F8-AAB7-EDA25E4B851C}"/>
                  </a:ext>
                </a:extLst>
              </p:cNvPr>
              <p:cNvSpPr/>
              <p:nvPr/>
            </p:nvSpPr>
            <p:spPr>
              <a:xfrm flipH="1">
                <a:off x="4647359" y="1145726"/>
                <a:ext cx="1080001" cy="1802673"/>
              </a:xfrm>
              <a:custGeom>
                <a:avLst/>
                <a:gdLst>
                  <a:gd name="connsiteX0" fmla="*/ 0 w 1281881"/>
                  <a:gd name="connsiteY0" fmla="*/ 1775648 h 1775648"/>
                  <a:gd name="connsiteX1" fmla="*/ 0 w 1281881"/>
                  <a:gd name="connsiteY1" fmla="*/ 0 h 1775648"/>
                  <a:gd name="connsiteX2" fmla="*/ 1281881 w 1281881"/>
                  <a:gd name="connsiteY2" fmla="*/ 1775648 h 1775648"/>
                  <a:gd name="connsiteX3" fmla="*/ 0 w 1281881"/>
                  <a:gd name="connsiteY3" fmla="*/ 1775648 h 1775648"/>
                  <a:gd name="connsiteX0" fmla="*/ 0 w 1111059"/>
                  <a:gd name="connsiteY0" fmla="*/ 1775648 h 1775648"/>
                  <a:gd name="connsiteX1" fmla="*/ 0 w 1111059"/>
                  <a:gd name="connsiteY1" fmla="*/ 0 h 1775648"/>
                  <a:gd name="connsiteX2" fmla="*/ 1111059 w 1111059"/>
                  <a:gd name="connsiteY2" fmla="*/ 1514391 h 1775648"/>
                  <a:gd name="connsiteX3" fmla="*/ 0 w 1111059"/>
                  <a:gd name="connsiteY3" fmla="*/ 1775648 h 1775648"/>
                  <a:gd name="connsiteX0" fmla="*/ 0 w 1050769"/>
                  <a:gd name="connsiteY0" fmla="*/ 1775648 h 1775648"/>
                  <a:gd name="connsiteX1" fmla="*/ 0 w 1050769"/>
                  <a:gd name="connsiteY1" fmla="*/ 0 h 1775648"/>
                  <a:gd name="connsiteX2" fmla="*/ 1050769 w 1050769"/>
                  <a:gd name="connsiteY2" fmla="*/ 1434004 h 1775648"/>
                  <a:gd name="connsiteX3" fmla="*/ 0 w 1050769"/>
                  <a:gd name="connsiteY3" fmla="*/ 1775648 h 1775648"/>
                  <a:gd name="connsiteX0" fmla="*/ 0 w 1090963"/>
                  <a:gd name="connsiteY0" fmla="*/ 1775648 h 1775648"/>
                  <a:gd name="connsiteX1" fmla="*/ 0 w 1090963"/>
                  <a:gd name="connsiteY1" fmla="*/ 0 h 1775648"/>
                  <a:gd name="connsiteX2" fmla="*/ 1090963 w 1090963"/>
                  <a:gd name="connsiteY2" fmla="*/ 1514391 h 1775648"/>
                  <a:gd name="connsiteX3" fmla="*/ 0 w 1090963"/>
                  <a:gd name="connsiteY3" fmla="*/ 1775648 h 17756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90963" h="1775648">
                    <a:moveTo>
                      <a:pt x="0" y="1775648"/>
                    </a:moveTo>
                    <a:lnTo>
                      <a:pt x="0" y="0"/>
                    </a:lnTo>
                    <a:lnTo>
                      <a:pt x="1090963" y="1514391"/>
                    </a:lnTo>
                    <a:lnTo>
                      <a:pt x="0" y="1775648"/>
                    </a:lnTo>
                    <a:close/>
                  </a:path>
                </a:pathLst>
              </a:cu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200">
                  <a:solidFill>
                    <a:prstClr val="white"/>
                  </a:solidFill>
                </a:endParaRPr>
              </a:p>
            </p:txBody>
          </p:sp>
          <p:sp>
            <p:nvSpPr>
              <p:cNvPr id="71" name="Прямоугольный треугольник 18">
                <a:extLst>
                  <a:ext uri="{FF2B5EF4-FFF2-40B4-BE49-F238E27FC236}">
                    <a16:creationId xmlns:a16="http://schemas.microsoft.com/office/drawing/2014/main" xmlns="" id="{BE752E80-EAD6-4DC0-A662-E69CFFB2350C}"/>
                  </a:ext>
                </a:extLst>
              </p:cNvPr>
              <p:cNvSpPr/>
              <p:nvPr/>
            </p:nvSpPr>
            <p:spPr>
              <a:xfrm>
                <a:off x="5727361" y="1148399"/>
                <a:ext cx="1080000" cy="1800000"/>
              </a:xfrm>
              <a:custGeom>
                <a:avLst/>
                <a:gdLst>
                  <a:gd name="connsiteX0" fmla="*/ 0 w 1281881"/>
                  <a:gd name="connsiteY0" fmla="*/ 1775648 h 1775648"/>
                  <a:gd name="connsiteX1" fmla="*/ 0 w 1281881"/>
                  <a:gd name="connsiteY1" fmla="*/ 0 h 1775648"/>
                  <a:gd name="connsiteX2" fmla="*/ 1281881 w 1281881"/>
                  <a:gd name="connsiteY2" fmla="*/ 1775648 h 1775648"/>
                  <a:gd name="connsiteX3" fmla="*/ 0 w 1281881"/>
                  <a:gd name="connsiteY3" fmla="*/ 1775648 h 1775648"/>
                  <a:gd name="connsiteX0" fmla="*/ 0 w 1111059"/>
                  <a:gd name="connsiteY0" fmla="*/ 1775648 h 1775648"/>
                  <a:gd name="connsiteX1" fmla="*/ 0 w 1111059"/>
                  <a:gd name="connsiteY1" fmla="*/ 0 h 1775648"/>
                  <a:gd name="connsiteX2" fmla="*/ 1111059 w 1111059"/>
                  <a:gd name="connsiteY2" fmla="*/ 1514391 h 1775648"/>
                  <a:gd name="connsiteX3" fmla="*/ 0 w 1111059"/>
                  <a:gd name="connsiteY3" fmla="*/ 1775648 h 1775648"/>
                  <a:gd name="connsiteX0" fmla="*/ 0 w 1050769"/>
                  <a:gd name="connsiteY0" fmla="*/ 1775648 h 1775648"/>
                  <a:gd name="connsiteX1" fmla="*/ 0 w 1050769"/>
                  <a:gd name="connsiteY1" fmla="*/ 0 h 1775648"/>
                  <a:gd name="connsiteX2" fmla="*/ 1050769 w 1050769"/>
                  <a:gd name="connsiteY2" fmla="*/ 1434004 h 1775648"/>
                  <a:gd name="connsiteX3" fmla="*/ 0 w 1050769"/>
                  <a:gd name="connsiteY3" fmla="*/ 1775648 h 1775648"/>
                  <a:gd name="connsiteX0" fmla="*/ 0 w 1090963"/>
                  <a:gd name="connsiteY0" fmla="*/ 1775648 h 1775648"/>
                  <a:gd name="connsiteX1" fmla="*/ 0 w 1090963"/>
                  <a:gd name="connsiteY1" fmla="*/ 0 h 1775648"/>
                  <a:gd name="connsiteX2" fmla="*/ 1090963 w 1090963"/>
                  <a:gd name="connsiteY2" fmla="*/ 1514391 h 1775648"/>
                  <a:gd name="connsiteX3" fmla="*/ 0 w 1090963"/>
                  <a:gd name="connsiteY3" fmla="*/ 1775648 h 17756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90963" h="1775648">
                    <a:moveTo>
                      <a:pt x="0" y="1775648"/>
                    </a:moveTo>
                    <a:lnTo>
                      <a:pt x="0" y="0"/>
                    </a:lnTo>
                    <a:lnTo>
                      <a:pt x="1090963" y="1514391"/>
                    </a:lnTo>
                    <a:lnTo>
                      <a:pt x="0" y="1775648"/>
                    </a:lnTo>
                    <a:close/>
                  </a:path>
                </a:pathLst>
              </a:cu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20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xmlns="" id="{CBB5A0AD-9BF0-4F5A-9799-C92303A8084B}"/>
                </a:ext>
              </a:extLst>
            </p:cNvPr>
            <p:cNvSpPr txBox="1"/>
            <p:nvPr/>
          </p:nvSpPr>
          <p:spPr>
            <a:xfrm>
              <a:off x="1693240" y="1792101"/>
              <a:ext cx="6015827" cy="9439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kk-KZ" sz="1200" b="1" dirty="0">
                  <a:solidFill>
                    <a:prstClr val="black"/>
                  </a:solidFill>
                </a:rPr>
                <a:t>Дополнительный </a:t>
              </a:r>
            </a:p>
            <a:p>
              <a:pPr algn="ctr"/>
              <a:r>
                <a:rPr lang="kk-KZ" sz="1200" b="1" dirty="0">
                  <a:solidFill>
                    <a:prstClr val="black"/>
                  </a:solidFill>
                </a:rPr>
                <a:t>объем услуг: </a:t>
              </a:r>
            </a:p>
            <a:p>
              <a:pPr algn="ctr"/>
              <a:r>
                <a:rPr lang="kk-KZ" sz="1200" b="1" dirty="0">
                  <a:solidFill>
                    <a:prstClr val="black"/>
                  </a:solidFill>
                </a:rPr>
                <a:t>платные услуги, </a:t>
              </a:r>
            </a:p>
            <a:p>
              <a:pPr algn="ctr"/>
              <a:r>
                <a:rPr lang="kk-KZ" sz="1200" b="1" dirty="0">
                  <a:solidFill>
                    <a:prstClr val="black"/>
                  </a:solidFill>
                </a:rPr>
                <a:t>ДМС, сооплата</a:t>
              </a:r>
              <a:endParaRPr lang="ru-RU" sz="1200" b="1" dirty="0">
                <a:solidFill>
                  <a:prstClr val="black"/>
                </a:solidFill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xmlns="" id="{068F6D2A-EB13-4349-B4FD-9D187D4AC352}"/>
                </a:ext>
              </a:extLst>
            </p:cNvPr>
            <p:cNvSpPr txBox="1"/>
            <p:nvPr/>
          </p:nvSpPr>
          <p:spPr>
            <a:xfrm>
              <a:off x="2231721" y="3628970"/>
              <a:ext cx="4885522" cy="52440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>
              <a:defPPr>
                <a:defRPr lang="ru-RU"/>
              </a:defPPr>
              <a:lvl1pPr>
                <a:defRPr>
                  <a:solidFill>
                    <a:schemeClr val="bg1"/>
                  </a:solidFill>
                  <a:latin typeface="Arial Narrow" panose="020B0606020202030204" pitchFamily="34" charset="0"/>
                </a:defRPr>
              </a:lvl1pPr>
            </a:lstStyle>
            <a:p>
              <a:pPr algn="ctr"/>
              <a:r>
                <a:rPr lang="kk-KZ" sz="1200" b="1" dirty="0">
                  <a:solidFill>
                    <a:prstClr val="black"/>
                  </a:solidFill>
                </a:rPr>
                <a:t>ОСМС для застрахованных: </a:t>
              </a:r>
            </a:p>
            <a:p>
              <a:pPr algn="ctr"/>
              <a:r>
                <a:rPr lang="kk-KZ" sz="1200" b="1" dirty="0">
                  <a:solidFill>
                    <a:prstClr val="black"/>
                  </a:solidFill>
                </a:rPr>
                <a:t>сверх ГОБМП и новые услуги</a:t>
              </a:r>
              <a:endParaRPr lang="ru-RU" sz="1200" b="1" dirty="0">
                <a:solidFill>
                  <a:prstClr val="black"/>
                </a:solidFill>
              </a:endParaRP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xmlns="" id="{4EE8C8B2-6867-4BD6-9650-F5F4CEBAE07F}"/>
                </a:ext>
              </a:extLst>
            </p:cNvPr>
            <p:cNvSpPr txBox="1"/>
            <p:nvPr/>
          </p:nvSpPr>
          <p:spPr>
            <a:xfrm>
              <a:off x="2117366" y="5314344"/>
              <a:ext cx="4999877" cy="52440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>
              <a:defPPr>
                <a:defRPr lang="ru-RU"/>
              </a:defPPr>
              <a:lvl1pPr>
                <a:defRPr>
                  <a:solidFill>
                    <a:schemeClr val="bg1"/>
                  </a:solidFill>
                  <a:latin typeface="Arial Narrow" panose="020B0606020202030204" pitchFamily="34" charset="0"/>
                </a:defRPr>
              </a:lvl1pPr>
            </a:lstStyle>
            <a:p>
              <a:pPr algn="ctr"/>
              <a:r>
                <a:rPr lang="ru-RU" sz="1200" b="1" dirty="0">
                  <a:solidFill>
                    <a:prstClr val="black"/>
                  </a:solidFill>
                </a:rPr>
                <a:t>Новая модель ГОБМП: </a:t>
              </a:r>
            </a:p>
            <a:p>
              <a:pPr algn="ctr"/>
              <a:r>
                <a:rPr lang="ru-RU" sz="1200" b="1" dirty="0">
                  <a:solidFill>
                    <a:prstClr val="black"/>
                  </a:solidFill>
                </a:rPr>
                <a:t>базовые медицинские услуги</a:t>
              </a:r>
            </a:p>
          </p:txBody>
        </p:sp>
      </p:grpSp>
      <p:grpSp>
        <p:nvGrpSpPr>
          <p:cNvPr id="14" name="Группа 13">
            <a:extLst>
              <a:ext uri="{FF2B5EF4-FFF2-40B4-BE49-F238E27FC236}">
                <a16:creationId xmlns:a16="http://schemas.microsoft.com/office/drawing/2014/main" xmlns="" id="{57F50C1B-008A-44C2-B1B3-739C02E61B99}"/>
              </a:ext>
            </a:extLst>
          </p:cNvPr>
          <p:cNvGrpSpPr/>
          <p:nvPr/>
        </p:nvGrpSpPr>
        <p:grpSpPr>
          <a:xfrm>
            <a:off x="298929" y="1414197"/>
            <a:ext cx="8111574" cy="4825512"/>
            <a:chOff x="311399" y="1535470"/>
            <a:chExt cx="8111574" cy="4825512"/>
          </a:xfrm>
        </p:grpSpPr>
        <p:grpSp>
          <p:nvGrpSpPr>
            <p:cNvPr id="2" name="Группа 1">
              <a:extLst>
                <a:ext uri="{FF2B5EF4-FFF2-40B4-BE49-F238E27FC236}">
                  <a16:creationId xmlns:a16="http://schemas.microsoft.com/office/drawing/2014/main" xmlns="" id="{DDD382A6-833A-4439-AA5B-8F1C29E156A5}"/>
                </a:ext>
              </a:extLst>
            </p:cNvPr>
            <p:cNvGrpSpPr/>
            <p:nvPr/>
          </p:nvGrpSpPr>
          <p:grpSpPr>
            <a:xfrm>
              <a:off x="323725" y="4319147"/>
              <a:ext cx="8099248" cy="379987"/>
              <a:chOff x="309847" y="1650871"/>
              <a:chExt cx="9818891" cy="379987"/>
            </a:xfrm>
          </p:grpSpPr>
          <p:cxnSp>
            <p:nvCxnSpPr>
              <p:cNvPr id="5" name="Прямая со стрелкой 4">
                <a:extLst>
                  <a:ext uri="{FF2B5EF4-FFF2-40B4-BE49-F238E27FC236}">
                    <a16:creationId xmlns:a16="http://schemas.microsoft.com/office/drawing/2014/main" xmlns="" id="{39DA5EF5-52D4-416C-A366-8999EDF8210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6596" y="1650871"/>
                <a:ext cx="9802142" cy="0"/>
              </a:xfrm>
              <a:prstGeom prst="straightConnector1">
                <a:avLst/>
              </a:prstGeom>
              <a:ln w="63500">
                <a:solidFill>
                  <a:srgbClr val="C00000"/>
                </a:solidFill>
                <a:headEnd type="none" w="med" len="med"/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Прямоугольник 8"/>
              <p:cNvSpPr/>
              <p:nvPr/>
            </p:nvSpPr>
            <p:spPr>
              <a:xfrm>
                <a:off x="3865405" y="1661526"/>
                <a:ext cx="311558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b="1" dirty="0"/>
                  <a:t>II </a:t>
                </a:r>
                <a:r>
                  <a:rPr lang="ru-RU" b="1" dirty="0"/>
                  <a:t>ЭТАП с 1 января 2019 г.</a:t>
                </a:r>
              </a:p>
            </p:txBody>
          </p:sp>
          <p:sp>
            <p:nvSpPr>
              <p:cNvPr id="31" name="Прямоугольник 30"/>
              <p:cNvSpPr/>
              <p:nvPr/>
            </p:nvSpPr>
            <p:spPr>
              <a:xfrm>
                <a:off x="7846109" y="1650871"/>
                <a:ext cx="91082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b="1" dirty="0">
                    <a:solidFill>
                      <a:prstClr val="black"/>
                    </a:solidFill>
                  </a:rPr>
                  <a:t>III </a:t>
                </a:r>
                <a:r>
                  <a:rPr lang="ru-RU" b="1" dirty="0">
                    <a:solidFill>
                      <a:prstClr val="black"/>
                    </a:solidFill>
                  </a:rPr>
                  <a:t>ЭТАП</a:t>
                </a:r>
              </a:p>
            </p:txBody>
          </p:sp>
          <p:sp>
            <p:nvSpPr>
              <p:cNvPr id="34" name="Прямоугольник 33"/>
              <p:cNvSpPr/>
              <p:nvPr/>
            </p:nvSpPr>
            <p:spPr>
              <a:xfrm>
                <a:off x="309847" y="1661526"/>
                <a:ext cx="3340313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b="1" dirty="0"/>
                  <a:t>I </a:t>
                </a:r>
                <a:r>
                  <a:rPr lang="ru-RU" b="1" dirty="0"/>
                  <a:t>ЭТАП с 1 июля 2018 г.</a:t>
                </a:r>
              </a:p>
            </p:txBody>
          </p:sp>
        </p:grpSp>
        <p:sp>
          <p:nvSpPr>
            <p:cNvPr id="38" name="Прямоугольник 37">
              <a:extLst>
                <a:ext uri="{FF2B5EF4-FFF2-40B4-BE49-F238E27FC236}">
                  <a16:creationId xmlns:a16="http://schemas.microsoft.com/office/drawing/2014/main" xmlns="" id="{99BB4AFB-E7F6-4A62-95E6-D5D956F363AE}"/>
                </a:ext>
              </a:extLst>
            </p:cNvPr>
            <p:cNvSpPr/>
            <p:nvPr/>
          </p:nvSpPr>
          <p:spPr>
            <a:xfrm>
              <a:off x="311399" y="1535470"/>
              <a:ext cx="2340000" cy="2594938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>
                <a:spcAft>
                  <a:spcPts val="600"/>
                </a:spcAft>
              </a:pPr>
              <a:r>
                <a:rPr lang="ru-RU" sz="1400" b="1" dirty="0">
                  <a:solidFill>
                    <a:prstClr val="black"/>
                  </a:solidFill>
                </a:rPr>
                <a:t>Оптимизация ГОБМП</a:t>
              </a:r>
            </a:p>
            <a:p>
              <a:pPr marL="93663" indent="-93663" algn="ctr"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ru-RU" sz="1400" b="1" dirty="0">
                  <a:solidFill>
                    <a:prstClr val="black"/>
                  </a:solidFill>
                </a:rPr>
                <a:t>Сокращение</a:t>
              </a:r>
              <a:r>
                <a:rPr lang="ru-RU" sz="1400" dirty="0">
                  <a:solidFill>
                    <a:prstClr val="black"/>
                  </a:solidFill>
                </a:rPr>
                <a:t> заболеваний динамического наблюдения, социально-значимых заболеваний.</a:t>
              </a:r>
            </a:p>
            <a:p>
              <a:pPr marL="93663" indent="-93663" algn="ctr">
                <a:buFont typeface="Arial" panose="020B0604020202020204" pitchFamily="34" charset="0"/>
                <a:buChar char="•"/>
              </a:pPr>
              <a:r>
                <a:rPr lang="ru-RU" sz="1400" b="1" dirty="0">
                  <a:solidFill>
                    <a:prstClr val="black"/>
                  </a:solidFill>
                </a:rPr>
                <a:t>Исключение</a:t>
              </a:r>
              <a:r>
                <a:rPr lang="ru-RU" sz="1400" dirty="0">
                  <a:solidFill>
                    <a:prstClr val="black"/>
                  </a:solidFill>
                </a:rPr>
                <a:t> устаревших методов</a:t>
              </a:r>
            </a:p>
            <a:p>
              <a:pPr marL="93663" indent="-93663" algn="ctr">
                <a:buFont typeface="Arial" panose="020B0604020202020204" pitchFamily="34" charset="0"/>
                <a:buChar char="•"/>
              </a:pPr>
              <a:r>
                <a:rPr lang="ru-RU" sz="1400" b="1" dirty="0">
                  <a:solidFill>
                    <a:prstClr val="black"/>
                  </a:solidFill>
                </a:rPr>
                <a:t>Лимитирование</a:t>
              </a:r>
              <a:r>
                <a:rPr lang="ru-RU" sz="1400" dirty="0">
                  <a:solidFill>
                    <a:prstClr val="black"/>
                  </a:solidFill>
                </a:rPr>
                <a:t> диагностических услуг</a:t>
              </a:r>
            </a:p>
            <a:p>
              <a:pPr marL="93663" indent="-93663" algn="ctr">
                <a:buFont typeface="Arial" panose="020B0604020202020204" pitchFamily="34" charset="0"/>
                <a:buChar char="•"/>
              </a:pPr>
              <a:r>
                <a:rPr lang="ru-RU" sz="1400" b="1" dirty="0">
                  <a:solidFill>
                    <a:prstClr val="black"/>
                  </a:solidFill>
                </a:rPr>
                <a:t>Частичное снижение </a:t>
              </a:r>
              <a:r>
                <a:rPr lang="ru-RU" sz="1400" dirty="0">
                  <a:solidFill>
                    <a:prstClr val="black"/>
                  </a:solidFill>
                </a:rPr>
                <a:t>дефицита (-34%)</a:t>
              </a:r>
            </a:p>
          </p:txBody>
        </p:sp>
        <p:sp>
          <p:nvSpPr>
            <p:cNvPr id="39" name="Прямоугольник 38">
              <a:extLst>
                <a:ext uri="{FF2B5EF4-FFF2-40B4-BE49-F238E27FC236}">
                  <a16:creationId xmlns:a16="http://schemas.microsoft.com/office/drawing/2014/main" xmlns="" id="{5ECCB523-4A2A-4DEF-9653-7EEDA12862F5}"/>
                </a:ext>
              </a:extLst>
            </p:cNvPr>
            <p:cNvSpPr/>
            <p:nvPr/>
          </p:nvSpPr>
          <p:spPr>
            <a:xfrm>
              <a:off x="3350312" y="2500862"/>
              <a:ext cx="2277854" cy="770078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dirty="0">
                  <a:solidFill>
                    <a:prstClr val="black"/>
                  </a:solidFill>
                </a:rPr>
                <a:t>ОСМС </a:t>
              </a:r>
            </a:p>
            <a:p>
              <a:pPr algn="ctr"/>
              <a:r>
                <a:rPr lang="ru-RU" sz="1400" b="1" dirty="0">
                  <a:solidFill>
                    <a:prstClr val="black"/>
                  </a:solidFill>
                </a:rPr>
                <a:t>(</a:t>
              </a:r>
              <a:r>
                <a:rPr lang="ru-RU" sz="1400" b="1" dirty="0">
                  <a:solidFill>
                    <a:prstClr val="black"/>
                  </a:solidFill>
                  <a:cs typeface="Arial" panose="020B0604020202020204" pitchFamily="34" charset="0"/>
                </a:rPr>
                <a:t>услуги сверх ГОБМП и новые услуги)</a:t>
              </a:r>
              <a:endParaRPr lang="ru-RU" sz="1400" b="1" i="1" dirty="0">
                <a:solidFill>
                  <a:srgbClr val="C0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40" name="Прямоугольник 39">
              <a:extLst>
                <a:ext uri="{FF2B5EF4-FFF2-40B4-BE49-F238E27FC236}">
                  <a16:creationId xmlns:a16="http://schemas.microsoft.com/office/drawing/2014/main" xmlns="" id="{57FEC2AB-B9FB-4E73-8CD3-3F3D3CB2D324}"/>
                </a:ext>
              </a:extLst>
            </p:cNvPr>
            <p:cNvSpPr/>
            <p:nvPr/>
          </p:nvSpPr>
          <p:spPr>
            <a:xfrm>
              <a:off x="5864795" y="2532895"/>
              <a:ext cx="2298658" cy="76415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>
                  <a:solidFill>
                    <a:prstClr val="black"/>
                  </a:solidFill>
                </a:rPr>
                <a:t>Регулярное обновление перечней </a:t>
              </a:r>
            </a:p>
            <a:p>
              <a:pPr algn="ctr"/>
              <a:r>
                <a:rPr lang="ru-RU" sz="1400" b="1" dirty="0">
                  <a:solidFill>
                    <a:prstClr val="black"/>
                  </a:solidFill>
                </a:rPr>
                <a:t>ГОБМП и ОСМС </a:t>
              </a:r>
            </a:p>
          </p:txBody>
        </p:sp>
        <p:sp>
          <p:nvSpPr>
            <p:cNvPr id="44" name="Прямоугольник 43">
              <a:extLst>
                <a:ext uri="{FF2B5EF4-FFF2-40B4-BE49-F238E27FC236}">
                  <a16:creationId xmlns:a16="http://schemas.microsoft.com/office/drawing/2014/main" xmlns="" id="{DCCF76B6-300F-4C2E-9E64-CDC018FD077C}"/>
                </a:ext>
              </a:extLst>
            </p:cNvPr>
            <p:cNvSpPr/>
            <p:nvPr/>
          </p:nvSpPr>
          <p:spPr>
            <a:xfrm>
              <a:off x="3369261" y="1562939"/>
              <a:ext cx="2277854" cy="769578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lvl="1" algn="ctr"/>
              <a:r>
                <a:rPr lang="ru-RU" sz="1400" b="1" dirty="0">
                  <a:solidFill>
                    <a:prstClr val="black"/>
                  </a:solidFill>
                </a:rPr>
                <a:t>НОВАЯ МОДЕЛЬ ГОБМП (б</a:t>
              </a:r>
              <a:r>
                <a:rPr lang="ru-RU" sz="1400" b="1" dirty="0">
                  <a:solidFill>
                    <a:prstClr val="black"/>
                  </a:solidFill>
                  <a:cs typeface="Arial" panose="020B0604020202020204" pitchFamily="34" charset="0"/>
                </a:rPr>
                <a:t>азовые услуги)</a:t>
              </a:r>
            </a:p>
          </p:txBody>
        </p:sp>
        <p:sp>
          <p:nvSpPr>
            <p:cNvPr id="45" name="Прямоугольник 44">
              <a:extLst>
                <a:ext uri="{FF2B5EF4-FFF2-40B4-BE49-F238E27FC236}">
                  <a16:creationId xmlns:a16="http://schemas.microsoft.com/office/drawing/2014/main" xmlns="" id="{3D0FF3AE-BD4B-4C26-9139-F5ECA8974D64}"/>
                </a:ext>
              </a:extLst>
            </p:cNvPr>
            <p:cNvSpPr/>
            <p:nvPr/>
          </p:nvSpPr>
          <p:spPr>
            <a:xfrm>
              <a:off x="3339910" y="3380724"/>
              <a:ext cx="2298658" cy="767343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>
                  <a:solidFill>
                    <a:prstClr val="black"/>
                  </a:solidFill>
                </a:rPr>
                <a:t>СООПЛАТА </a:t>
              </a:r>
            </a:p>
            <a:p>
              <a:pPr algn="ctr"/>
              <a:r>
                <a:rPr lang="ru-RU" sz="1600" b="1" dirty="0">
                  <a:solidFill>
                    <a:prstClr val="black"/>
                  </a:solidFill>
                </a:rPr>
                <a:t>(ЛС, ИМН, </a:t>
              </a:r>
              <a:r>
                <a:rPr lang="ru-RU" sz="1600" b="1" dirty="0" err="1">
                  <a:solidFill>
                    <a:prstClr val="black"/>
                  </a:solidFill>
                </a:rPr>
                <a:t>мед.услуги</a:t>
              </a:r>
              <a:r>
                <a:rPr lang="ru-RU" sz="1600" b="1" dirty="0">
                  <a:solidFill>
                    <a:prstClr val="black"/>
                  </a:solidFill>
                </a:rPr>
                <a:t>)</a:t>
              </a:r>
            </a:p>
          </p:txBody>
        </p:sp>
        <p:sp>
          <p:nvSpPr>
            <p:cNvPr id="46" name="Стрелка вправо 2">
              <a:extLst>
                <a:ext uri="{FF2B5EF4-FFF2-40B4-BE49-F238E27FC236}">
                  <a16:creationId xmlns:a16="http://schemas.microsoft.com/office/drawing/2014/main" xmlns="" id="{CE52381B-21F3-4769-B483-88EFE9FA874E}"/>
                </a:ext>
              </a:extLst>
            </p:cNvPr>
            <p:cNvSpPr/>
            <p:nvPr/>
          </p:nvSpPr>
          <p:spPr>
            <a:xfrm>
              <a:off x="2727447" y="1878094"/>
              <a:ext cx="589783" cy="254000"/>
            </a:xfrm>
            <a:prstGeom prst="rightArrow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7" name="Стрелка вправо 36">
              <a:extLst>
                <a:ext uri="{FF2B5EF4-FFF2-40B4-BE49-F238E27FC236}">
                  <a16:creationId xmlns:a16="http://schemas.microsoft.com/office/drawing/2014/main" xmlns="" id="{166D44D0-E0AF-4199-B88B-8F6ADB95D3EB}"/>
                </a:ext>
              </a:extLst>
            </p:cNvPr>
            <p:cNvSpPr/>
            <p:nvPr/>
          </p:nvSpPr>
          <p:spPr>
            <a:xfrm>
              <a:off x="2727448" y="2720200"/>
              <a:ext cx="589783" cy="254000"/>
            </a:xfrm>
            <a:prstGeom prst="rightArrow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2" name="Прямая со стрелкой 71">
              <a:extLst>
                <a:ext uri="{FF2B5EF4-FFF2-40B4-BE49-F238E27FC236}">
                  <a16:creationId xmlns:a16="http://schemas.microsoft.com/office/drawing/2014/main" xmlns="" id="{BAA21810-FE18-4BB9-AFAE-DAAD9997759A}"/>
                </a:ext>
              </a:extLst>
            </p:cNvPr>
            <p:cNvCxnSpPr>
              <a:cxnSpLocks/>
              <a:stCxn id="73" idx="0"/>
            </p:cNvCxnSpPr>
            <p:nvPr/>
          </p:nvCxnSpPr>
          <p:spPr>
            <a:xfrm flipV="1">
              <a:off x="2928221" y="4499259"/>
              <a:ext cx="0" cy="1215392"/>
            </a:xfrm>
            <a:prstGeom prst="straightConnector1">
              <a:avLst/>
            </a:prstGeom>
            <a:ln w="38100">
              <a:solidFill>
                <a:srgbClr val="002060"/>
              </a:solidFill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xmlns="" id="{7594B1C0-E23B-4274-8CAB-C897C3E8FBF4}"/>
                </a:ext>
              </a:extLst>
            </p:cNvPr>
            <p:cNvSpPr txBox="1"/>
            <p:nvPr/>
          </p:nvSpPr>
          <p:spPr>
            <a:xfrm>
              <a:off x="2146597" y="5714651"/>
              <a:ext cx="156324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>
                  <a:solidFill>
                    <a:srgbClr val="C00000"/>
                  </a:solidFill>
                </a:rPr>
                <a:t>Введение ОСМС</a:t>
              </a:r>
            </a:p>
          </p:txBody>
        </p:sp>
      </p:grpSp>
      <p:sp>
        <p:nvSpPr>
          <p:cNvPr id="74" name="Прямоугольник 73">
            <a:extLst>
              <a:ext uri="{FF2B5EF4-FFF2-40B4-BE49-F238E27FC236}">
                <a16:creationId xmlns:a16="http://schemas.microsoft.com/office/drawing/2014/main" xmlns="" id="{8766E67D-08F0-49E4-93B8-D06E1A79694E}"/>
              </a:ext>
            </a:extLst>
          </p:cNvPr>
          <p:cNvSpPr/>
          <p:nvPr/>
        </p:nvSpPr>
        <p:spPr>
          <a:xfrm>
            <a:off x="311255" y="4711883"/>
            <a:ext cx="2340000" cy="76957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ru-RU" sz="1400" b="1" dirty="0">
                <a:solidFill>
                  <a:prstClr val="black"/>
                </a:solidFill>
              </a:rPr>
              <a:t>Разработан проект постановления Правительства </a:t>
            </a:r>
            <a:endParaRPr lang="ru-RU" sz="1400" b="1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75" name="Прямоугольник 74">
            <a:extLst>
              <a:ext uri="{FF2B5EF4-FFF2-40B4-BE49-F238E27FC236}">
                <a16:creationId xmlns:a16="http://schemas.microsoft.com/office/drawing/2014/main" xmlns="" id="{EA11B5F0-030C-42B7-8D46-951702B43771}"/>
              </a:ext>
            </a:extLst>
          </p:cNvPr>
          <p:cNvSpPr/>
          <p:nvPr/>
        </p:nvSpPr>
        <p:spPr>
          <a:xfrm>
            <a:off x="3329601" y="4715106"/>
            <a:ext cx="2288256" cy="76957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ru-RU" sz="1400" b="1" dirty="0">
                <a:solidFill>
                  <a:prstClr val="black"/>
                </a:solidFill>
              </a:rPr>
              <a:t>Разработан проект Закона</a:t>
            </a:r>
            <a:endParaRPr lang="ru-RU" sz="1400" b="1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33444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Номер слайда 12">
            <a:extLst>
              <a:ext uri="{FF2B5EF4-FFF2-40B4-BE49-F238E27FC236}">
                <a16:creationId xmlns:a16="http://schemas.microsoft.com/office/drawing/2014/main" xmlns="" id="{7681543E-574A-4891-8F5D-88D995EA3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97577" y="6387501"/>
            <a:ext cx="1151467" cy="365125"/>
          </a:xfrm>
        </p:spPr>
        <p:txBody>
          <a:bodyPr/>
          <a:lstStyle/>
          <a:p>
            <a:fld id="{78D3B848-25CB-4F5B-98CF-42BC2B7957C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Заголовок 1">
            <a:extLst>
              <a:ext uri="{FF2B5EF4-FFF2-40B4-BE49-F238E27FC236}">
                <a16:creationId xmlns:a16="http://schemas.microsoft.com/office/drawing/2014/main" xmlns="" id="{DAB49B56-52F0-427A-86AB-F23C9FFAE4B8}"/>
              </a:ext>
            </a:extLst>
          </p:cNvPr>
          <p:cNvSpPr txBox="1">
            <a:spLocks/>
          </p:cNvSpPr>
          <p:nvPr/>
        </p:nvSpPr>
        <p:spPr>
          <a:xfrm>
            <a:off x="759109" y="96870"/>
            <a:ext cx="10434165" cy="4789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b="1" dirty="0">
                <a:solidFill>
                  <a:srgbClr val="002673"/>
                </a:solidFill>
                <a:cs typeface="Arial" charset="0"/>
              </a:rPr>
              <a:t>I </a:t>
            </a:r>
            <a:r>
              <a:rPr lang="ru-RU" sz="2400" b="1" dirty="0">
                <a:solidFill>
                  <a:srgbClr val="002673"/>
                </a:solidFill>
                <a:cs typeface="Arial" charset="0"/>
              </a:rPr>
              <a:t>ЭТАП: Совершенствование ГОБМП во </a:t>
            </a:r>
            <a:r>
              <a:rPr lang="en-US" sz="2400" b="1" dirty="0">
                <a:solidFill>
                  <a:srgbClr val="002673"/>
                </a:solidFill>
                <a:cs typeface="Arial" charset="0"/>
              </a:rPr>
              <a:t>II </a:t>
            </a:r>
            <a:r>
              <a:rPr lang="ru-RU" sz="2400" b="1" dirty="0">
                <a:solidFill>
                  <a:srgbClr val="002673"/>
                </a:solidFill>
                <a:cs typeface="Arial" charset="0"/>
              </a:rPr>
              <a:t>полугодии 2018 года</a:t>
            </a:r>
            <a:endParaRPr lang="ru-RU" sz="2400" i="1" dirty="0">
              <a:solidFill>
                <a:srgbClr val="002673"/>
              </a:solidFill>
              <a:cs typeface="Arial" charset="0"/>
            </a:endParaRPr>
          </a:p>
        </p:txBody>
      </p:sp>
      <p:sp>
        <p:nvSpPr>
          <p:cNvPr id="19" name="Прямоугольник: скругленные углы 18">
            <a:extLst>
              <a:ext uri="{FF2B5EF4-FFF2-40B4-BE49-F238E27FC236}">
                <a16:creationId xmlns:a16="http://schemas.microsoft.com/office/drawing/2014/main" xmlns="" id="{F185EB1A-76E1-4362-8EC8-25F2F0930325}"/>
              </a:ext>
            </a:extLst>
          </p:cNvPr>
          <p:cNvSpPr/>
          <p:nvPr/>
        </p:nvSpPr>
        <p:spPr>
          <a:xfrm>
            <a:off x="407773" y="888284"/>
            <a:ext cx="3917092" cy="3564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noAutofit/>
          </a:bodyPr>
          <a:lstStyle/>
          <a:p>
            <a:pPr algn="ctr"/>
            <a:r>
              <a:rPr lang="ru-RU" sz="1600" b="1" dirty="0">
                <a:solidFill>
                  <a:prstClr val="black"/>
                </a:solidFill>
              </a:rPr>
              <a:t>декларативный ГОБМП (текущая редакция)</a:t>
            </a:r>
          </a:p>
        </p:txBody>
      </p:sp>
      <p:sp>
        <p:nvSpPr>
          <p:cNvPr id="16" name="Прямоугольник: скругленные углы 18">
            <a:extLst>
              <a:ext uri="{FF2B5EF4-FFF2-40B4-BE49-F238E27FC236}">
                <a16:creationId xmlns:a16="http://schemas.microsoft.com/office/drawing/2014/main" xmlns="" id="{F185EB1A-76E1-4362-8EC8-25F2F0930325}"/>
              </a:ext>
            </a:extLst>
          </p:cNvPr>
          <p:cNvSpPr/>
          <p:nvPr/>
        </p:nvSpPr>
        <p:spPr>
          <a:xfrm>
            <a:off x="4436075" y="888284"/>
            <a:ext cx="7463481" cy="370844"/>
          </a:xfrm>
          <a:prstGeom prst="round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rgbClr r="0" g="0" b="0"/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r>
              <a:rPr lang="ru-RU" sz="1600" b="1" dirty="0">
                <a:solidFill>
                  <a:prstClr val="black"/>
                </a:solidFill>
              </a:rPr>
              <a:t>предлагаемая редакция ГОБМП (детализированный перечень) </a:t>
            </a: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xmlns="" id="{66D15640-46B6-40F7-9F06-73BE270572D3}"/>
              </a:ext>
            </a:extLst>
          </p:cNvPr>
          <p:cNvSpPr/>
          <p:nvPr/>
        </p:nvSpPr>
        <p:spPr>
          <a:xfrm>
            <a:off x="4436076" y="1303250"/>
            <a:ext cx="7463481" cy="57408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  <p:style>
          <a:lnRef idx="2">
            <a:scrgbClr r="0" g="0" b="0"/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r>
              <a:rPr lang="ru-RU" sz="1600" b="1" dirty="0">
                <a:solidFill>
                  <a:prstClr val="black"/>
                </a:solidFill>
              </a:rPr>
              <a:t>Детализированный перечень медицинских услуг с указанием условий и лимитов потребления </a:t>
            </a:r>
          </a:p>
        </p:txBody>
      </p:sp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xmlns="" id="{66D15640-46B6-40F7-9F06-73BE270572D3}"/>
              </a:ext>
            </a:extLst>
          </p:cNvPr>
          <p:cNvSpPr/>
          <p:nvPr/>
        </p:nvSpPr>
        <p:spPr>
          <a:xfrm>
            <a:off x="4436075" y="1926566"/>
            <a:ext cx="5029201" cy="294176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rgbClr r="0" g="0" b="0"/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622300" indent="-441325">
              <a:lnSpc>
                <a:spcPct val="90000"/>
              </a:lnSpc>
            </a:pPr>
            <a:r>
              <a:rPr lang="ru-RU" sz="1600" dirty="0">
                <a:solidFill>
                  <a:prstClr val="black"/>
                </a:solidFill>
              </a:rPr>
              <a:t>1. Скорая помощь и санитарная авиация</a:t>
            </a:r>
            <a:endParaRPr lang="kk-KZ" sz="1600" dirty="0">
              <a:solidFill>
                <a:prstClr val="black"/>
              </a:solidFill>
            </a:endParaRPr>
          </a:p>
          <a:p>
            <a:pPr marL="622300" indent="-441325">
              <a:lnSpc>
                <a:spcPct val="90000"/>
              </a:lnSpc>
            </a:pPr>
            <a:r>
              <a:rPr lang="ru-RU" sz="1600" dirty="0">
                <a:solidFill>
                  <a:prstClr val="black"/>
                </a:solidFill>
              </a:rPr>
              <a:t>2. Первичная медико-санитарная помощь: </a:t>
            </a:r>
          </a:p>
          <a:p>
            <a:pPr marL="622300" lvl="1" indent="-441325">
              <a:lnSpc>
                <a:spcPct val="90000"/>
              </a:lnSpc>
            </a:pPr>
            <a:r>
              <a:rPr lang="ru-RU" sz="1600" b="1" dirty="0">
                <a:solidFill>
                  <a:prstClr val="black"/>
                </a:solidFill>
              </a:rPr>
              <a:t>- сокращены</a:t>
            </a:r>
            <a:r>
              <a:rPr lang="ru-RU" sz="1600" dirty="0">
                <a:solidFill>
                  <a:prstClr val="black"/>
                </a:solidFill>
              </a:rPr>
              <a:t> малоэффективные скрининги по онкологии (с 6 до 3)</a:t>
            </a:r>
          </a:p>
          <a:p>
            <a:pPr marL="622300" lvl="1" indent="-441325">
              <a:lnSpc>
                <a:spcPct val="90000"/>
              </a:lnSpc>
            </a:pPr>
            <a:r>
              <a:rPr lang="ru-RU" sz="1600" b="1" dirty="0">
                <a:solidFill>
                  <a:prstClr val="black"/>
                </a:solidFill>
              </a:rPr>
              <a:t>- оптимизирован</a:t>
            </a:r>
            <a:r>
              <a:rPr lang="ru-RU" sz="1600" dirty="0">
                <a:solidFill>
                  <a:prstClr val="black"/>
                </a:solidFill>
              </a:rPr>
              <a:t> перечень групп болезней, подлежащих динамическому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ru-RU" sz="1600" dirty="0">
                <a:solidFill>
                  <a:prstClr val="black"/>
                </a:solidFill>
              </a:rPr>
              <a:t>наблюдению с 254 до 25 </a:t>
            </a:r>
          </a:p>
          <a:p>
            <a:pPr marL="622300" lvl="1" indent="-441325">
              <a:lnSpc>
                <a:spcPct val="90000"/>
              </a:lnSpc>
            </a:pPr>
            <a:r>
              <a:rPr lang="ru-RU" sz="1600" dirty="0">
                <a:solidFill>
                  <a:prstClr val="black"/>
                </a:solidFill>
              </a:rPr>
              <a:t>3. Консультативно-диагностическая помощь: </a:t>
            </a:r>
          </a:p>
          <a:p>
            <a:pPr marL="622300" lvl="2" indent="-441325">
              <a:lnSpc>
                <a:spcPct val="90000"/>
              </a:lnSpc>
            </a:pPr>
            <a:r>
              <a:rPr lang="ru-RU" sz="1600" b="1" dirty="0">
                <a:solidFill>
                  <a:prstClr val="black"/>
                </a:solidFill>
              </a:rPr>
              <a:t>- исключено 959</a:t>
            </a:r>
            <a:r>
              <a:rPr lang="ru-RU" sz="1600" dirty="0">
                <a:solidFill>
                  <a:prstClr val="black"/>
                </a:solidFill>
              </a:rPr>
              <a:t> услуг</a:t>
            </a:r>
          </a:p>
          <a:p>
            <a:pPr marL="622300" lvl="2" indent="-441325">
              <a:lnSpc>
                <a:spcPct val="90000"/>
              </a:lnSpc>
            </a:pPr>
            <a:r>
              <a:rPr lang="ru-RU" sz="1600" dirty="0">
                <a:solidFill>
                  <a:prstClr val="black"/>
                </a:solidFill>
              </a:rPr>
              <a:t>- установлены </a:t>
            </a:r>
            <a:r>
              <a:rPr lang="ru-RU" sz="1600" b="1" dirty="0">
                <a:solidFill>
                  <a:prstClr val="black"/>
                </a:solidFill>
              </a:rPr>
              <a:t>лимиты</a:t>
            </a:r>
            <a:r>
              <a:rPr lang="ru-RU" sz="1600" dirty="0">
                <a:solidFill>
                  <a:prstClr val="black"/>
                </a:solidFill>
              </a:rPr>
              <a:t> потребления</a:t>
            </a:r>
          </a:p>
          <a:p>
            <a:pPr marL="622300" lvl="2" indent="-441325">
              <a:lnSpc>
                <a:spcPct val="90000"/>
              </a:lnSpc>
            </a:pPr>
            <a:r>
              <a:rPr lang="ru-RU" sz="1600" dirty="0">
                <a:solidFill>
                  <a:prstClr val="black"/>
                </a:solidFill>
              </a:rPr>
              <a:t>4. </a:t>
            </a:r>
            <a:r>
              <a:rPr lang="ru-RU" sz="1600" dirty="0" err="1">
                <a:solidFill>
                  <a:prstClr val="black"/>
                </a:solidFill>
              </a:rPr>
              <a:t>Стационарозамещающая</a:t>
            </a:r>
            <a:r>
              <a:rPr lang="ru-RU" sz="1600" dirty="0">
                <a:solidFill>
                  <a:prstClr val="black"/>
                </a:solidFill>
              </a:rPr>
              <a:t> помощь (СЗП)</a:t>
            </a:r>
          </a:p>
          <a:p>
            <a:pPr marL="622300" lvl="2" indent="-441325">
              <a:lnSpc>
                <a:spcPct val="90000"/>
              </a:lnSpc>
            </a:pPr>
            <a:r>
              <a:rPr lang="ru-RU" sz="1600" dirty="0">
                <a:solidFill>
                  <a:prstClr val="black"/>
                </a:solidFill>
              </a:rPr>
              <a:t>5. Стационарная помощь: </a:t>
            </a:r>
          </a:p>
          <a:p>
            <a:pPr marL="622300" lvl="2" indent="-441325">
              <a:lnSpc>
                <a:spcPct val="90000"/>
              </a:lnSpc>
            </a:pPr>
            <a:r>
              <a:rPr lang="ru-RU" sz="1600" b="1" dirty="0">
                <a:solidFill>
                  <a:prstClr val="black"/>
                </a:solidFill>
              </a:rPr>
              <a:t>- перераспределен поток 20% </a:t>
            </a:r>
            <a:r>
              <a:rPr lang="ru-RU" sz="1600" dirty="0">
                <a:solidFill>
                  <a:prstClr val="black"/>
                </a:solidFill>
              </a:rPr>
              <a:t>пациентов на уровень СЗП</a:t>
            </a:r>
          </a:p>
          <a:p>
            <a:pPr marL="622300" indent="-441325"/>
            <a:r>
              <a:rPr lang="ru-RU" sz="1600" dirty="0">
                <a:solidFill>
                  <a:prstClr val="black"/>
                </a:solidFill>
              </a:rPr>
              <a:t>6. Медицинская реабилитация и паллиативная помощь</a:t>
            </a: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xmlns="" id="{9EACC51E-07B3-4C95-83F3-7539013575DE}"/>
              </a:ext>
            </a:extLst>
          </p:cNvPr>
          <p:cNvSpPr/>
          <p:nvPr/>
        </p:nvSpPr>
        <p:spPr>
          <a:xfrm>
            <a:off x="407773" y="1305962"/>
            <a:ext cx="3917092" cy="57408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anchor="ctr">
            <a:noAutofit/>
          </a:bodyPr>
          <a:lstStyle/>
          <a:p>
            <a:pPr algn="ctr"/>
            <a:r>
              <a:rPr lang="ru-RU" sz="1600" b="1" dirty="0">
                <a:solidFill>
                  <a:prstClr val="black"/>
                </a:solidFill>
              </a:rPr>
              <a:t>Декларативный обобщенный </a:t>
            </a:r>
          </a:p>
          <a:p>
            <a:pPr algn="ctr"/>
            <a:r>
              <a:rPr lang="ru-RU" sz="1600" b="1" dirty="0">
                <a:solidFill>
                  <a:prstClr val="black"/>
                </a:solidFill>
              </a:rPr>
              <a:t>перечень форм медицинской помощи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07773" y="1939786"/>
            <a:ext cx="3917092" cy="29303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noAutofit/>
          </a:bodyPr>
          <a:lstStyle/>
          <a:p>
            <a:pPr indent="200025">
              <a:buFont typeface="+mj-lt"/>
              <a:buAutoNum type="arabicPeriod"/>
            </a:pPr>
            <a:r>
              <a:rPr lang="ru-RU" sz="1600" dirty="0">
                <a:solidFill>
                  <a:prstClr val="black"/>
                </a:solidFill>
              </a:rPr>
              <a:t>Скорая помощь и санитарная авиация</a:t>
            </a:r>
            <a:endParaRPr lang="kk-KZ" sz="1600" dirty="0">
              <a:solidFill>
                <a:prstClr val="black"/>
              </a:solidFill>
            </a:endParaRPr>
          </a:p>
          <a:p>
            <a:pPr indent="200025">
              <a:buFont typeface="+mj-lt"/>
              <a:buAutoNum type="arabicPeriod"/>
            </a:pPr>
            <a:r>
              <a:rPr lang="ru-RU" sz="1600" dirty="0">
                <a:solidFill>
                  <a:prstClr val="black"/>
                </a:solidFill>
              </a:rPr>
              <a:t>Первичная медико-санитарная помощь</a:t>
            </a:r>
          </a:p>
          <a:p>
            <a:pPr indent="200025">
              <a:buFont typeface="+mj-lt"/>
              <a:buAutoNum type="arabicPeriod"/>
            </a:pPr>
            <a:r>
              <a:rPr lang="ru-RU" sz="1600" dirty="0">
                <a:solidFill>
                  <a:prstClr val="black"/>
                </a:solidFill>
              </a:rPr>
              <a:t>Консультативно-диагностическая помощь</a:t>
            </a:r>
          </a:p>
          <a:p>
            <a:pPr indent="200025">
              <a:buFont typeface="+mj-lt"/>
              <a:buAutoNum type="arabicPeriod"/>
            </a:pPr>
            <a:r>
              <a:rPr lang="ru-RU" sz="1600" dirty="0" err="1">
                <a:solidFill>
                  <a:prstClr val="black"/>
                </a:solidFill>
              </a:rPr>
              <a:t>Стационарозамещающая</a:t>
            </a:r>
            <a:r>
              <a:rPr lang="ru-RU" sz="1600" dirty="0">
                <a:solidFill>
                  <a:prstClr val="black"/>
                </a:solidFill>
              </a:rPr>
              <a:t> помощь</a:t>
            </a:r>
          </a:p>
          <a:p>
            <a:pPr indent="200025">
              <a:buFont typeface="+mj-lt"/>
              <a:buAutoNum type="arabicPeriod"/>
            </a:pPr>
            <a:r>
              <a:rPr lang="ru-RU" sz="1600" dirty="0">
                <a:solidFill>
                  <a:prstClr val="black"/>
                </a:solidFill>
              </a:rPr>
              <a:t>Стационарная помощь</a:t>
            </a:r>
          </a:p>
          <a:p>
            <a:pPr indent="200025">
              <a:buFont typeface="+mj-lt"/>
              <a:buAutoNum type="arabicPeriod"/>
            </a:pPr>
            <a:r>
              <a:rPr lang="ru-RU" sz="1600" dirty="0">
                <a:solidFill>
                  <a:prstClr val="black"/>
                </a:solidFill>
              </a:rPr>
              <a:t>Медицинская реабилитация и паллиативная помощь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D23DF6D1-C301-47E7-BEB1-4211FA195A0E}"/>
              </a:ext>
            </a:extLst>
          </p:cNvPr>
          <p:cNvSpPr/>
          <p:nvPr/>
        </p:nvSpPr>
        <p:spPr>
          <a:xfrm>
            <a:off x="407774" y="5511166"/>
            <a:ext cx="3917092" cy="105889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noAutofit/>
          </a:bodyPr>
          <a:lstStyle/>
          <a:p>
            <a:endParaRPr lang="ru-RU" sz="1400" b="1" dirty="0"/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xmlns="" id="{0CB9370C-4BC3-4F68-BFE5-F0B950317BB2}"/>
              </a:ext>
            </a:extLst>
          </p:cNvPr>
          <p:cNvSpPr/>
          <p:nvPr/>
        </p:nvSpPr>
        <p:spPr>
          <a:xfrm>
            <a:off x="5899628" y="5511166"/>
            <a:ext cx="4536372" cy="105889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rgbClr r="0" g="0" b="0"/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90000"/>
              </a:lnSpc>
            </a:pPr>
            <a:endParaRPr lang="ru-RU" sz="1400" dirty="0">
              <a:solidFill>
                <a:prstClr val="black"/>
              </a:solidFill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xmlns="" id="{0D9E4329-B2C9-4749-A521-C976D6621FBE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07772" y="5533705"/>
          <a:ext cx="3917093" cy="10396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24472">
                  <a:extLst>
                    <a:ext uri="{9D8B030D-6E8A-4147-A177-3AD203B41FA5}">
                      <a16:colId xmlns:a16="http://schemas.microsoft.com/office/drawing/2014/main" xmlns="" val="214011861"/>
                    </a:ext>
                  </a:extLst>
                </a:gridCol>
                <a:gridCol w="960277">
                  <a:extLst>
                    <a:ext uri="{9D8B030D-6E8A-4147-A177-3AD203B41FA5}">
                      <a16:colId xmlns:a16="http://schemas.microsoft.com/office/drawing/2014/main" xmlns="" val="1389659766"/>
                    </a:ext>
                  </a:extLst>
                </a:gridCol>
                <a:gridCol w="1232344">
                  <a:extLst>
                    <a:ext uri="{9D8B030D-6E8A-4147-A177-3AD203B41FA5}">
                      <a16:colId xmlns:a16="http://schemas.microsoft.com/office/drawing/2014/main" xmlns="" val="3306776682"/>
                    </a:ext>
                  </a:extLst>
                </a:gridCol>
              </a:tblGrid>
              <a:tr h="514884">
                <a:tc>
                  <a:txBody>
                    <a:bodyPr/>
                    <a:lstStyle/>
                    <a:p>
                      <a:pPr algn="l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 err="1">
                          <a:effectLst/>
                          <a:latin typeface="+mn-lt"/>
                        </a:rPr>
                        <a:t>млрд.тг</a:t>
                      </a:r>
                      <a:r>
                        <a:rPr lang="ru-RU" sz="1600" b="1" u="none" strike="noStrike" dirty="0">
                          <a:effectLst/>
                          <a:latin typeface="+mn-lt"/>
                        </a:rPr>
                        <a:t>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effectLst/>
                          <a:latin typeface="+mn-lt"/>
                        </a:rPr>
                        <a:t>на 1 чел., </a:t>
                      </a:r>
                      <a:r>
                        <a:rPr lang="ru-RU" sz="1600" b="1" u="none" strike="noStrike" dirty="0" err="1">
                          <a:effectLst/>
                          <a:latin typeface="+mn-lt"/>
                        </a:rPr>
                        <a:t>тыс.тг</a:t>
                      </a:r>
                      <a:r>
                        <a:rPr lang="ru-RU" sz="1600" b="1" u="none" strike="noStrike" dirty="0">
                          <a:effectLst/>
                          <a:latin typeface="+mn-lt"/>
                        </a:rPr>
                        <a:t>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033541491"/>
                  </a:ext>
                </a:extLst>
              </a:tr>
              <a:tr h="26237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effectLst/>
                          <a:latin typeface="+mn-lt"/>
                        </a:rPr>
                        <a:t>Затраты на ГОБМП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+mn-lt"/>
                        </a:rPr>
                        <a:t>940,1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+mn-lt"/>
                        </a:rPr>
                        <a:t>50,8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664306092"/>
                  </a:ext>
                </a:extLst>
              </a:tr>
              <a:tr h="26237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effectLst/>
                          <a:latin typeface="+mn-lt"/>
                        </a:rPr>
                        <a:t>Дефицит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362,5</a:t>
                      </a:r>
                      <a:endParaRPr lang="ru-RU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19,6</a:t>
                      </a:r>
                      <a:endParaRPr lang="ru-RU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083035508"/>
                  </a:ext>
                </a:extLst>
              </a:tr>
            </a:tbl>
          </a:graphicData>
        </a:graphic>
      </p:graphicFrame>
      <p:graphicFrame>
        <p:nvGraphicFramePr>
          <p:cNvPr id="23" name="Таблица 22">
            <a:extLst>
              <a:ext uri="{FF2B5EF4-FFF2-40B4-BE49-F238E27FC236}">
                <a16:creationId xmlns:a16="http://schemas.microsoft.com/office/drawing/2014/main" xmlns="" id="{260546F6-A628-4AAB-B715-3A8C11B39C16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891161" y="5531594"/>
          <a:ext cx="4536372" cy="10243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97105">
                  <a:extLst>
                    <a:ext uri="{9D8B030D-6E8A-4147-A177-3AD203B41FA5}">
                      <a16:colId xmlns:a16="http://schemas.microsoft.com/office/drawing/2014/main" xmlns="" val="214011861"/>
                    </a:ext>
                  </a:extLst>
                </a:gridCol>
                <a:gridCol w="1112094">
                  <a:extLst>
                    <a:ext uri="{9D8B030D-6E8A-4147-A177-3AD203B41FA5}">
                      <a16:colId xmlns:a16="http://schemas.microsoft.com/office/drawing/2014/main" xmlns="" val="1389659766"/>
                    </a:ext>
                  </a:extLst>
                </a:gridCol>
                <a:gridCol w="1427173">
                  <a:extLst>
                    <a:ext uri="{9D8B030D-6E8A-4147-A177-3AD203B41FA5}">
                      <a16:colId xmlns:a16="http://schemas.microsoft.com/office/drawing/2014/main" xmlns="" val="3306776682"/>
                    </a:ext>
                  </a:extLst>
                </a:gridCol>
              </a:tblGrid>
              <a:tr h="341466">
                <a:tc>
                  <a:txBody>
                    <a:bodyPr/>
                    <a:lstStyle/>
                    <a:p>
                      <a:pPr algn="l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 err="1">
                          <a:effectLst/>
                          <a:latin typeface="+mn-lt"/>
                        </a:rPr>
                        <a:t>млрд.тг</a:t>
                      </a:r>
                      <a:r>
                        <a:rPr lang="ru-RU" sz="1600" b="1" u="none" strike="noStrike" dirty="0">
                          <a:effectLst/>
                          <a:latin typeface="+mn-lt"/>
                        </a:rPr>
                        <a:t>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effectLst/>
                          <a:latin typeface="+mn-lt"/>
                        </a:rPr>
                        <a:t>на 1 чел., </a:t>
                      </a:r>
                      <a:r>
                        <a:rPr lang="ru-RU" sz="1600" b="1" u="none" strike="noStrike" dirty="0" err="1">
                          <a:effectLst/>
                          <a:latin typeface="+mn-lt"/>
                        </a:rPr>
                        <a:t>тыс.тг</a:t>
                      </a:r>
                      <a:r>
                        <a:rPr lang="ru-RU" sz="1600" b="1" u="none" strike="noStrike" dirty="0">
                          <a:effectLst/>
                          <a:latin typeface="+mn-lt"/>
                        </a:rPr>
                        <a:t>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033541491"/>
                  </a:ext>
                </a:extLst>
              </a:tr>
              <a:tr h="34146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effectLst/>
                          <a:latin typeface="+mn-lt"/>
                        </a:rPr>
                        <a:t>Затраты на ГОБМП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+mn-lt"/>
                        </a:rPr>
                        <a:t>940,1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+mn-lt"/>
                        </a:rPr>
                        <a:t>50,8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664306092"/>
                  </a:ext>
                </a:extLst>
              </a:tr>
              <a:tr h="34146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effectLst/>
                          <a:latin typeface="+mn-lt"/>
                        </a:rPr>
                        <a:t>Дефицит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238,85</a:t>
                      </a:r>
                      <a:endParaRPr lang="ru-RU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12,9</a:t>
                      </a:r>
                      <a:endParaRPr lang="ru-RU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083035508"/>
                  </a:ext>
                </a:extLst>
              </a:tr>
            </a:tbl>
          </a:graphicData>
        </a:graphic>
      </p:graphicFrame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DBD6038D-BCE0-4598-8542-50B79DD9DDC8}"/>
              </a:ext>
            </a:extLst>
          </p:cNvPr>
          <p:cNvSpPr/>
          <p:nvPr/>
        </p:nvSpPr>
        <p:spPr>
          <a:xfrm>
            <a:off x="9576485" y="1926566"/>
            <a:ext cx="2323071" cy="294176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rgbClr r="0" g="0" b="0"/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622300" indent="-441325">
              <a:lnSpc>
                <a:spcPct val="90000"/>
              </a:lnSpc>
            </a:pPr>
            <a:r>
              <a:rPr lang="ru-RU" sz="1400" b="1" dirty="0">
                <a:solidFill>
                  <a:prstClr val="black"/>
                </a:solidFill>
              </a:rPr>
              <a:t>Исключаются из ГОБМП</a:t>
            </a:r>
          </a:p>
          <a:p>
            <a:pPr>
              <a:lnSpc>
                <a:spcPct val="90000"/>
              </a:lnSpc>
              <a:tabLst>
                <a:tab pos="185738" algn="l"/>
              </a:tabLst>
            </a:pPr>
            <a:r>
              <a:rPr lang="ru-RU" sz="1400" dirty="0">
                <a:solidFill>
                  <a:prstClr val="black"/>
                </a:solidFill>
              </a:rPr>
              <a:t>1)	судебно-наркологическая экспертиза, судебно-психиатрическая экспертиза;</a:t>
            </a:r>
          </a:p>
          <a:p>
            <a:pPr>
              <a:lnSpc>
                <a:spcPct val="90000"/>
              </a:lnSpc>
              <a:tabLst>
                <a:tab pos="185738" algn="l"/>
              </a:tabLst>
            </a:pPr>
            <a:r>
              <a:rPr lang="ru-RU" sz="1400" dirty="0">
                <a:solidFill>
                  <a:prstClr val="black"/>
                </a:solidFill>
              </a:rPr>
              <a:t>2)	обследование на ЗППП,  (кроме детей до 18 лет и беременных);</a:t>
            </a:r>
          </a:p>
          <a:p>
            <a:pPr>
              <a:lnSpc>
                <a:spcPct val="90000"/>
              </a:lnSpc>
              <a:tabLst>
                <a:tab pos="185738" algn="l"/>
              </a:tabLst>
            </a:pPr>
            <a:r>
              <a:rPr lang="ru-RU" sz="1400" dirty="0">
                <a:solidFill>
                  <a:prstClr val="black"/>
                </a:solidFill>
              </a:rPr>
              <a:t>3)	медицинское обеспечение массовых мероприятий.</a:t>
            </a:r>
          </a:p>
          <a:p>
            <a:pPr marL="622300" indent="-441325">
              <a:lnSpc>
                <a:spcPct val="90000"/>
              </a:lnSpc>
            </a:pPr>
            <a:endParaRPr lang="ru-RU" sz="1400" dirty="0">
              <a:solidFill>
                <a:prstClr val="black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7594B1C0-E23B-4274-8CAB-C897C3E8FBF4}"/>
              </a:ext>
            </a:extLst>
          </p:cNvPr>
          <p:cNvSpPr txBox="1"/>
          <p:nvPr/>
        </p:nvSpPr>
        <p:spPr>
          <a:xfrm>
            <a:off x="5538052" y="5078435"/>
            <a:ext cx="52595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rgbClr val="C00000"/>
                </a:solidFill>
              </a:rPr>
              <a:t>Сокращение дефицита на </a:t>
            </a:r>
            <a:r>
              <a:rPr lang="ru-RU" sz="1600" b="1" u="sng" dirty="0">
                <a:solidFill>
                  <a:srgbClr val="C00000"/>
                </a:solidFill>
              </a:rPr>
              <a:t>123,65 </a:t>
            </a:r>
            <a:r>
              <a:rPr lang="ru-RU" sz="1600" b="1" u="sng" dirty="0" err="1">
                <a:solidFill>
                  <a:srgbClr val="C00000"/>
                </a:solidFill>
              </a:rPr>
              <a:t>млрд.тг</a:t>
            </a:r>
            <a:r>
              <a:rPr lang="ru-RU" sz="1600" b="1" u="sng" dirty="0">
                <a:solidFill>
                  <a:srgbClr val="C00000"/>
                </a:solidFill>
              </a:rPr>
              <a:t>. или на 34%</a:t>
            </a:r>
          </a:p>
        </p:txBody>
      </p:sp>
      <p:sp>
        <p:nvSpPr>
          <p:cNvPr id="4" name="Правая фигурная скобка 3"/>
          <p:cNvSpPr/>
          <p:nvPr/>
        </p:nvSpPr>
        <p:spPr>
          <a:xfrm rot="5400000">
            <a:off x="8276225" y="2627036"/>
            <a:ext cx="216000" cy="4686082"/>
          </a:xfrm>
          <a:prstGeom prst="rightBrace">
            <a:avLst>
              <a:gd name="adj1" fmla="val 28637"/>
              <a:gd name="adj2" fmla="val 5000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52842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1">
            <a:extLst>
              <a:ext uri="{FF2B5EF4-FFF2-40B4-BE49-F238E27FC236}">
                <a16:creationId xmlns:a16="http://schemas.microsoft.com/office/drawing/2014/main" xmlns="" id="{ED5B9ACF-1568-47FF-89E6-1AA204638228}"/>
              </a:ext>
            </a:extLst>
          </p:cNvPr>
          <p:cNvSpPr txBox="1">
            <a:spLocks/>
          </p:cNvSpPr>
          <p:nvPr/>
        </p:nvSpPr>
        <p:spPr>
          <a:xfrm>
            <a:off x="9437734" y="6461879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3637E3D-19A1-4ED2-9B6C-4A3DD4CFF281}" type="slidenum">
              <a:rPr lang="ru-RU" sz="1200" smtClean="0">
                <a:solidFill>
                  <a:prstClr val="black">
                    <a:tint val="75000"/>
                  </a:prstClr>
                </a:solidFill>
              </a:rPr>
              <a:pPr algn="r"/>
              <a:t>13</a:t>
            </a:fld>
            <a:endParaRPr lang="ru-RU" sz="1200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6" name="Заголовок 1">
            <a:extLst>
              <a:ext uri="{FF2B5EF4-FFF2-40B4-BE49-F238E27FC236}">
                <a16:creationId xmlns:a16="http://schemas.microsoft.com/office/drawing/2014/main" xmlns="" id="{AF09C75E-1EBF-4837-BA3F-B0DD7E7DBF54}"/>
              </a:ext>
            </a:extLst>
          </p:cNvPr>
          <p:cNvSpPr txBox="1">
            <a:spLocks/>
          </p:cNvSpPr>
          <p:nvPr/>
        </p:nvSpPr>
        <p:spPr>
          <a:xfrm>
            <a:off x="482319" y="191786"/>
            <a:ext cx="10434165" cy="4789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b="1" dirty="0">
                <a:solidFill>
                  <a:srgbClr val="002673"/>
                </a:solidFill>
                <a:cs typeface="Arial" charset="0"/>
              </a:rPr>
              <a:t>I </a:t>
            </a:r>
            <a:r>
              <a:rPr lang="ru-RU" sz="2400" b="1" dirty="0">
                <a:solidFill>
                  <a:srgbClr val="002673"/>
                </a:solidFill>
                <a:cs typeface="Arial" charset="0"/>
              </a:rPr>
              <a:t>ЭТАП: Основные направления оптимизации ГОБМП</a:t>
            </a:r>
            <a:endParaRPr lang="ru-RU" sz="2400" i="1" dirty="0">
              <a:solidFill>
                <a:srgbClr val="002673"/>
              </a:solidFill>
              <a:cs typeface="Arial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6426C502-63EB-48ED-9D1F-F2BEB4CCE998}"/>
              </a:ext>
            </a:extLst>
          </p:cNvPr>
          <p:cNvSpPr/>
          <p:nvPr/>
        </p:nvSpPr>
        <p:spPr>
          <a:xfrm>
            <a:off x="482319" y="833040"/>
            <a:ext cx="3406392" cy="53256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Первичная медико-санитарная помощь</a:t>
            </a:r>
          </a:p>
        </p:txBody>
      </p: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xmlns="" id="{B200F73E-429B-4080-A938-82E21F718FB4}"/>
              </a:ext>
            </a:extLst>
          </p:cNvPr>
          <p:cNvSpPr/>
          <p:nvPr/>
        </p:nvSpPr>
        <p:spPr>
          <a:xfrm>
            <a:off x="4391127" y="833040"/>
            <a:ext cx="3406392" cy="53256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Консультативно-диагностическая помощь</a:t>
            </a:r>
          </a:p>
        </p:txBody>
      </p:sp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xmlns="" id="{2099987D-26EF-4C5A-9D35-10376EA5FB7D}"/>
              </a:ext>
            </a:extLst>
          </p:cNvPr>
          <p:cNvSpPr/>
          <p:nvPr/>
        </p:nvSpPr>
        <p:spPr>
          <a:xfrm>
            <a:off x="8400418" y="833039"/>
            <a:ext cx="3406392" cy="53256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Стационарная помощь</a:t>
            </a:r>
          </a:p>
        </p:txBody>
      </p:sp>
      <p:sp>
        <p:nvSpPr>
          <p:cNvPr id="15" name="Овал 14">
            <a:extLst>
              <a:ext uri="{FF2B5EF4-FFF2-40B4-BE49-F238E27FC236}">
                <a16:creationId xmlns:a16="http://schemas.microsoft.com/office/drawing/2014/main" xmlns="" id="{FDE9FFAF-D096-43BF-853C-8F5A2FE93463}"/>
              </a:ext>
            </a:extLst>
          </p:cNvPr>
          <p:cNvSpPr/>
          <p:nvPr/>
        </p:nvSpPr>
        <p:spPr>
          <a:xfrm>
            <a:off x="2460161" y="1494682"/>
            <a:ext cx="1406769" cy="1468261"/>
          </a:xfrm>
          <a:prstGeom prst="ellipse">
            <a:avLst/>
          </a:prstGeom>
          <a:noFill/>
          <a:ln w="47625" cmpd="dbl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-75,9 </a:t>
            </a:r>
            <a:r>
              <a:rPr lang="ru-RU" b="1" dirty="0" err="1">
                <a:solidFill>
                  <a:srgbClr val="C00000"/>
                </a:solidFill>
              </a:rPr>
              <a:t>млрд.тг</a:t>
            </a:r>
            <a:r>
              <a:rPr lang="ru-RU" b="1" dirty="0">
                <a:solidFill>
                  <a:srgbClr val="C00000"/>
                </a:solidFill>
              </a:rPr>
              <a:t>.</a:t>
            </a: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xmlns="" id="{C4E559F4-E19A-409A-9FC6-7B59A9B78CE1}"/>
              </a:ext>
            </a:extLst>
          </p:cNvPr>
          <p:cNvSpPr/>
          <p:nvPr/>
        </p:nvSpPr>
        <p:spPr>
          <a:xfrm>
            <a:off x="482319" y="3348056"/>
            <a:ext cx="3384611" cy="13766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marL="174625" indent="-174625">
              <a:buFont typeface="Arial" panose="020B0604020202020204" pitchFamily="34" charset="0"/>
              <a:buChar char="•"/>
              <a:defRPr/>
            </a:pPr>
            <a:r>
              <a:rPr lang="ru-RU" sz="1600" dirty="0">
                <a:solidFill>
                  <a:schemeClr val="tx1"/>
                </a:solidFill>
              </a:rPr>
              <a:t>Повышение доступности ПМСП при заболеваниях, наносящих демографический урон </a:t>
            </a:r>
          </a:p>
          <a:p>
            <a:pPr marL="174625" indent="-174625">
              <a:buFont typeface="Arial" panose="020B0604020202020204" pitchFamily="34" charset="0"/>
              <a:buChar char="•"/>
              <a:defRPr/>
            </a:pPr>
            <a:r>
              <a:rPr lang="ru-RU" sz="1600" dirty="0">
                <a:solidFill>
                  <a:schemeClr val="tx1"/>
                </a:solidFill>
              </a:rPr>
              <a:t>Снижение нагрузки на медицинских работников</a:t>
            </a:r>
            <a:endParaRPr lang="ru-RU" sz="1600" dirty="0">
              <a:solidFill>
                <a:schemeClr val="tx1"/>
              </a:solidFill>
              <a:latin typeface="Calibri"/>
            </a:endParaRPr>
          </a:p>
        </p:txBody>
      </p:sp>
      <p:sp>
        <p:nvSpPr>
          <p:cNvPr id="33" name="Выноска: стрелка вниз 32">
            <a:extLst>
              <a:ext uri="{FF2B5EF4-FFF2-40B4-BE49-F238E27FC236}">
                <a16:creationId xmlns:a16="http://schemas.microsoft.com/office/drawing/2014/main" xmlns="" id="{7BE80DB7-ABB2-4DA5-9347-59DA44388A28}"/>
              </a:ext>
            </a:extLst>
          </p:cNvPr>
          <p:cNvSpPr/>
          <p:nvPr/>
        </p:nvSpPr>
        <p:spPr>
          <a:xfrm>
            <a:off x="482319" y="1483060"/>
            <a:ext cx="1858947" cy="2033863"/>
          </a:xfrm>
          <a:prstGeom prst="downArrowCallout">
            <a:avLst>
              <a:gd name="adj1" fmla="val 26107"/>
              <a:gd name="adj2" fmla="val 37529"/>
              <a:gd name="adj3" fmla="val 26024"/>
              <a:gd name="adj4" fmla="val 73380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с</a:t>
            </a:r>
            <a:r>
              <a:rPr lang="ru-RU" sz="1600" b="1" dirty="0">
                <a:solidFill>
                  <a:schemeClr val="tx1"/>
                </a:solidFill>
              </a:rPr>
              <a:t> 259 </a:t>
            </a:r>
            <a:r>
              <a:rPr lang="ru-RU" sz="1600" dirty="0">
                <a:solidFill>
                  <a:schemeClr val="tx1"/>
                </a:solidFill>
              </a:rPr>
              <a:t>до</a:t>
            </a:r>
            <a:r>
              <a:rPr lang="ru-RU" sz="1600" b="1" dirty="0">
                <a:solidFill>
                  <a:schemeClr val="tx1"/>
                </a:solidFill>
              </a:rPr>
              <a:t> 29 </a:t>
            </a:r>
            <a:r>
              <a:rPr lang="ru-RU" sz="1600" dirty="0">
                <a:solidFill>
                  <a:schemeClr val="tx1"/>
                </a:solidFill>
              </a:rPr>
              <a:t>оптимизирован перечень  диспансерных заболеваний</a:t>
            </a:r>
          </a:p>
        </p:txBody>
      </p:sp>
      <p:sp>
        <p:nvSpPr>
          <p:cNvPr id="34" name="Овал 33">
            <a:extLst>
              <a:ext uri="{FF2B5EF4-FFF2-40B4-BE49-F238E27FC236}">
                <a16:creationId xmlns:a16="http://schemas.microsoft.com/office/drawing/2014/main" xmlns="" id="{2798265B-DC64-4C41-A6E7-790DDFD72032}"/>
              </a:ext>
            </a:extLst>
          </p:cNvPr>
          <p:cNvSpPr/>
          <p:nvPr/>
        </p:nvSpPr>
        <p:spPr>
          <a:xfrm>
            <a:off x="6368968" y="1500306"/>
            <a:ext cx="1406769" cy="1468261"/>
          </a:xfrm>
          <a:prstGeom prst="ellipse">
            <a:avLst/>
          </a:prstGeom>
          <a:noFill/>
          <a:ln w="47625" cmpd="dbl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-21,5 </a:t>
            </a:r>
            <a:r>
              <a:rPr lang="ru-RU" b="1" dirty="0" err="1">
                <a:solidFill>
                  <a:srgbClr val="C00000"/>
                </a:solidFill>
              </a:rPr>
              <a:t>млрд.тг</a:t>
            </a:r>
            <a:r>
              <a:rPr lang="ru-RU" b="1" dirty="0">
                <a:solidFill>
                  <a:srgbClr val="C00000"/>
                </a:solidFill>
              </a:rPr>
              <a:t>.</a:t>
            </a:r>
          </a:p>
        </p:txBody>
      </p: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xmlns="" id="{ED54AC68-210C-4E9C-BDFA-258EB562010D}"/>
              </a:ext>
            </a:extLst>
          </p:cNvPr>
          <p:cNvSpPr/>
          <p:nvPr/>
        </p:nvSpPr>
        <p:spPr>
          <a:xfrm>
            <a:off x="4386073" y="3345648"/>
            <a:ext cx="3384611" cy="13766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174625" indent="-174625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/>
                </a:solidFill>
              </a:rPr>
              <a:t>Повышение доступности и качества КДУ при заболеваниях, наносящих демографический урон</a:t>
            </a:r>
          </a:p>
        </p:txBody>
      </p:sp>
      <p:sp>
        <p:nvSpPr>
          <p:cNvPr id="37" name="Овал 36">
            <a:extLst>
              <a:ext uri="{FF2B5EF4-FFF2-40B4-BE49-F238E27FC236}">
                <a16:creationId xmlns:a16="http://schemas.microsoft.com/office/drawing/2014/main" xmlns="" id="{1039DAD3-C19E-46A4-B388-42E873ACF830}"/>
              </a:ext>
            </a:extLst>
          </p:cNvPr>
          <p:cNvSpPr/>
          <p:nvPr/>
        </p:nvSpPr>
        <p:spPr>
          <a:xfrm>
            <a:off x="10400041" y="1501984"/>
            <a:ext cx="1406769" cy="1468261"/>
          </a:xfrm>
          <a:prstGeom prst="ellipse">
            <a:avLst/>
          </a:prstGeom>
          <a:noFill/>
          <a:ln w="47625" cmpd="dbl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-26,25 </a:t>
            </a:r>
            <a:r>
              <a:rPr lang="ru-RU" b="1" dirty="0" err="1">
                <a:solidFill>
                  <a:srgbClr val="C00000"/>
                </a:solidFill>
              </a:rPr>
              <a:t>млрд.тг</a:t>
            </a:r>
            <a:r>
              <a:rPr lang="ru-RU" b="1" dirty="0">
                <a:solidFill>
                  <a:srgbClr val="C00000"/>
                </a:solidFill>
              </a:rPr>
              <a:t>. (50% тариф)</a:t>
            </a:r>
          </a:p>
        </p:txBody>
      </p:sp>
      <p:sp>
        <p:nvSpPr>
          <p:cNvPr id="39" name="Прямоугольник 38">
            <a:extLst>
              <a:ext uri="{FF2B5EF4-FFF2-40B4-BE49-F238E27FC236}">
                <a16:creationId xmlns:a16="http://schemas.microsoft.com/office/drawing/2014/main" xmlns="" id="{9DA05801-F86D-4D93-8124-03E18E766784}"/>
              </a:ext>
            </a:extLst>
          </p:cNvPr>
          <p:cNvSpPr/>
          <p:nvPr/>
        </p:nvSpPr>
        <p:spPr>
          <a:xfrm>
            <a:off x="8400418" y="3369582"/>
            <a:ext cx="3384611" cy="13766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174625" indent="-174625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/>
                </a:solidFill>
              </a:rPr>
              <a:t>Снижение расходов на стационарную помощь</a:t>
            </a: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/>
                </a:solidFill>
              </a:rPr>
              <a:t>Повышение доступности экономичной </a:t>
            </a:r>
            <a:r>
              <a:rPr lang="ru-RU" sz="1600" dirty="0" err="1">
                <a:solidFill>
                  <a:schemeClr val="tx1"/>
                </a:solidFill>
              </a:rPr>
              <a:t>стационарозамещающей</a:t>
            </a:r>
            <a:r>
              <a:rPr lang="ru-RU" sz="1600" dirty="0">
                <a:solidFill>
                  <a:schemeClr val="tx1"/>
                </a:solidFill>
              </a:rPr>
              <a:t> помощи</a:t>
            </a:r>
          </a:p>
        </p:txBody>
      </p:sp>
      <p:sp>
        <p:nvSpPr>
          <p:cNvPr id="40" name="Прямоугольник 39">
            <a:extLst>
              <a:ext uri="{FF2B5EF4-FFF2-40B4-BE49-F238E27FC236}">
                <a16:creationId xmlns:a16="http://schemas.microsoft.com/office/drawing/2014/main" xmlns="" id="{4C71C2E7-1881-4508-BFE2-39D0663C7604}"/>
              </a:ext>
            </a:extLst>
          </p:cNvPr>
          <p:cNvSpPr/>
          <p:nvPr/>
        </p:nvSpPr>
        <p:spPr>
          <a:xfrm>
            <a:off x="482319" y="4872123"/>
            <a:ext cx="3384611" cy="1615155"/>
          </a:xfrm>
          <a:prstGeom prst="rect">
            <a:avLst/>
          </a:prstGeom>
          <a:noFill/>
          <a:ln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sz="1200" b="1" dirty="0">
                <a:solidFill>
                  <a:schemeClr val="tx1"/>
                </a:solidFill>
              </a:rPr>
              <a:t>Не подлежат динамическому наблюдению: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chemeClr val="tx1"/>
                </a:solidFill>
              </a:rPr>
              <a:t>Остеохондроз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chemeClr val="tx1"/>
                </a:solidFill>
              </a:rPr>
              <a:t>Анемия железодефицитная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chemeClr val="tx1"/>
                </a:solidFill>
              </a:rPr>
              <a:t>Деформирующий остеоартроз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 err="1">
                <a:solidFill>
                  <a:schemeClr val="tx1"/>
                </a:solidFill>
              </a:rPr>
              <a:t>Неущемленые</a:t>
            </a:r>
            <a:r>
              <a:rPr lang="ru-RU" sz="1200" dirty="0">
                <a:solidFill>
                  <a:schemeClr val="tx1"/>
                </a:solidFill>
              </a:rPr>
              <a:t> грыжи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chemeClr val="tx1"/>
                </a:solidFill>
              </a:rPr>
              <a:t>Гидроцефалия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chemeClr val="tx1"/>
                </a:solidFill>
              </a:rPr>
              <a:t>Болезнь Альцгеймера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chemeClr val="tx1"/>
                </a:solidFill>
              </a:rPr>
              <a:t>Неревматические артриты, и другие</a:t>
            </a:r>
          </a:p>
          <a:p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41" name="Прямоугольник 40">
            <a:extLst>
              <a:ext uri="{FF2B5EF4-FFF2-40B4-BE49-F238E27FC236}">
                <a16:creationId xmlns:a16="http://schemas.microsoft.com/office/drawing/2014/main" xmlns="" id="{5663D90E-20E2-4A08-B136-48531346F785}"/>
              </a:ext>
            </a:extLst>
          </p:cNvPr>
          <p:cNvSpPr/>
          <p:nvPr/>
        </p:nvSpPr>
        <p:spPr>
          <a:xfrm>
            <a:off x="4391127" y="4872123"/>
            <a:ext cx="3384611" cy="1615155"/>
          </a:xfrm>
          <a:prstGeom prst="rect">
            <a:avLst/>
          </a:prstGeom>
          <a:noFill/>
          <a:ln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sz="1200" b="1" dirty="0">
                <a:solidFill>
                  <a:schemeClr val="tx1"/>
                </a:solidFill>
              </a:rPr>
              <a:t>Исключены: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rgbClr val="000000"/>
                </a:solidFill>
                <a:latin typeface="Arial Narrow" panose="020B0606020202030204" pitchFamily="34" charset="0"/>
              </a:rPr>
              <a:t>Прием специалистов: трансплантолог, анестезиолог, иммунолог, клинический фармаколог, рефлексотерапевт, диетолог, и другие</a:t>
            </a:r>
            <a:endParaRPr lang="ru-RU" sz="12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chemeClr val="tx1"/>
                </a:solidFill>
              </a:rPr>
              <a:t>Услуги: </a:t>
            </a:r>
            <a:r>
              <a:rPr lang="ru-RU" sz="1200" dirty="0">
                <a:solidFill>
                  <a:srgbClr val="000000"/>
                </a:solidFill>
                <a:latin typeface="Arial Narrow" panose="020B0606020202030204" pitchFamily="34" charset="0"/>
              </a:rPr>
              <a:t>биохимия ручным способом, микробиология на анализаторе, ИФА ИППП (кроме детей и беременных), ИХМ, и другие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42" name="Прямоугольник 41">
            <a:extLst>
              <a:ext uri="{FF2B5EF4-FFF2-40B4-BE49-F238E27FC236}">
                <a16:creationId xmlns:a16="http://schemas.microsoft.com/office/drawing/2014/main" xmlns="" id="{7BD35C8A-257F-44D7-95A4-A686C1C57A32}"/>
              </a:ext>
            </a:extLst>
          </p:cNvPr>
          <p:cNvSpPr/>
          <p:nvPr/>
        </p:nvSpPr>
        <p:spPr>
          <a:xfrm>
            <a:off x="8427852" y="4903119"/>
            <a:ext cx="3378567" cy="1584159"/>
          </a:xfrm>
          <a:prstGeom prst="rect">
            <a:avLst/>
          </a:prstGeom>
          <a:noFill/>
          <a:ln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sz="1200" b="1" dirty="0">
                <a:solidFill>
                  <a:schemeClr val="tx1"/>
                </a:solidFill>
              </a:rPr>
              <a:t>Исключены: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rgbClr val="000000"/>
                </a:solidFill>
                <a:latin typeface="Arial Narrow" panose="020B0606020202030204" pitchFamily="34" charset="0"/>
              </a:rPr>
              <a:t>Железодефицитная анемия, конъюнктивиты, хронический бронхит, гастрит, дерматит, артриты и другие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chemeClr val="tx1"/>
                </a:solidFill>
              </a:rPr>
              <a:t>Операции на глазах, </a:t>
            </a:r>
            <a:r>
              <a:rPr lang="ru-RU" sz="1200" dirty="0" err="1">
                <a:solidFill>
                  <a:schemeClr val="tx1"/>
                </a:solidFill>
              </a:rPr>
              <a:t>тонзиллэктомия</a:t>
            </a:r>
            <a:r>
              <a:rPr lang="ru-RU" sz="1200" dirty="0">
                <a:solidFill>
                  <a:schemeClr val="tx1"/>
                </a:solidFill>
              </a:rPr>
              <a:t>, иссечение варикозных вен, артроскопия, лапароскопическое </a:t>
            </a:r>
            <a:r>
              <a:rPr lang="ru-RU" sz="1200" dirty="0" err="1">
                <a:solidFill>
                  <a:schemeClr val="tx1"/>
                </a:solidFill>
              </a:rPr>
              <a:t>грыжесечение</a:t>
            </a:r>
            <a:r>
              <a:rPr lang="ru-RU" sz="1200" dirty="0">
                <a:solidFill>
                  <a:schemeClr val="tx1"/>
                </a:solidFill>
              </a:rPr>
              <a:t>, вскрытие абсцессов, и другие</a:t>
            </a:r>
          </a:p>
        </p:txBody>
      </p:sp>
      <p:sp>
        <p:nvSpPr>
          <p:cNvPr id="43" name="Выноска: стрелка вниз 42">
            <a:extLst>
              <a:ext uri="{FF2B5EF4-FFF2-40B4-BE49-F238E27FC236}">
                <a16:creationId xmlns:a16="http://schemas.microsoft.com/office/drawing/2014/main" xmlns="" id="{719E996C-E7FE-4002-83B6-641C53F27DB4}"/>
              </a:ext>
            </a:extLst>
          </p:cNvPr>
          <p:cNvSpPr/>
          <p:nvPr/>
        </p:nvSpPr>
        <p:spPr>
          <a:xfrm>
            <a:off x="4386073" y="1501984"/>
            <a:ext cx="1858947" cy="2033863"/>
          </a:xfrm>
          <a:prstGeom prst="downArrowCallout">
            <a:avLst>
              <a:gd name="adj1" fmla="val 26107"/>
              <a:gd name="adj2" fmla="val 37529"/>
              <a:gd name="adj3" fmla="val 26024"/>
              <a:gd name="adj4" fmla="val 73380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исключено </a:t>
            </a:r>
            <a:r>
              <a:rPr lang="ru-RU" b="1" dirty="0">
                <a:solidFill>
                  <a:schemeClr val="tx1"/>
                </a:solidFill>
              </a:rPr>
              <a:t>959</a:t>
            </a:r>
            <a:r>
              <a:rPr lang="ru-RU" sz="1600" dirty="0">
                <a:solidFill>
                  <a:schemeClr val="tx1"/>
                </a:solidFill>
              </a:rPr>
              <a:t> устаревших и неэффективных услуг.</a:t>
            </a:r>
          </a:p>
          <a:p>
            <a:pPr algn="ctr"/>
            <a:r>
              <a:rPr lang="ru-RU" sz="1600" dirty="0">
                <a:solidFill>
                  <a:schemeClr val="tx1"/>
                </a:solidFill>
              </a:rPr>
              <a:t>Лимитирование</a:t>
            </a:r>
          </a:p>
        </p:txBody>
      </p:sp>
      <p:sp>
        <p:nvSpPr>
          <p:cNvPr id="44" name="Выноска: стрелка вниз 43">
            <a:extLst>
              <a:ext uri="{FF2B5EF4-FFF2-40B4-BE49-F238E27FC236}">
                <a16:creationId xmlns:a16="http://schemas.microsoft.com/office/drawing/2014/main" xmlns="" id="{BA2E7EC3-2295-4E82-BA9B-13145084C33E}"/>
              </a:ext>
            </a:extLst>
          </p:cNvPr>
          <p:cNvSpPr/>
          <p:nvPr/>
        </p:nvSpPr>
        <p:spPr>
          <a:xfrm>
            <a:off x="8400418" y="1501984"/>
            <a:ext cx="1858947" cy="2033863"/>
          </a:xfrm>
          <a:prstGeom prst="downArrowCallout">
            <a:avLst>
              <a:gd name="adj1" fmla="val 26107"/>
              <a:gd name="adj2" fmla="val 37529"/>
              <a:gd name="adj3" fmla="val 26024"/>
              <a:gd name="adj4" fmla="val 73380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lang="ru-RU" sz="1600" b="1" dirty="0">
                <a:solidFill>
                  <a:schemeClr val="tx1"/>
                </a:solidFill>
              </a:rPr>
              <a:t>769</a:t>
            </a:r>
            <a:r>
              <a:rPr lang="ru-RU" sz="1600" dirty="0">
                <a:solidFill>
                  <a:schemeClr val="tx1"/>
                </a:solidFill>
              </a:rPr>
              <a:t> диагнозов и </a:t>
            </a:r>
            <a:r>
              <a:rPr lang="ru-RU" sz="1600" b="1" dirty="0">
                <a:solidFill>
                  <a:schemeClr val="tx1"/>
                </a:solidFill>
              </a:rPr>
              <a:t>529 </a:t>
            </a:r>
            <a:r>
              <a:rPr lang="ru-RU" sz="1600" dirty="0">
                <a:solidFill>
                  <a:schemeClr val="tx1"/>
                </a:solidFill>
              </a:rPr>
              <a:t>операций и манипуляций перенесены на уровень дневного стационара </a:t>
            </a:r>
          </a:p>
        </p:txBody>
      </p:sp>
    </p:spTree>
    <p:extLst>
      <p:ext uri="{BB962C8B-B14F-4D97-AF65-F5344CB8AC3E}">
        <p14:creationId xmlns:p14="http://schemas.microsoft.com/office/powerpoint/2010/main" val="27669933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4759ECA-74C0-4ED2-92F9-0CE98667F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634" y="199211"/>
            <a:ext cx="11550313" cy="45608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Arial Narrow" panose="020B0606020202030204" pitchFamily="34" charset="0"/>
              </a:rPr>
              <a:t>Предложения по оптимизации ГОБМП </a:t>
            </a:r>
            <a:r>
              <a:rPr lang="ru-RU" sz="2400" b="1" dirty="0">
                <a:solidFill>
                  <a:srgbClr val="C00000"/>
                </a:solidFill>
                <a:latin typeface="Arial Narrow" panose="020B0606020202030204" pitchFamily="34" charset="0"/>
              </a:rPr>
              <a:t>(консультативно-диагностическая помощь)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0F83CBF2-ACAA-4B4B-89FC-51C05B105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62DC7-A6F3-45E3-BA75-A518ACE1E195}" type="slidenum">
              <a:rPr lang="ru-RU" smtClean="0"/>
              <a:t>14</a:t>
            </a:fld>
            <a:endParaRPr lang="ru-RU"/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xmlns="" id="{E17F00F4-306B-420C-8119-C9D7137D0A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0437394"/>
              </p:ext>
            </p:extLst>
          </p:nvPr>
        </p:nvGraphicFramePr>
        <p:xfrm>
          <a:off x="317634" y="674691"/>
          <a:ext cx="11550313" cy="5496112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275775">
                  <a:extLst>
                    <a:ext uri="{9D8B030D-6E8A-4147-A177-3AD203B41FA5}">
                      <a16:colId xmlns:a16="http://schemas.microsoft.com/office/drawing/2014/main" xmlns="" val="3467019097"/>
                    </a:ext>
                  </a:extLst>
                </a:gridCol>
                <a:gridCol w="787651">
                  <a:extLst>
                    <a:ext uri="{9D8B030D-6E8A-4147-A177-3AD203B41FA5}">
                      <a16:colId xmlns:a16="http://schemas.microsoft.com/office/drawing/2014/main" xmlns="" val="619702825"/>
                    </a:ext>
                  </a:extLst>
                </a:gridCol>
                <a:gridCol w="851026">
                  <a:extLst>
                    <a:ext uri="{9D8B030D-6E8A-4147-A177-3AD203B41FA5}">
                      <a16:colId xmlns:a16="http://schemas.microsoft.com/office/drawing/2014/main" xmlns="" val="1172749062"/>
                    </a:ext>
                  </a:extLst>
                </a:gridCol>
                <a:gridCol w="923454">
                  <a:extLst>
                    <a:ext uri="{9D8B030D-6E8A-4147-A177-3AD203B41FA5}">
                      <a16:colId xmlns:a16="http://schemas.microsoft.com/office/drawing/2014/main" xmlns="" val="496415840"/>
                    </a:ext>
                  </a:extLst>
                </a:gridCol>
                <a:gridCol w="2752253">
                  <a:extLst>
                    <a:ext uri="{9D8B030D-6E8A-4147-A177-3AD203B41FA5}">
                      <a16:colId xmlns:a16="http://schemas.microsoft.com/office/drawing/2014/main" xmlns="" val="4270038333"/>
                    </a:ext>
                  </a:extLst>
                </a:gridCol>
                <a:gridCol w="4960154">
                  <a:extLst>
                    <a:ext uri="{9D8B030D-6E8A-4147-A177-3AD203B41FA5}">
                      <a16:colId xmlns:a16="http://schemas.microsoft.com/office/drawing/2014/main" xmlns="" val="1414412131"/>
                    </a:ext>
                  </a:extLst>
                </a:gridCol>
              </a:tblGrid>
              <a:tr h="46715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Группы услуг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Arial Narrow" panose="020B0606020202030204" pitchFamily="34" charset="0"/>
                        </a:rPr>
                        <a:t> Текущая версия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Arial Narrow" panose="020B0606020202030204" pitchFamily="34" charset="0"/>
                        </a:rPr>
                        <a:t> Новая версия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Оптимизи-ровано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Оптимизированные услуги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Лимитирование 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00203955"/>
                  </a:ext>
                </a:extLst>
              </a:tr>
              <a:tr h="7469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Arial Narrow" panose="020B0606020202030204" pitchFamily="34" charset="0"/>
                        </a:rPr>
                        <a:t>Консультативный прием специалистов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Arial Narrow" panose="020B0606020202030204" pitchFamily="34" charset="0"/>
                        </a:rPr>
                        <a:t>66  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Arial Narrow" panose="020B0606020202030204" pitchFamily="34" charset="0"/>
                        </a:rPr>
                        <a:t>50  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Arial Narrow" panose="020B0606020202030204" pitchFamily="34" charset="0"/>
                        </a:rPr>
                        <a:t>- 16  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Сексопатолог, трансплантолог, торакальный хирург, анестезиолог, иммунолог, клинический фармаколог, рефлексотерапевт, диетолог, фониатр и т.д.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indent="90488" algn="l" fontAlgn="b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Исключены из ГОБМП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742145083"/>
                  </a:ext>
                </a:extLst>
              </a:tr>
              <a:tr h="4979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Arial Narrow" panose="020B0606020202030204" pitchFamily="34" charset="0"/>
                        </a:rPr>
                        <a:t>Лабораторные услуги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Arial Narrow" panose="020B0606020202030204" pitchFamily="34" charset="0"/>
                        </a:rPr>
                        <a:t>1 024  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Arial Narrow" panose="020B0606020202030204" pitchFamily="34" charset="0"/>
                        </a:rPr>
                        <a:t>367  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Arial Narrow" panose="020B0606020202030204" pitchFamily="34" charset="0"/>
                        </a:rPr>
                        <a:t>- 657  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87313" indent="182563" algn="l" defTabSz="914400" rtl="0" eaLnBrk="1" fontAlgn="b" latinLnBrk="0" hangingPunct="1">
                        <a:buFont typeface="+mj-lt"/>
                        <a:buAutoNum type="arabicPeriod"/>
                      </a:pPr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Не имеющие доказанного эффекта </a:t>
                      </a:r>
                    </a:p>
                    <a:p>
                      <a:pPr marL="87313" indent="182563" algn="l" defTabSz="914400" rtl="0" eaLnBrk="1" fontAlgn="b" latinLnBrk="0" hangingPunct="1">
                        <a:buFont typeface="+mj-lt"/>
                        <a:buAutoNum type="arabicPeriod"/>
                      </a:pPr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Выполняемые в ходе стационарного лечения</a:t>
                      </a:r>
                    </a:p>
                    <a:p>
                      <a:pPr marL="87313" indent="182563" algn="l" defTabSz="914400" rtl="0" eaLnBrk="1" fontAlgn="b" latinLnBrk="0" hangingPunct="1">
                        <a:buFont typeface="+mj-lt"/>
                        <a:buAutoNum type="arabicPeriod"/>
                      </a:pPr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Биохимия ручным способом</a:t>
                      </a:r>
                    </a:p>
                    <a:p>
                      <a:pPr marL="87313" indent="182563" algn="l" defTabSz="914400" rtl="0" eaLnBrk="1" fontAlgn="b" latinLnBrk="0" hangingPunct="1">
                        <a:buFont typeface="+mj-lt"/>
                        <a:buAutoNum type="arabicPeriod"/>
                      </a:pPr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Микробиология на анализаторе</a:t>
                      </a:r>
                    </a:p>
                    <a:p>
                      <a:pPr marL="87313" indent="182563" algn="l" defTabSz="914400" rtl="0" eaLnBrk="1" fontAlgn="b" latinLnBrk="0" hangingPunct="1">
                        <a:buFont typeface="+mj-lt"/>
                        <a:buAutoNum type="arabicPeriod"/>
                      </a:pPr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Иммуноферментный анализ ИППП (кроме детей и беременных) </a:t>
                      </a:r>
                    </a:p>
                    <a:p>
                      <a:pPr marL="87313" indent="182563" algn="l" defTabSz="914400" rtl="0" eaLnBrk="1" fontAlgn="b" latinLnBrk="0" hangingPunct="1">
                        <a:buFont typeface="+mj-lt"/>
                        <a:buAutoNum type="arabicPeriod"/>
                      </a:pPr>
                      <a:r>
                        <a:rPr lang="ru-RU" sz="12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Иммунохемолюминисценция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87313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На основании направления специалистов ПМСП и профильных специалистов:</a:t>
                      </a:r>
                    </a:p>
                    <a:p>
                      <a:pPr marL="87313" indent="182563" algn="l" fontAlgn="b">
                        <a:buFont typeface="+mj-lt"/>
                        <a:buAutoNum type="arabicPeriod"/>
                      </a:pP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ИФА на хламидии,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мико-уреаплазмы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, трихомонады, ВПГ только для детей и беременных</a:t>
                      </a:r>
                    </a:p>
                    <a:p>
                      <a:pPr marL="87313" indent="182563" algn="l" fontAlgn="b">
                        <a:buFont typeface="+mj-lt"/>
                        <a:buAutoNum type="arabicPeriod"/>
                      </a:pP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ИФА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онкомаркеры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– только в онкодиспансерах</a:t>
                      </a:r>
                    </a:p>
                    <a:p>
                      <a:pPr marL="87313" indent="182563" algn="l" fontAlgn="b">
                        <a:buFont typeface="+mj-lt"/>
                        <a:buAutoNum type="arabicPeriod"/>
                      </a:pP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ИФА половые гормоны – 1 раз в год</a:t>
                      </a:r>
                    </a:p>
                    <a:p>
                      <a:pPr marL="87313" indent="182563" algn="l" fontAlgn="b">
                        <a:buFont typeface="+mj-lt"/>
                        <a:buAutoNum type="arabicPeriod"/>
                      </a:pP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Бактериология (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мико-уреаплазмы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, трихомонады,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нейссерии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) только для детей и беременных</a:t>
                      </a:r>
                    </a:p>
                    <a:p>
                      <a:pPr marL="87313" indent="182563" algn="l" fontAlgn="b">
                        <a:buFont typeface="+mj-lt"/>
                        <a:buAutoNum type="arabicPeriod"/>
                      </a:pP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Дорогостоящие исследования (ПЦР,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иммунофенотипирование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, молекулярно-генетические) </a:t>
                      </a:r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для социально-уязвимой категории населения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741028271"/>
                  </a:ext>
                </a:extLst>
              </a:tr>
              <a:tr h="4979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Arial Narrow" panose="020B0606020202030204" pitchFamily="34" charset="0"/>
                        </a:rPr>
                        <a:t>Диагностические исследования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Arial Narrow" panose="020B0606020202030204" pitchFamily="34" charset="0"/>
                        </a:rPr>
                        <a:t>316  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Arial Narrow" panose="020B0606020202030204" pitchFamily="34" charset="0"/>
                        </a:rPr>
                        <a:t>242  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Arial Narrow" panose="020B0606020202030204" pitchFamily="34" charset="0"/>
                        </a:rPr>
                        <a:t>- 74  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87313" indent="182563" algn="l" defTabSz="914400" rtl="0" eaLnBrk="1" fontAlgn="b" latinLnBrk="0" hangingPunct="1">
                        <a:buFont typeface="+mj-lt"/>
                        <a:buAutoNum type="arabicPeriod"/>
                      </a:pPr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Устаревшие услуги </a:t>
                      </a:r>
                    </a:p>
                    <a:p>
                      <a:pPr marL="87313" indent="182563" algn="l" defTabSz="914400" rtl="0" eaLnBrk="1" fontAlgn="b" latinLnBrk="0" hangingPunct="1">
                        <a:buFont typeface="+mj-lt"/>
                        <a:buAutoNum type="arabicPeriod"/>
                      </a:pPr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Услуги требующие анестезиологической поддержки в условиях стационара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87313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На основании направления специалистов ПМСП и профильных специалистов:</a:t>
                      </a:r>
                    </a:p>
                    <a:p>
                      <a:pPr marL="87313" marR="0" lvl="0" indent="182563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Эндоскопические исследования с забором материала на биопсию</a:t>
                      </a:r>
                    </a:p>
                    <a:p>
                      <a:pPr marL="87313" marR="0" lvl="0" indent="182563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Электроэнцефалография (ночная, видео) </a:t>
                      </a:r>
                    </a:p>
                    <a:p>
                      <a:pPr marL="87313" marR="0" lvl="0" indent="182563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Ультразвуковая диагностика, </a:t>
                      </a:r>
                      <a:r>
                        <a:rPr lang="ru-RU" sz="12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допплер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87313" marR="0" lvl="0" indent="182563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Дорогостоящие исследования (КТ, МРТ, ПЭТ, </a:t>
                      </a:r>
                      <a:r>
                        <a:rPr lang="ru-RU" sz="12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эмисионная</a:t>
                      </a:r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КТ, ангиография) для социально-уязвимой категории населения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854797291"/>
                  </a:ext>
                </a:extLst>
              </a:tr>
              <a:tr h="4979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Arial Narrow" panose="020B0606020202030204" pitchFamily="34" charset="0"/>
                        </a:rPr>
                        <a:t>Процедуры и манипуляции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Arial Narrow" panose="020B0606020202030204" pitchFamily="34" charset="0"/>
                        </a:rPr>
                        <a:t>543  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Arial Narrow" panose="020B0606020202030204" pitchFamily="34" charset="0"/>
                        </a:rPr>
                        <a:t>331  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Arial Narrow" panose="020B0606020202030204" pitchFamily="34" charset="0"/>
                        </a:rPr>
                        <a:t>- 212  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Услуги требующие анестезиологической поддержки в условиях стационара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87313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На основании направления специалистов ПМСП и профильных специалистов:</a:t>
                      </a:r>
                    </a:p>
                    <a:p>
                      <a:pPr marL="87313" marR="0" lvl="0" indent="182563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Кожные тесты у аллерголога – 1 раз в год</a:t>
                      </a:r>
                    </a:p>
                    <a:p>
                      <a:pPr marL="87313" marR="0" lvl="0" indent="182563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Стоматологические услуги для социально-уязвимой категории населения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178123517"/>
                  </a:ext>
                </a:extLst>
              </a:tr>
              <a:tr h="48078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Итого,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кол-во услуг 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1 949   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990   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- 959   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Запланированный бюджет (2018 г.) – 19,9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млрд.тг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.</a:t>
                      </a:r>
                    </a:p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В результате оптимизации условный дефицит снизился с 39,9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млрд.тг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. до 18,4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млрд.тг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.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70686964"/>
                  </a:ext>
                </a:extLst>
              </a:tr>
              <a:tr h="48078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Итого,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ru-RU" sz="12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млрд.тенге</a:t>
                      </a:r>
                      <a:endParaRPr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59,8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38,3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- 21,5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07523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62437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1">
            <a:extLst>
              <a:ext uri="{FF2B5EF4-FFF2-40B4-BE49-F238E27FC236}">
                <a16:creationId xmlns:a16="http://schemas.microsoft.com/office/drawing/2014/main" xmlns="" id="{ED5B9ACF-1568-47FF-89E6-1AA204638228}"/>
              </a:ext>
            </a:extLst>
          </p:cNvPr>
          <p:cNvSpPr txBox="1">
            <a:spLocks/>
          </p:cNvSpPr>
          <p:nvPr/>
        </p:nvSpPr>
        <p:spPr>
          <a:xfrm>
            <a:off x="10930378" y="6496520"/>
            <a:ext cx="1027159" cy="365125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3637E3D-19A1-4ED2-9B6C-4A3DD4CFF281}" type="slidenum">
              <a:rPr lang="ru-RU" sz="1200" smtClean="0">
                <a:solidFill>
                  <a:prstClr val="black">
                    <a:tint val="75000"/>
                  </a:prstClr>
                </a:solidFill>
              </a:rPr>
              <a:pPr algn="r"/>
              <a:t>15</a:t>
            </a:fld>
            <a:endParaRPr lang="ru-RU" sz="1200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9" name="Заголовок 1">
            <a:extLst>
              <a:ext uri="{FF2B5EF4-FFF2-40B4-BE49-F238E27FC236}">
                <a16:creationId xmlns:a16="http://schemas.microsoft.com/office/drawing/2014/main" xmlns="" id="{249C6C52-8AA5-4BCF-B36B-27DFBF215ECA}"/>
              </a:ext>
            </a:extLst>
          </p:cNvPr>
          <p:cNvSpPr txBox="1">
            <a:spLocks/>
          </p:cNvSpPr>
          <p:nvPr/>
        </p:nvSpPr>
        <p:spPr>
          <a:xfrm>
            <a:off x="407416" y="197906"/>
            <a:ext cx="10434165" cy="4789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b="1" dirty="0">
                <a:solidFill>
                  <a:srgbClr val="002673"/>
                </a:solidFill>
                <a:cs typeface="Arial" charset="0"/>
              </a:rPr>
              <a:t>II </a:t>
            </a:r>
            <a:r>
              <a:rPr lang="ru-RU" sz="2400" b="1" dirty="0">
                <a:solidFill>
                  <a:srgbClr val="002673"/>
                </a:solidFill>
                <a:cs typeface="Arial" charset="0"/>
              </a:rPr>
              <a:t>ЭТАП: </a:t>
            </a:r>
            <a:r>
              <a:rPr lang="ru-RU" sz="2400" b="1" dirty="0">
                <a:solidFill>
                  <a:srgbClr val="002673"/>
                </a:solidFill>
                <a:latin typeface="Arial Narrow" panose="020B0606020202030204" pitchFamily="34" charset="0"/>
                <a:cs typeface="Arial" charset="0"/>
              </a:rPr>
              <a:t>Новая модель ГОБМП и пакет ОСМС</a:t>
            </a:r>
            <a:endParaRPr lang="ru-RU" sz="2400" i="1" dirty="0">
              <a:solidFill>
                <a:srgbClr val="002673"/>
              </a:solidFill>
              <a:cs typeface="Arial" charset="0"/>
            </a:endParaRPr>
          </a:p>
        </p:txBody>
      </p:sp>
      <p:sp>
        <p:nvSpPr>
          <p:cNvPr id="20" name="Прямоугольник: скругленные углы 3">
            <a:extLst>
              <a:ext uri="{FF2B5EF4-FFF2-40B4-BE49-F238E27FC236}">
                <a16:creationId xmlns:a16="http://schemas.microsoft.com/office/drawing/2014/main" xmlns="" id="{C0931549-8172-4204-A64C-615D399FE702}"/>
              </a:ext>
            </a:extLst>
          </p:cNvPr>
          <p:cNvSpPr/>
          <p:nvPr/>
        </p:nvSpPr>
        <p:spPr>
          <a:xfrm>
            <a:off x="407416" y="785756"/>
            <a:ext cx="5345684" cy="434799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anchor="ctr">
            <a:noAutofit/>
          </a:bodyPr>
          <a:lstStyle/>
          <a:p>
            <a:pPr algn="ctr"/>
            <a:r>
              <a:rPr lang="ru-RU" sz="1600" b="1" dirty="0">
                <a:solidFill>
                  <a:prstClr val="black"/>
                </a:solidFill>
              </a:rPr>
              <a:t>Новая модель ГОБМП</a:t>
            </a: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xmlns="" id="{0B87BBC6-34D2-4D67-AB59-A41D12D9361A}"/>
              </a:ext>
            </a:extLst>
          </p:cNvPr>
          <p:cNvSpPr/>
          <p:nvPr/>
        </p:nvSpPr>
        <p:spPr>
          <a:xfrm>
            <a:off x="407416" y="1297276"/>
            <a:ext cx="5345684" cy="99646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anchor="ctr">
            <a:no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b="1" dirty="0">
                <a:latin typeface="Arial Narrow" panose="020B0606020202030204" pitchFamily="34" charset="0"/>
                <a:cs typeface="Arial" panose="020B0604020202020204" pitchFamily="34" charset="0"/>
              </a:rPr>
              <a:t>Помощь при экстренных и неотложных состояниях для </a:t>
            </a:r>
            <a:r>
              <a:rPr lang="ru-RU" sz="1600" b="1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КАЖДОГО ЧЕЛОВЕКА</a:t>
            </a:r>
          </a:p>
          <a:p>
            <a:pPr marL="285750" lvl="2" indent="-285750" algn="just">
              <a:buFont typeface="Arial" panose="020B0604020202020204" pitchFamily="34" charset="0"/>
              <a:buChar char="•"/>
            </a:pPr>
            <a:r>
              <a:rPr lang="ru-RU" sz="1600" b="1" dirty="0">
                <a:latin typeface="Arial Narrow" panose="020B0606020202030204" pitchFamily="34" charset="0"/>
                <a:cs typeface="Arial" panose="020B0604020202020204" pitchFamily="34" charset="0"/>
              </a:rPr>
              <a:t>Контроль над заболеваниями, значимыми для </a:t>
            </a:r>
            <a:r>
              <a:rPr lang="ru-RU" sz="1600" b="1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ВСЕГО ОБЩЕСТВА</a:t>
            </a: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xmlns="" id="{83F5BDD5-1A88-4DC8-9C34-253C9B4CEB54}"/>
              </a:ext>
            </a:extLst>
          </p:cNvPr>
          <p:cNvSpPr/>
          <p:nvPr/>
        </p:nvSpPr>
        <p:spPr>
          <a:xfrm>
            <a:off x="407416" y="2786587"/>
            <a:ext cx="5345684" cy="83039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noAutofit/>
          </a:bodyPr>
          <a:lstStyle/>
          <a:p>
            <a:pPr marL="619125" lvl="2" indent="-342900">
              <a:lnSpc>
                <a:spcPct val="90000"/>
              </a:lnSpc>
              <a:buFont typeface="+mj-lt"/>
              <a:buAutoNum type="arabicPeriod"/>
            </a:pPr>
            <a:r>
              <a:rPr lang="ru-RU" sz="1400" dirty="0">
                <a:solidFill>
                  <a:prstClr val="black"/>
                </a:solidFill>
                <a:cs typeface="Arial" panose="020B0604020202020204" pitchFamily="34" charset="0"/>
              </a:rPr>
              <a:t>Скорая помощь и санитарная авиация </a:t>
            </a:r>
          </a:p>
          <a:p>
            <a:pPr marL="619125" lvl="2" indent="-342900">
              <a:lnSpc>
                <a:spcPct val="90000"/>
              </a:lnSpc>
              <a:buFont typeface="+mj-lt"/>
              <a:buAutoNum type="arabicPeriod"/>
            </a:pPr>
            <a:r>
              <a:rPr lang="ru-RU" sz="1400" dirty="0">
                <a:solidFill>
                  <a:prstClr val="black"/>
                </a:solidFill>
                <a:cs typeface="Arial" panose="020B0604020202020204" pitchFamily="34" charset="0"/>
              </a:rPr>
              <a:t>Первичная медико-санитарная помощь</a:t>
            </a:r>
          </a:p>
          <a:p>
            <a:pPr marL="619125" lvl="2" indent="-342900">
              <a:lnSpc>
                <a:spcPct val="90000"/>
              </a:lnSpc>
              <a:buFont typeface="+mj-lt"/>
              <a:buAutoNum type="arabicPeriod"/>
            </a:pPr>
            <a:r>
              <a:rPr lang="ru-RU" sz="1400" dirty="0">
                <a:solidFill>
                  <a:prstClr val="black"/>
                </a:solidFill>
                <a:cs typeface="Arial" panose="020B0604020202020204" pitchFamily="34" charset="0"/>
              </a:rPr>
              <a:t>Экстренная </a:t>
            </a:r>
            <a:r>
              <a:rPr lang="ru-RU" sz="1400" dirty="0" err="1">
                <a:solidFill>
                  <a:prstClr val="black"/>
                </a:solidFill>
                <a:cs typeface="Arial" panose="020B0604020202020204" pitchFamily="34" charset="0"/>
              </a:rPr>
              <a:t>стационарозамещающая</a:t>
            </a:r>
            <a:r>
              <a:rPr lang="ru-RU" sz="1400" dirty="0">
                <a:solidFill>
                  <a:prstClr val="black"/>
                </a:solidFill>
                <a:cs typeface="Arial" panose="020B0604020202020204" pitchFamily="34" charset="0"/>
              </a:rPr>
              <a:t> и стационарная помощь </a:t>
            </a:r>
          </a:p>
          <a:p>
            <a:pPr marL="619125" lvl="2" indent="-342900">
              <a:lnSpc>
                <a:spcPct val="90000"/>
              </a:lnSpc>
              <a:buFont typeface="+mj-lt"/>
              <a:buAutoNum type="arabicPeriod"/>
            </a:pPr>
            <a:r>
              <a:rPr lang="ru-RU" sz="1400" dirty="0">
                <a:solidFill>
                  <a:prstClr val="black"/>
                </a:solidFill>
              </a:rPr>
              <a:t>Паллиативная помощь</a:t>
            </a:r>
          </a:p>
        </p:txBody>
      </p:sp>
      <p:sp>
        <p:nvSpPr>
          <p:cNvPr id="23" name="Прямоугольник: скругленные углы 6">
            <a:extLst>
              <a:ext uri="{FF2B5EF4-FFF2-40B4-BE49-F238E27FC236}">
                <a16:creationId xmlns:a16="http://schemas.microsoft.com/office/drawing/2014/main" xmlns="" id="{A362A015-DD60-4C17-A898-4178C4DF31FA}"/>
              </a:ext>
            </a:extLst>
          </p:cNvPr>
          <p:cNvSpPr/>
          <p:nvPr/>
        </p:nvSpPr>
        <p:spPr>
          <a:xfrm>
            <a:off x="6096000" y="785756"/>
            <a:ext cx="5861537" cy="39219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anchor="ctr">
            <a:noAutofit/>
          </a:bodyPr>
          <a:lstStyle/>
          <a:p>
            <a:pPr algn="ctr"/>
            <a:r>
              <a:rPr lang="ru-RU" sz="1600" b="1" dirty="0">
                <a:solidFill>
                  <a:prstClr val="black"/>
                </a:solidFill>
              </a:rPr>
              <a:t>Пакет ОСМС </a:t>
            </a:r>
            <a:r>
              <a:rPr lang="ru-RU" sz="1600" b="1" i="1" dirty="0">
                <a:solidFill>
                  <a:prstClr val="black"/>
                </a:solidFill>
              </a:rPr>
              <a:t>(для застрахованных)</a:t>
            </a: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xmlns="" id="{A2AA41D8-A41E-4E1E-9B63-C6CF166D1BA5}"/>
              </a:ext>
            </a:extLst>
          </p:cNvPr>
          <p:cNvSpPr/>
          <p:nvPr/>
        </p:nvSpPr>
        <p:spPr>
          <a:xfrm>
            <a:off x="6096000" y="1297276"/>
            <a:ext cx="5861537" cy="9870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anchor="ctr">
            <a:no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b="1" dirty="0">
                <a:latin typeface="Arial Narrow" panose="020B0606020202030204" pitchFamily="34" charset="0"/>
                <a:cs typeface="Arial" panose="020B0604020202020204" pitchFamily="34" charset="0"/>
              </a:rPr>
              <a:t>Медицинская помощь улучшающая качество жизни </a:t>
            </a:r>
            <a:r>
              <a:rPr lang="ru-RU" sz="1600" b="1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КАЖДОГО ЧЕЛОВЕКА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b="1" dirty="0">
                <a:latin typeface="Arial Narrow" panose="020B0606020202030204" pitchFamily="34" charset="0"/>
                <a:cs typeface="Arial" panose="020B0604020202020204" pitchFamily="34" charset="0"/>
              </a:rPr>
              <a:t>Основа для здоровья </a:t>
            </a:r>
            <a:r>
              <a:rPr lang="ru-RU" sz="1600" b="1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БУДУЩЕГО ПОКОЛЕНИЯ</a:t>
            </a: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xmlns="" id="{43BC0399-EC48-478E-A2FD-C6AE73E8716A}"/>
              </a:ext>
            </a:extLst>
          </p:cNvPr>
          <p:cNvSpPr/>
          <p:nvPr/>
        </p:nvSpPr>
        <p:spPr>
          <a:xfrm>
            <a:off x="6096000" y="2348474"/>
            <a:ext cx="5861537" cy="274306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noAutofit/>
          </a:bodyPr>
          <a:lstStyle/>
          <a:p>
            <a:pPr marL="536575" lvl="1" indent="-342900">
              <a:lnSpc>
                <a:spcPct val="90000"/>
              </a:lnSpc>
              <a:buFont typeface="+mj-lt"/>
              <a:buAutoNum type="arabicPeriod"/>
            </a:pPr>
            <a:r>
              <a:rPr lang="ru-RU" sz="1400" dirty="0">
                <a:cs typeface="Arial" panose="020B0604020202020204" pitchFamily="34" charset="0"/>
              </a:rPr>
              <a:t>Консультативно-диагностическая помощь:</a:t>
            </a:r>
          </a:p>
          <a:p>
            <a:pPr marL="900113" lvl="3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ru-RU" sz="1400" dirty="0">
                <a:cs typeface="Arial" panose="020B0604020202020204" pitchFamily="34" charset="0"/>
              </a:rPr>
              <a:t>профилактический осмотр здоровых взрослых </a:t>
            </a:r>
          </a:p>
          <a:p>
            <a:pPr marL="900113" lvl="3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ru-RU" sz="1400" dirty="0">
                <a:cs typeface="Arial" panose="020B0604020202020204" pitchFamily="34" charset="0"/>
              </a:rPr>
              <a:t>специализированные осмотры детей</a:t>
            </a:r>
          </a:p>
          <a:p>
            <a:pPr marL="900113" lvl="3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ru-RU" sz="1400" dirty="0">
                <a:cs typeface="Arial" panose="020B0604020202020204" pitchFamily="34" charset="0"/>
              </a:rPr>
              <a:t>дорогостоящие лабораторные услуги: </a:t>
            </a:r>
            <a:r>
              <a:rPr lang="ru-RU" sz="1400" i="1" dirty="0">
                <a:cs typeface="Arial" panose="020B0604020202020204" pitchFamily="34" charset="0"/>
              </a:rPr>
              <a:t>гормоны, витамины, </a:t>
            </a:r>
            <a:r>
              <a:rPr lang="ru-RU" sz="1400" i="1" dirty="0" err="1">
                <a:cs typeface="Arial" panose="020B0604020202020204" pitchFamily="34" charset="0"/>
              </a:rPr>
              <a:t>онкомаркеры</a:t>
            </a:r>
            <a:r>
              <a:rPr lang="ru-RU" sz="1400" i="1" dirty="0">
                <a:cs typeface="Arial" panose="020B0604020202020204" pitchFamily="34" charset="0"/>
              </a:rPr>
              <a:t>, антигены, ПЦР</a:t>
            </a:r>
          </a:p>
          <a:p>
            <a:pPr marL="900113" lvl="3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ru-RU" sz="1400" dirty="0">
                <a:cs typeface="Arial" panose="020B0604020202020204" pitchFamily="34" charset="0"/>
              </a:rPr>
              <a:t>дорогостоящие диагностические услуги: </a:t>
            </a:r>
            <a:r>
              <a:rPr lang="ru-RU" sz="1400" i="1" dirty="0">
                <a:cs typeface="Arial" panose="020B0604020202020204" pitchFamily="34" charset="0"/>
              </a:rPr>
              <a:t>КТ, МРТ и т.д.</a:t>
            </a:r>
          </a:p>
          <a:p>
            <a:pPr marL="536575" lvl="1" indent="-342900">
              <a:lnSpc>
                <a:spcPct val="90000"/>
              </a:lnSpc>
              <a:buFont typeface="+mj-lt"/>
              <a:buAutoNum type="arabicPeriod"/>
            </a:pPr>
            <a:r>
              <a:rPr lang="ru-RU" sz="1400" dirty="0">
                <a:cs typeface="Arial" panose="020B0604020202020204" pitchFamily="34" charset="0"/>
              </a:rPr>
              <a:t>Амбулаторное лекарственное обеспечение при заболеваниях, сверх ГОБМП</a:t>
            </a:r>
          </a:p>
          <a:p>
            <a:pPr marL="536575" lvl="1" indent="-342900">
              <a:lnSpc>
                <a:spcPct val="90000"/>
              </a:lnSpc>
              <a:buFont typeface="+mj-lt"/>
              <a:buAutoNum type="arabicPeriod"/>
            </a:pPr>
            <a:r>
              <a:rPr lang="ru-RU" sz="1400" dirty="0" err="1">
                <a:cs typeface="Arial" panose="020B0604020202020204" pitchFamily="34" charset="0"/>
              </a:rPr>
              <a:t>Стационарозамещающей</a:t>
            </a:r>
            <a:r>
              <a:rPr lang="ru-RU" sz="1400" dirty="0">
                <a:cs typeface="Arial" panose="020B0604020202020204" pitchFamily="34" charset="0"/>
              </a:rPr>
              <a:t> помощи, при заболеваниях, сверх ГОБМП</a:t>
            </a:r>
          </a:p>
          <a:p>
            <a:pPr marL="536575" lvl="1" indent="-342900">
              <a:lnSpc>
                <a:spcPct val="90000"/>
              </a:lnSpc>
              <a:buFont typeface="+mj-lt"/>
              <a:buAutoNum type="arabicPeriod"/>
            </a:pPr>
            <a:r>
              <a:rPr lang="ru-RU" sz="1400" dirty="0">
                <a:cs typeface="Arial" panose="020B0604020202020204" pitchFamily="34" charset="0"/>
              </a:rPr>
              <a:t>Плановая стационарная помощь, при заболеваниях, сверх ГОБМП</a:t>
            </a:r>
          </a:p>
          <a:p>
            <a:pPr marL="536575" lvl="1" indent="-342900">
              <a:lnSpc>
                <a:spcPct val="90000"/>
              </a:lnSpc>
              <a:buFont typeface="+mj-lt"/>
              <a:buAutoNum type="arabicPeriod"/>
            </a:pPr>
            <a:r>
              <a:rPr lang="ru-RU" sz="1400" dirty="0"/>
              <a:t>Медицинская реабилитация </a:t>
            </a:r>
            <a:r>
              <a:rPr lang="ru-RU" sz="1400" dirty="0">
                <a:cs typeface="Arial" panose="020B0604020202020204" pitchFamily="34" charset="0"/>
              </a:rPr>
              <a:t>взрослым и детям по профилям: кардиология, кардиохирургия, неврология, нейрохирургия, травматология и ортопедия</a:t>
            </a:r>
            <a:endParaRPr lang="ru-RU" sz="1400" dirty="0"/>
          </a:p>
        </p:txBody>
      </p:sp>
      <p:sp>
        <p:nvSpPr>
          <p:cNvPr id="28" name="Прямоугольник: скругленные углы 9">
            <a:extLst>
              <a:ext uri="{FF2B5EF4-FFF2-40B4-BE49-F238E27FC236}">
                <a16:creationId xmlns:a16="http://schemas.microsoft.com/office/drawing/2014/main" xmlns="" id="{A80DCEF5-A999-4EE3-9F89-AD7080955D16}"/>
              </a:ext>
            </a:extLst>
          </p:cNvPr>
          <p:cNvSpPr/>
          <p:nvPr/>
        </p:nvSpPr>
        <p:spPr>
          <a:xfrm>
            <a:off x="407416" y="2338949"/>
            <a:ext cx="5345684" cy="383483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anchor="ctr">
            <a:noAutofit/>
          </a:bodyPr>
          <a:lstStyle/>
          <a:p>
            <a:pPr algn="ctr"/>
            <a:r>
              <a:rPr lang="ru-RU" sz="1600" b="1" dirty="0"/>
              <a:t>Для всех граждан</a:t>
            </a:r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xmlns="" id="{F9BD1123-8C0E-431D-A9B3-05A07B736CAE}"/>
              </a:ext>
            </a:extLst>
          </p:cNvPr>
          <p:cNvSpPr/>
          <p:nvPr/>
        </p:nvSpPr>
        <p:spPr>
          <a:xfrm>
            <a:off x="407416" y="4249675"/>
            <a:ext cx="5345684" cy="83234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anchor="ctr">
            <a:noAutofit/>
          </a:bodyPr>
          <a:lstStyle/>
          <a:p>
            <a:pPr marL="619125" lvl="1" indent="-342900">
              <a:lnSpc>
                <a:spcPct val="90000"/>
              </a:lnSpc>
              <a:buFont typeface="+mj-lt"/>
              <a:buAutoNum type="arabicPeriod"/>
            </a:pPr>
            <a:r>
              <a:rPr lang="ru-RU" sz="1400" dirty="0">
                <a:solidFill>
                  <a:prstClr val="black"/>
                </a:solidFill>
              </a:rPr>
              <a:t>Консультативно-диагностическая помощь</a:t>
            </a:r>
          </a:p>
          <a:p>
            <a:pPr marL="619125" lvl="1" indent="-342900">
              <a:lnSpc>
                <a:spcPct val="90000"/>
              </a:lnSpc>
              <a:buFont typeface="+mj-lt"/>
              <a:buAutoNum type="arabicPeriod"/>
            </a:pPr>
            <a:r>
              <a:rPr lang="ru-RU" sz="1400" dirty="0">
                <a:solidFill>
                  <a:prstClr val="black"/>
                </a:solidFill>
              </a:rPr>
              <a:t>Амбулаторное лекарственное обеспечение </a:t>
            </a:r>
          </a:p>
          <a:p>
            <a:pPr marL="619125" lvl="1" indent="-342900">
              <a:lnSpc>
                <a:spcPct val="90000"/>
              </a:lnSpc>
              <a:buFont typeface="+mj-lt"/>
              <a:buAutoNum type="arabicPeriod"/>
            </a:pPr>
            <a:r>
              <a:rPr lang="ru-RU" sz="1400" dirty="0">
                <a:solidFill>
                  <a:prstClr val="black"/>
                </a:solidFill>
              </a:rPr>
              <a:t>Плановая </a:t>
            </a:r>
            <a:r>
              <a:rPr lang="ru-RU" sz="1400" dirty="0" err="1">
                <a:solidFill>
                  <a:prstClr val="black"/>
                </a:solidFill>
                <a:cs typeface="Arial" panose="020B0604020202020204" pitchFamily="34" charset="0"/>
              </a:rPr>
              <a:t>стационарозамещающая</a:t>
            </a:r>
            <a:r>
              <a:rPr lang="ru-RU" sz="1400" dirty="0">
                <a:solidFill>
                  <a:prstClr val="black"/>
                </a:solidFill>
                <a:cs typeface="Arial" panose="020B0604020202020204" pitchFamily="34" charset="0"/>
              </a:rPr>
              <a:t> и стационарная помощь</a:t>
            </a:r>
          </a:p>
          <a:p>
            <a:pPr marL="619125" lvl="1" indent="-342900">
              <a:lnSpc>
                <a:spcPct val="90000"/>
              </a:lnSpc>
              <a:buFont typeface="+mj-lt"/>
              <a:buAutoNum type="arabicPeriod"/>
            </a:pPr>
            <a:r>
              <a:rPr lang="ru-RU" sz="1400" dirty="0">
                <a:solidFill>
                  <a:prstClr val="black"/>
                </a:solidFill>
              </a:rPr>
              <a:t>Медицинская реабилитация при туберкулезе </a:t>
            </a:r>
          </a:p>
        </p:txBody>
      </p:sp>
      <p:sp>
        <p:nvSpPr>
          <p:cNvPr id="30" name="Прямоугольник: скругленные углы 12">
            <a:extLst>
              <a:ext uri="{FF2B5EF4-FFF2-40B4-BE49-F238E27FC236}">
                <a16:creationId xmlns:a16="http://schemas.microsoft.com/office/drawing/2014/main" xmlns="" id="{0E574272-6DAC-435C-89D2-FC43B12AE7FC}"/>
              </a:ext>
            </a:extLst>
          </p:cNvPr>
          <p:cNvSpPr/>
          <p:nvPr/>
        </p:nvSpPr>
        <p:spPr>
          <a:xfrm>
            <a:off x="407416" y="3689378"/>
            <a:ext cx="5345684" cy="48079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anchor="ctr">
            <a:noAutofit/>
          </a:bodyPr>
          <a:lstStyle/>
          <a:p>
            <a:pPr algn="ctr"/>
            <a:r>
              <a:rPr lang="ru-RU" sz="1600" b="1" dirty="0">
                <a:solidFill>
                  <a:prstClr val="black"/>
                </a:solidFill>
              </a:rPr>
              <a:t>При социально-значимых заболеваниях, основных хронических заболеваниях</a:t>
            </a:r>
            <a:endParaRPr lang="ru-RU" sz="1600" b="1" dirty="0"/>
          </a:p>
        </p:txBody>
      </p:sp>
      <p:sp>
        <p:nvSpPr>
          <p:cNvPr id="13" name="Freeform 27">
            <a:extLst>
              <a:ext uri="{FF2B5EF4-FFF2-40B4-BE49-F238E27FC236}">
                <a16:creationId xmlns:a16="http://schemas.microsoft.com/office/drawing/2014/main" xmlns="" id="{3D6C03EF-06A9-4B04-9CD4-F7AEE92BE529}"/>
              </a:ext>
            </a:extLst>
          </p:cNvPr>
          <p:cNvSpPr>
            <a:spLocks noEditPoints="1"/>
          </p:cNvSpPr>
          <p:nvPr/>
        </p:nvSpPr>
        <p:spPr bwMode="auto">
          <a:xfrm>
            <a:off x="962351" y="5132947"/>
            <a:ext cx="540070" cy="287933"/>
          </a:xfrm>
          <a:custGeom>
            <a:avLst/>
            <a:gdLst/>
            <a:ahLst/>
            <a:cxnLst>
              <a:cxn ang="0">
                <a:pos x="418" y="670"/>
              </a:cxn>
              <a:cxn ang="0">
                <a:pos x="468" y="726"/>
              </a:cxn>
              <a:cxn ang="0">
                <a:pos x="203" y="713"/>
              </a:cxn>
              <a:cxn ang="0">
                <a:pos x="203" y="656"/>
              </a:cxn>
              <a:cxn ang="0">
                <a:pos x="669" y="709"/>
              </a:cxn>
              <a:cxn ang="0">
                <a:pos x="125" y="699"/>
              </a:cxn>
              <a:cxn ang="0">
                <a:pos x="102" y="635"/>
              </a:cxn>
              <a:cxn ang="0">
                <a:pos x="746" y="695"/>
              </a:cxn>
              <a:cxn ang="0">
                <a:pos x="771" y="629"/>
              </a:cxn>
              <a:cxn ang="0">
                <a:pos x="96" y="533"/>
              </a:cxn>
              <a:cxn ang="0">
                <a:pos x="203" y="562"/>
              </a:cxn>
              <a:cxn ang="0">
                <a:pos x="232" y="549"/>
              </a:cxn>
              <a:cxn ang="0">
                <a:pos x="507" y="519"/>
              </a:cxn>
              <a:cxn ang="0">
                <a:pos x="730" y="459"/>
              </a:cxn>
              <a:cxn ang="0">
                <a:pos x="730" y="459"/>
              </a:cxn>
              <a:cxn ang="0">
                <a:pos x="457" y="516"/>
              </a:cxn>
              <a:cxn ang="0">
                <a:pos x="779" y="455"/>
              </a:cxn>
              <a:cxn ang="0">
                <a:pos x="275" y="430"/>
              </a:cxn>
              <a:cxn ang="0">
                <a:pos x="326" y="441"/>
              </a:cxn>
              <a:cxn ang="0">
                <a:pos x="892" y="437"/>
              </a:cxn>
              <a:cxn ang="0">
                <a:pos x="945" y="482"/>
              </a:cxn>
              <a:cxn ang="0">
                <a:pos x="814" y="326"/>
              </a:cxn>
              <a:cxn ang="0">
                <a:pos x="654" y="371"/>
              </a:cxn>
              <a:cxn ang="0">
                <a:pos x="890" y="344"/>
              </a:cxn>
              <a:cxn ang="0">
                <a:pos x="911" y="324"/>
              </a:cxn>
              <a:cxn ang="0">
                <a:pos x="338" y="248"/>
              </a:cxn>
              <a:cxn ang="0">
                <a:pos x="338" y="248"/>
              </a:cxn>
              <a:cxn ang="0">
                <a:pos x="562" y="303"/>
              </a:cxn>
              <a:cxn ang="0">
                <a:pos x="246" y="297"/>
              </a:cxn>
              <a:cxn ang="0">
                <a:pos x="675" y="232"/>
              </a:cxn>
              <a:cxn ang="0">
                <a:pos x="675" y="232"/>
              </a:cxn>
              <a:cxn ang="0">
                <a:pos x="158" y="283"/>
              </a:cxn>
              <a:cxn ang="0">
                <a:pos x="777" y="207"/>
              </a:cxn>
              <a:cxn ang="0">
                <a:pos x="767" y="272"/>
              </a:cxn>
              <a:cxn ang="0">
                <a:pos x="429" y="78"/>
              </a:cxn>
              <a:cxn ang="0">
                <a:pos x="164" y="100"/>
              </a:cxn>
              <a:cxn ang="0">
                <a:pos x="127" y="127"/>
              </a:cxn>
              <a:cxn ang="0">
                <a:pos x="353" y="154"/>
              </a:cxn>
              <a:cxn ang="0">
                <a:pos x="638" y="145"/>
              </a:cxn>
              <a:cxn ang="0">
                <a:pos x="761" y="121"/>
              </a:cxn>
              <a:cxn ang="0">
                <a:pos x="695" y="100"/>
              </a:cxn>
              <a:cxn ang="0">
                <a:pos x="429" y="78"/>
              </a:cxn>
              <a:cxn ang="0">
                <a:pos x="650" y="14"/>
              </a:cxn>
              <a:cxn ang="0">
                <a:pos x="785" y="47"/>
              </a:cxn>
              <a:cxn ang="0">
                <a:pos x="853" y="109"/>
              </a:cxn>
              <a:cxn ang="0">
                <a:pos x="931" y="252"/>
              </a:cxn>
              <a:cxn ang="0">
                <a:pos x="1015" y="305"/>
              </a:cxn>
              <a:cxn ang="0">
                <a:pos x="1007" y="521"/>
              </a:cxn>
              <a:cxn ang="0">
                <a:pos x="880" y="576"/>
              </a:cxn>
              <a:cxn ang="0">
                <a:pos x="833" y="726"/>
              </a:cxn>
              <a:cxn ang="0">
                <a:pos x="707" y="781"/>
              </a:cxn>
              <a:cxn ang="0">
                <a:pos x="425" y="805"/>
              </a:cxn>
              <a:cxn ang="0">
                <a:pos x="144" y="781"/>
              </a:cxn>
              <a:cxn ang="0">
                <a:pos x="18" y="726"/>
              </a:cxn>
              <a:cxn ang="0">
                <a:pos x="6" y="510"/>
              </a:cxn>
              <a:cxn ang="0">
                <a:pos x="80" y="463"/>
              </a:cxn>
              <a:cxn ang="0">
                <a:pos x="174" y="365"/>
              </a:cxn>
              <a:cxn ang="0">
                <a:pos x="45" y="324"/>
              </a:cxn>
              <a:cxn ang="0">
                <a:pos x="6" y="109"/>
              </a:cxn>
              <a:cxn ang="0">
                <a:pos x="66" y="49"/>
              </a:cxn>
              <a:cxn ang="0">
                <a:pos x="209" y="14"/>
              </a:cxn>
            </a:cxnLst>
            <a:rect l="0" t="0" r="r" b="b"/>
            <a:pathLst>
              <a:path w="1025" h="805">
                <a:moveTo>
                  <a:pt x="334" y="668"/>
                </a:moveTo>
                <a:lnTo>
                  <a:pt x="334" y="724"/>
                </a:lnTo>
                <a:lnTo>
                  <a:pt x="418" y="728"/>
                </a:lnTo>
                <a:lnTo>
                  <a:pt x="418" y="670"/>
                </a:lnTo>
                <a:lnTo>
                  <a:pt x="334" y="668"/>
                </a:lnTo>
                <a:close/>
                <a:moveTo>
                  <a:pt x="556" y="666"/>
                </a:moveTo>
                <a:lnTo>
                  <a:pt x="468" y="670"/>
                </a:lnTo>
                <a:lnTo>
                  <a:pt x="468" y="726"/>
                </a:lnTo>
                <a:lnTo>
                  <a:pt x="556" y="723"/>
                </a:lnTo>
                <a:lnTo>
                  <a:pt x="556" y="666"/>
                </a:lnTo>
                <a:close/>
                <a:moveTo>
                  <a:pt x="203" y="656"/>
                </a:moveTo>
                <a:lnTo>
                  <a:pt x="203" y="713"/>
                </a:lnTo>
                <a:lnTo>
                  <a:pt x="242" y="719"/>
                </a:lnTo>
                <a:lnTo>
                  <a:pt x="283" y="723"/>
                </a:lnTo>
                <a:lnTo>
                  <a:pt x="283" y="664"/>
                </a:lnTo>
                <a:lnTo>
                  <a:pt x="203" y="656"/>
                </a:lnTo>
                <a:close/>
                <a:moveTo>
                  <a:pt x="669" y="652"/>
                </a:moveTo>
                <a:lnTo>
                  <a:pt x="607" y="660"/>
                </a:lnTo>
                <a:lnTo>
                  <a:pt x="607" y="719"/>
                </a:lnTo>
                <a:lnTo>
                  <a:pt x="669" y="709"/>
                </a:lnTo>
                <a:lnTo>
                  <a:pt x="669" y="652"/>
                </a:lnTo>
                <a:close/>
                <a:moveTo>
                  <a:pt x="102" y="635"/>
                </a:moveTo>
                <a:lnTo>
                  <a:pt x="102" y="693"/>
                </a:lnTo>
                <a:lnTo>
                  <a:pt x="125" y="699"/>
                </a:lnTo>
                <a:lnTo>
                  <a:pt x="152" y="705"/>
                </a:lnTo>
                <a:lnTo>
                  <a:pt x="152" y="648"/>
                </a:lnTo>
                <a:lnTo>
                  <a:pt x="144" y="646"/>
                </a:lnTo>
                <a:lnTo>
                  <a:pt x="102" y="635"/>
                </a:lnTo>
                <a:close/>
                <a:moveTo>
                  <a:pt x="771" y="629"/>
                </a:moveTo>
                <a:lnTo>
                  <a:pt x="720" y="642"/>
                </a:lnTo>
                <a:lnTo>
                  <a:pt x="720" y="699"/>
                </a:lnTo>
                <a:lnTo>
                  <a:pt x="746" y="695"/>
                </a:lnTo>
                <a:lnTo>
                  <a:pt x="763" y="691"/>
                </a:lnTo>
                <a:lnTo>
                  <a:pt x="773" y="689"/>
                </a:lnTo>
                <a:lnTo>
                  <a:pt x="771" y="680"/>
                </a:lnTo>
                <a:lnTo>
                  <a:pt x="771" y="629"/>
                </a:lnTo>
                <a:close/>
                <a:moveTo>
                  <a:pt x="185" y="516"/>
                </a:moveTo>
                <a:lnTo>
                  <a:pt x="160" y="519"/>
                </a:lnTo>
                <a:lnTo>
                  <a:pt x="123" y="527"/>
                </a:lnTo>
                <a:lnTo>
                  <a:pt x="96" y="533"/>
                </a:lnTo>
                <a:lnTo>
                  <a:pt x="94" y="541"/>
                </a:lnTo>
                <a:lnTo>
                  <a:pt x="121" y="547"/>
                </a:lnTo>
                <a:lnTo>
                  <a:pt x="160" y="555"/>
                </a:lnTo>
                <a:lnTo>
                  <a:pt x="203" y="562"/>
                </a:lnTo>
                <a:lnTo>
                  <a:pt x="254" y="568"/>
                </a:lnTo>
                <a:lnTo>
                  <a:pt x="308" y="574"/>
                </a:lnTo>
                <a:lnTo>
                  <a:pt x="267" y="562"/>
                </a:lnTo>
                <a:lnTo>
                  <a:pt x="232" y="549"/>
                </a:lnTo>
                <a:lnTo>
                  <a:pt x="205" y="533"/>
                </a:lnTo>
                <a:lnTo>
                  <a:pt x="185" y="516"/>
                </a:lnTo>
                <a:close/>
                <a:moveTo>
                  <a:pt x="507" y="461"/>
                </a:moveTo>
                <a:lnTo>
                  <a:pt x="507" y="519"/>
                </a:lnTo>
                <a:lnTo>
                  <a:pt x="591" y="521"/>
                </a:lnTo>
                <a:lnTo>
                  <a:pt x="591" y="465"/>
                </a:lnTo>
                <a:lnTo>
                  <a:pt x="507" y="461"/>
                </a:lnTo>
                <a:close/>
                <a:moveTo>
                  <a:pt x="730" y="459"/>
                </a:moveTo>
                <a:lnTo>
                  <a:pt x="642" y="463"/>
                </a:lnTo>
                <a:lnTo>
                  <a:pt x="642" y="521"/>
                </a:lnTo>
                <a:lnTo>
                  <a:pt x="730" y="518"/>
                </a:lnTo>
                <a:lnTo>
                  <a:pt x="730" y="459"/>
                </a:lnTo>
                <a:close/>
                <a:moveTo>
                  <a:pt x="377" y="449"/>
                </a:moveTo>
                <a:lnTo>
                  <a:pt x="377" y="508"/>
                </a:lnTo>
                <a:lnTo>
                  <a:pt x="414" y="512"/>
                </a:lnTo>
                <a:lnTo>
                  <a:pt x="457" y="516"/>
                </a:lnTo>
                <a:lnTo>
                  <a:pt x="457" y="459"/>
                </a:lnTo>
                <a:lnTo>
                  <a:pt x="377" y="449"/>
                </a:lnTo>
                <a:close/>
                <a:moveTo>
                  <a:pt x="843" y="447"/>
                </a:moveTo>
                <a:lnTo>
                  <a:pt x="779" y="455"/>
                </a:lnTo>
                <a:lnTo>
                  <a:pt x="779" y="514"/>
                </a:lnTo>
                <a:lnTo>
                  <a:pt x="843" y="504"/>
                </a:lnTo>
                <a:lnTo>
                  <a:pt x="843" y="447"/>
                </a:lnTo>
                <a:close/>
                <a:moveTo>
                  <a:pt x="275" y="430"/>
                </a:moveTo>
                <a:lnTo>
                  <a:pt x="275" y="488"/>
                </a:lnTo>
                <a:lnTo>
                  <a:pt x="299" y="492"/>
                </a:lnTo>
                <a:lnTo>
                  <a:pt x="326" y="498"/>
                </a:lnTo>
                <a:lnTo>
                  <a:pt x="326" y="441"/>
                </a:lnTo>
                <a:lnTo>
                  <a:pt x="318" y="439"/>
                </a:lnTo>
                <a:lnTo>
                  <a:pt x="275" y="430"/>
                </a:lnTo>
                <a:close/>
                <a:moveTo>
                  <a:pt x="945" y="422"/>
                </a:moveTo>
                <a:lnTo>
                  <a:pt x="892" y="437"/>
                </a:lnTo>
                <a:lnTo>
                  <a:pt x="892" y="494"/>
                </a:lnTo>
                <a:lnTo>
                  <a:pt x="919" y="488"/>
                </a:lnTo>
                <a:lnTo>
                  <a:pt x="937" y="484"/>
                </a:lnTo>
                <a:lnTo>
                  <a:pt x="945" y="482"/>
                </a:lnTo>
                <a:lnTo>
                  <a:pt x="945" y="475"/>
                </a:lnTo>
                <a:lnTo>
                  <a:pt x="945" y="422"/>
                </a:lnTo>
                <a:close/>
                <a:moveTo>
                  <a:pt x="835" y="309"/>
                </a:moveTo>
                <a:lnTo>
                  <a:pt x="814" y="326"/>
                </a:lnTo>
                <a:lnTo>
                  <a:pt x="787" y="340"/>
                </a:lnTo>
                <a:lnTo>
                  <a:pt x="751" y="352"/>
                </a:lnTo>
                <a:lnTo>
                  <a:pt x="710" y="361"/>
                </a:lnTo>
                <a:lnTo>
                  <a:pt x="654" y="371"/>
                </a:lnTo>
                <a:lnTo>
                  <a:pt x="732" y="367"/>
                </a:lnTo>
                <a:lnTo>
                  <a:pt x="802" y="359"/>
                </a:lnTo>
                <a:lnTo>
                  <a:pt x="863" y="350"/>
                </a:lnTo>
                <a:lnTo>
                  <a:pt x="890" y="344"/>
                </a:lnTo>
                <a:lnTo>
                  <a:pt x="913" y="340"/>
                </a:lnTo>
                <a:lnTo>
                  <a:pt x="931" y="336"/>
                </a:lnTo>
                <a:lnTo>
                  <a:pt x="929" y="328"/>
                </a:lnTo>
                <a:lnTo>
                  <a:pt x="911" y="324"/>
                </a:lnTo>
                <a:lnTo>
                  <a:pt x="890" y="320"/>
                </a:lnTo>
                <a:lnTo>
                  <a:pt x="863" y="314"/>
                </a:lnTo>
                <a:lnTo>
                  <a:pt x="835" y="309"/>
                </a:lnTo>
                <a:close/>
                <a:moveTo>
                  <a:pt x="338" y="248"/>
                </a:moveTo>
                <a:lnTo>
                  <a:pt x="338" y="305"/>
                </a:lnTo>
                <a:lnTo>
                  <a:pt x="424" y="307"/>
                </a:lnTo>
                <a:lnTo>
                  <a:pt x="424" y="250"/>
                </a:lnTo>
                <a:lnTo>
                  <a:pt x="338" y="248"/>
                </a:lnTo>
                <a:close/>
                <a:moveTo>
                  <a:pt x="562" y="244"/>
                </a:moveTo>
                <a:lnTo>
                  <a:pt x="472" y="248"/>
                </a:lnTo>
                <a:lnTo>
                  <a:pt x="472" y="307"/>
                </a:lnTo>
                <a:lnTo>
                  <a:pt x="562" y="303"/>
                </a:lnTo>
                <a:lnTo>
                  <a:pt x="562" y="244"/>
                </a:lnTo>
                <a:close/>
                <a:moveTo>
                  <a:pt x="207" y="234"/>
                </a:moveTo>
                <a:lnTo>
                  <a:pt x="207" y="293"/>
                </a:lnTo>
                <a:lnTo>
                  <a:pt x="246" y="297"/>
                </a:lnTo>
                <a:lnTo>
                  <a:pt x="289" y="303"/>
                </a:lnTo>
                <a:lnTo>
                  <a:pt x="289" y="244"/>
                </a:lnTo>
                <a:lnTo>
                  <a:pt x="207" y="234"/>
                </a:lnTo>
                <a:close/>
                <a:moveTo>
                  <a:pt x="675" y="232"/>
                </a:moveTo>
                <a:lnTo>
                  <a:pt x="611" y="240"/>
                </a:lnTo>
                <a:lnTo>
                  <a:pt x="611" y="299"/>
                </a:lnTo>
                <a:lnTo>
                  <a:pt x="675" y="289"/>
                </a:lnTo>
                <a:lnTo>
                  <a:pt x="675" y="232"/>
                </a:lnTo>
                <a:close/>
                <a:moveTo>
                  <a:pt x="107" y="215"/>
                </a:moveTo>
                <a:lnTo>
                  <a:pt x="107" y="273"/>
                </a:lnTo>
                <a:lnTo>
                  <a:pt x="129" y="277"/>
                </a:lnTo>
                <a:lnTo>
                  <a:pt x="158" y="283"/>
                </a:lnTo>
                <a:lnTo>
                  <a:pt x="158" y="227"/>
                </a:lnTo>
                <a:lnTo>
                  <a:pt x="150" y="227"/>
                </a:lnTo>
                <a:lnTo>
                  <a:pt x="107" y="215"/>
                </a:lnTo>
                <a:close/>
                <a:moveTo>
                  <a:pt x="777" y="207"/>
                </a:moveTo>
                <a:lnTo>
                  <a:pt x="724" y="223"/>
                </a:lnTo>
                <a:lnTo>
                  <a:pt x="724" y="279"/>
                </a:lnTo>
                <a:lnTo>
                  <a:pt x="749" y="273"/>
                </a:lnTo>
                <a:lnTo>
                  <a:pt x="767" y="272"/>
                </a:lnTo>
                <a:lnTo>
                  <a:pt x="777" y="268"/>
                </a:lnTo>
                <a:lnTo>
                  <a:pt x="777" y="260"/>
                </a:lnTo>
                <a:lnTo>
                  <a:pt x="777" y="207"/>
                </a:lnTo>
                <a:close/>
                <a:moveTo>
                  <a:pt x="429" y="78"/>
                </a:moveTo>
                <a:lnTo>
                  <a:pt x="353" y="80"/>
                </a:lnTo>
                <a:lnTo>
                  <a:pt x="283" y="84"/>
                </a:lnTo>
                <a:lnTo>
                  <a:pt x="219" y="90"/>
                </a:lnTo>
                <a:lnTo>
                  <a:pt x="164" y="100"/>
                </a:lnTo>
                <a:lnTo>
                  <a:pt x="127" y="108"/>
                </a:lnTo>
                <a:lnTo>
                  <a:pt x="100" y="113"/>
                </a:lnTo>
                <a:lnTo>
                  <a:pt x="100" y="121"/>
                </a:lnTo>
                <a:lnTo>
                  <a:pt x="127" y="127"/>
                </a:lnTo>
                <a:lnTo>
                  <a:pt x="164" y="135"/>
                </a:lnTo>
                <a:lnTo>
                  <a:pt x="219" y="145"/>
                </a:lnTo>
                <a:lnTo>
                  <a:pt x="283" y="150"/>
                </a:lnTo>
                <a:lnTo>
                  <a:pt x="353" y="154"/>
                </a:lnTo>
                <a:lnTo>
                  <a:pt x="429" y="156"/>
                </a:lnTo>
                <a:lnTo>
                  <a:pt x="505" y="154"/>
                </a:lnTo>
                <a:lnTo>
                  <a:pt x="576" y="150"/>
                </a:lnTo>
                <a:lnTo>
                  <a:pt x="638" y="145"/>
                </a:lnTo>
                <a:lnTo>
                  <a:pt x="695" y="135"/>
                </a:lnTo>
                <a:lnTo>
                  <a:pt x="722" y="129"/>
                </a:lnTo>
                <a:lnTo>
                  <a:pt x="746" y="125"/>
                </a:lnTo>
                <a:lnTo>
                  <a:pt x="761" y="121"/>
                </a:lnTo>
                <a:lnTo>
                  <a:pt x="761" y="113"/>
                </a:lnTo>
                <a:lnTo>
                  <a:pt x="744" y="109"/>
                </a:lnTo>
                <a:lnTo>
                  <a:pt x="720" y="106"/>
                </a:lnTo>
                <a:lnTo>
                  <a:pt x="695" y="100"/>
                </a:lnTo>
                <a:lnTo>
                  <a:pt x="638" y="90"/>
                </a:lnTo>
                <a:lnTo>
                  <a:pt x="576" y="84"/>
                </a:lnTo>
                <a:lnTo>
                  <a:pt x="505" y="80"/>
                </a:lnTo>
                <a:lnTo>
                  <a:pt x="429" y="78"/>
                </a:lnTo>
                <a:close/>
                <a:moveTo>
                  <a:pt x="429" y="0"/>
                </a:moveTo>
                <a:lnTo>
                  <a:pt x="509" y="2"/>
                </a:lnTo>
                <a:lnTo>
                  <a:pt x="584" y="8"/>
                </a:lnTo>
                <a:lnTo>
                  <a:pt x="650" y="14"/>
                </a:lnTo>
                <a:lnTo>
                  <a:pt x="708" y="24"/>
                </a:lnTo>
                <a:lnTo>
                  <a:pt x="744" y="33"/>
                </a:lnTo>
                <a:lnTo>
                  <a:pt x="761" y="39"/>
                </a:lnTo>
                <a:lnTo>
                  <a:pt x="785" y="47"/>
                </a:lnTo>
                <a:lnTo>
                  <a:pt x="810" y="59"/>
                </a:lnTo>
                <a:lnTo>
                  <a:pt x="831" y="72"/>
                </a:lnTo>
                <a:lnTo>
                  <a:pt x="847" y="90"/>
                </a:lnTo>
                <a:lnTo>
                  <a:pt x="853" y="109"/>
                </a:lnTo>
                <a:lnTo>
                  <a:pt x="855" y="234"/>
                </a:lnTo>
                <a:lnTo>
                  <a:pt x="878" y="238"/>
                </a:lnTo>
                <a:lnTo>
                  <a:pt x="911" y="246"/>
                </a:lnTo>
                <a:lnTo>
                  <a:pt x="931" y="252"/>
                </a:lnTo>
                <a:lnTo>
                  <a:pt x="954" y="262"/>
                </a:lnTo>
                <a:lnTo>
                  <a:pt x="978" y="273"/>
                </a:lnTo>
                <a:lnTo>
                  <a:pt x="999" y="287"/>
                </a:lnTo>
                <a:lnTo>
                  <a:pt x="1015" y="305"/>
                </a:lnTo>
                <a:lnTo>
                  <a:pt x="1021" y="324"/>
                </a:lnTo>
                <a:lnTo>
                  <a:pt x="1025" y="482"/>
                </a:lnTo>
                <a:lnTo>
                  <a:pt x="1019" y="502"/>
                </a:lnTo>
                <a:lnTo>
                  <a:pt x="1007" y="521"/>
                </a:lnTo>
                <a:lnTo>
                  <a:pt x="986" y="539"/>
                </a:lnTo>
                <a:lnTo>
                  <a:pt x="956" y="553"/>
                </a:lnTo>
                <a:lnTo>
                  <a:pt x="921" y="564"/>
                </a:lnTo>
                <a:lnTo>
                  <a:pt x="880" y="576"/>
                </a:lnTo>
                <a:lnTo>
                  <a:pt x="849" y="580"/>
                </a:lnTo>
                <a:lnTo>
                  <a:pt x="851" y="687"/>
                </a:lnTo>
                <a:lnTo>
                  <a:pt x="845" y="709"/>
                </a:lnTo>
                <a:lnTo>
                  <a:pt x="833" y="726"/>
                </a:lnTo>
                <a:lnTo>
                  <a:pt x="812" y="744"/>
                </a:lnTo>
                <a:lnTo>
                  <a:pt x="783" y="758"/>
                </a:lnTo>
                <a:lnTo>
                  <a:pt x="747" y="771"/>
                </a:lnTo>
                <a:lnTo>
                  <a:pt x="707" y="781"/>
                </a:lnTo>
                <a:lnTo>
                  <a:pt x="646" y="791"/>
                </a:lnTo>
                <a:lnTo>
                  <a:pt x="580" y="799"/>
                </a:lnTo>
                <a:lnTo>
                  <a:pt x="505" y="803"/>
                </a:lnTo>
                <a:lnTo>
                  <a:pt x="425" y="805"/>
                </a:lnTo>
                <a:lnTo>
                  <a:pt x="345" y="803"/>
                </a:lnTo>
                <a:lnTo>
                  <a:pt x="271" y="799"/>
                </a:lnTo>
                <a:lnTo>
                  <a:pt x="203" y="791"/>
                </a:lnTo>
                <a:lnTo>
                  <a:pt x="144" y="781"/>
                </a:lnTo>
                <a:lnTo>
                  <a:pt x="103" y="771"/>
                </a:lnTo>
                <a:lnTo>
                  <a:pt x="68" y="758"/>
                </a:lnTo>
                <a:lnTo>
                  <a:pt x="39" y="744"/>
                </a:lnTo>
                <a:lnTo>
                  <a:pt x="18" y="726"/>
                </a:lnTo>
                <a:lnTo>
                  <a:pt x="6" y="709"/>
                </a:lnTo>
                <a:lnTo>
                  <a:pt x="0" y="687"/>
                </a:lnTo>
                <a:lnTo>
                  <a:pt x="0" y="529"/>
                </a:lnTo>
                <a:lnTo>
                  <a:pt x="6" y="510"/>
                </a:lnTo>
                <a:lnTo>
                  <a:pt x="22" y="494"/>
                </a:lnTo>
                <a:lnTo>
                  <a:pt x="41" y="480"/>
                </a:lnTo>
                <a:lnTo>
                  <a:pt x="63" y="471"/>
                </a:lnTo>
                <a:lnTo>
                  <a:pt x="80" y="463"/>
                </a:lnTo>
                <a:lnTo>
                  <a:pt x="111" y="453"/>
                </a:lnTo>
                <a:lnTo>
                  <a:pt x="144" y="445"/>
                </a:lnTo>
                <a:lnTo>
                  <a:pt x="174" y="439"/>
                </a:lnTo>
                <a:lnTo>
                  <a:pt x="174" y="365"/>
                </a:lnTo>
                <a:lnTo>
                  <a:pt x="150" y="361"/>
                </a:lnTo>
                <a:lnTo>
                  <a:pt x="107" y="352"/>
                </a:lnTo>
                <a:lnTo>
                  <a:pt x="72" y="338"/>
                </a:lnTo>
                <a:lnTo>
                  <a:pt x="45" y="324"/>
                </a:lnTo>
                <a:lnTo>
                  <a:pt x="23" y="307"/>
                </a:lnTo>
                <a:lnTo>
                  <a:pt x="10" y="289"/>
                </a:lnTo>
                <a:lnTo>
                  <a:pt x="6" y="268"/>
                </a:lnTo>
                <a:lnTo>
                  <a:pt x="6" y="109"/>
                </a:lnTo>
                <a:lnTo>
                  <a:pt x="12" y="90"/>
                </a:lnTo>
                <a:lnTo>
                  <a:pt x="25" y="74"/>
                </a:lnTo>
                <a:lnTo>
                  <a:pt x="45" y="61"/>
                </a:lnTo>
                <a:lnTo>
                  <a:pt x="66" y="49"/>
                </a:lnTo>
                <a:lnTo>
                  <a:pt x="86" y="41"/>
                </a:lnTo>
                <a:lnTo>
                  <a:pt x="115" y="33"/>
                </a:lnTo>
                <a:lnTo>
                  <a:pt x="148" y="24"/>
                </a:lnTo>
                <a:lnTo>
                  <a:pt x="209" y="14"/>
                </a:lnTo>
                <a:lnTo>
                  <a:pt x="275" y="8"/>
                </a:lnTo>
                <a:lnTo>
                  <a:pt x="349" y="2"/>
                </a:lnTo>
                <a:lnTo>
                  <a:pt x="429" y="0"/>
                </a:lnTo>
                <a:close/>
              </a:path>
            </a:pathLst>
          </a:custGeom>
          <a:solidFill>
            <a:srgbClr val="08829B"/>
          </a:solidFill>
          <a:ln w="0">
            <a:solidFill>
              <a:srgbClr val="E2E2E2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ker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E4803FE9-C121-47A7-A0E2-B557932F7AF9}"/>
              </a:ext>
            </a:extLst>
          </p:cNvPr>
          <p:cNvSpPr txBox="1"/>
          <p:nvPr/>
        </p:nvSpPr>
        <p:spPr>
          <a:xfrm>
            <a:off x="6096000" y="5188913"/>
            <a:ext cx="58615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b="1" dirty="0">
                <a:solidFill>
                  <a:prstClr val="black"/>
                </a:solidFill>
              </a:rPr>
              <a:t>Затраты на ОСМС в 2020 году:</a:t>
            </a:r>
          </a:p>
          <a:p>
            <a:pPr algn="r"/>
            <a:r>
              <a:rPr lang="ru-RU" sz="1600" b="1" dirty="0">
                <a:solidFill>
                  <a:prstClr val="black"/>
                </a:solidFill>
              </a:rPr>
              <a:t>650,0 млрд. </a:t>
            </a:r>
            <a:r>
              <a:rPr lang="ru-RU" sz="1600" b="1" dirty="0" err="1">
                <a:solidFill>
                  <a:prstClr val="black"/>
                </a:solidFill>
              </a:rPr>
              <a:t>тг</a:t>
            </a:r>
            <a:r>
              <a:rPr lang="ru-RU" sz="1600" b="1" dirty="0">
                <a:solidFill>
                  <a:prstClr val="black"/>
                </a:solidFill>
              </a:rPr>
              <a:t>. </a:t>
            </a:r>
            <a:r>
              <a:rPr lang="ru-RU" sz="1600" dirty="0">
                <a:solidFill>
                  <a:prstClr val="black"/>
                </a:solidFill>
              </a:rPr>
              <a:t>или </a:t>
            </a:r>
            <a:r>
              <a:rPr lang="ru-RU" sz="1600" b="1" dirty="0">
                <a:solidFill>
                  <a:srgbClr val="FF0000"/>
                </a:solidFill>
              </a:rPr>
              <a:t>42,4</a:t>
            </a:r>
            <a:r>
              <a:rPr lang="ru-RU" sz="1600" b="1" dirty="0">
                <a:solidFill>
                  <a:prstClr val="black"/>
                </a:solidFill>
              </a:rPr>
              <a:t> тыс. </a:t>
            </a:r>
            <a:r>
              <a:rPr lang="ru-RU" sz="1600" b="1" dirty="0" err="1">
                <a:solidFill>
                  <a:prstClr val="black"/>
                </a:solidFill>
              </a:rPr>
              <a:t>тг</a:t>
            </a:r>
            <a:r>
              <a:rPr lang="ru-RU" sz="1600" b="1" dirty="0">
                <a:solidFill>
                  <a:prstClr val="black"/>
                </a:solidFill>
              </a:rPr>
              <a:t>. </a:t>
            </a:r>
            <a:r>
              <a:rPr lang="ru-RU" sz="1600" dirty="0">
                <a:solidFill>
                  <a:prstClr val="black"/>
                </a:solidFill>
              </a:rPr>
              <a:t>на 1 застрахованного чел.</a:t>
            </a:r>
          </a:p>
        </p:txBody>
      </p:sp>
      <p:sp>
        <p:nvSpPr>
          <p:cNvPr id="15" name="Freeform 27">
            <a:extLst>
              <a:ext uri="{FF2B5EF4-FFF2-40B4-BE49-F238E27FC236}">
                <a16:creationId xmlns:a16="http://schemas.microsoft.com/office/drawing/2014/main" xmlns="" id="{DD112B5A-76EA-4F21-AB3B-7401F22861B4}"/>
              </a:ext>
            </a:extLst>
          </p:cNvPr>
          <p:cNvSpPr>
            <a:spLocks noEditPoints="1"/>
          </p:cNvSpPr>
          <p:nvPr/>
        </p:nvSpPr>
        <p:spPr bwMode="auto">
          <a:xfrm>
            <a:off x="6621065" y="5205340"/>
            <a:ext cx="540070" cy="287933"/>
          </a:xfrm>
          <a:custGeom>
            <a:avLst/>
            <a:gdLst/>
            <a:ahLst/>
            <a:cxnLst>
              <a:cxn ang="0">
                <a:pos x="418" y="670"/>
              </a:cxn>
              <a:cxn ang="0">
                <a:pos x="468" y="726"/>
              </a:cxn>
              <a:cxn ang="0">
                <a:pos x="203" y="713"/>
              </a:cxn>
              <a:cxn ang="0">
                <a:pos x="203" y="656"/>
              </a:cxn>
              <a:cxn ang="0">
                <a:pos x="669" y="709"/>
              </a:cxn>
              <a:cxn ang="0">
                <a:pos x="125" y="699"/>
              </a:cxn>
              <a:cxn ang="0">
                <a:pos x="102" y="635"/>
              </a:cxn>
              <a:cxn ang="0">
                <a:pos x="746" y="695"/>
              </a:cxn>
              <a:cxn ang="0">
                <a:pos x="771" y="629"/>
              </a:cxn>
              <a:cxn ang="0">
                <a:pos x="96" y="533"/>
              </a:cxn>
              <a:cxn ang="0">
                <a:pos x="203" y="562"/>
              </a:cxn>
              <a:cxn ang="0">
                <a:pos x="232" y="549"/>
              </a:cxn>
              <a:cxn ang="0">
                <a:pos x="507" y="519"/>
              </a:cxn>
              <a:cxn ang="0">
                <a:pos x="730" y="459"/>
              </a:cxn>
              <a:cxn ang="0">
                <a:pos x="730" y="459"/>
              </a:cxn>
              <a:cxn ang="0">
                <a:pos x="457" y="516"/>
              </a:cxn>
              <a:cxn ang="0">
                <a:pos x="779" y="455"/>
              </a:cxn>
              <a:cxn ang="0">
                <a:pos x="275" y="430"/>
              </a:cxn>
              <a:cxn ang="0">
                <a:pos x="326" y="441"/>
              </a:cxn>
              <a:cxn ang="0">
                <a:pos x="892" y="437"/>
              </a:cxn>
              <a:cxn ang="0">
                <a:pos x="945" y="482"/>
              </a:cxn>
              <a:cxn ang="0">
                <a:pos x="814" y="326"/>
              </a:cxn>
              <a:cxn ang="0">
                <a:pos x="654" y="371"/>
              </a:cxn>
              <a:cxn ang="0">
                <a:pos x="890" y="344"/>
              </a:cxn>
              <a:cxn ang="0">
                <a:pos x="911" y="324"/>
              </a:cxn>
              <a:cxn ang="0">
                <a:pos x="338" y="248"/>
              </a:cxn>
              <a:cxn ang="0">
                <a:pos x="338" y="248"/>
              </a:cxn>
              <a:cxn ang="0">
                <a:pos x="562" y="303"/>
              </a:cxn>
              <a:cxn ang="0">
                <a:pos x="246" y="297"/>
              </a:cxn>
              <a:cxn ang="0">
                <a:pos x="675" y="232"/>
              </a:cxn>
              <a:cxn ang="0">
                <a:pos x="675" y="232"/>
              </a:cxn>
              <a:cxn ang="0">
                <a:pos x="158" y="283"/>
              </a:cxn>
              <a:cxn ang="0">
                <a:pos x="777" y="207"/>
              </a:cxn>
              <a:cxn ang="0">
                <a:pos x="767" y="272"/>
              </a:cxn>
              <a:cxn ang="0">
                <a:pos x="429" y="78"/>
              </a:cxn>
              <a:cxn ang="0">
                <a:pos x="164" y="100"/>
              </a:cxn>
              <a:cxn ang="0">
                <a:pos x="127" y="127"/>
              </a:cxn>
              <a:cxn ang="0">
                <a:pos x="353" y="154"/>
              </a:cxn>
              <a:cxn ang="0">
                <a:pos x="638" y="145"/>
              </a:cxn>
              <a:cxn ang="0">
                <a:pos x="761" y="121"/>
              </a:cxn>
              <a:cxn ang="0">
                <a:pos x="695" y="100"/>
              </a:cxn>
              <a:cxn ang="0">
                <a:pos x="429" y="78"/>
              </a:cxn>
              <a:cxn ang="0">
                <a:pos x="650" y="14"/>
              </a:cxn>
              <a:cxn ang="0">
                <a:pos x="785" y="47"/>
              </a:cxn>
              <a:cxn ang="0">
                <a:pos x="853" y="109"/>
              </a:cxn>
              <a:cxn ang="0">
                <a:pos x="931" y="252"/>
              </a:cxn>
              <a:cxn ang="0">
                <a:pos x="1015" y="305"/>
              </a:cxn>
              <a:cxn ang="0">
                <a:pos x="1007" y="521"/>
              </a:cxn>
              <a:cxn ang="0">
                <a:pos x="880" y="576"/>
              </a:cxn>
              <a:cxn ang="0">
                <a:pos x="833" y="726"/>
              </a:cxn>
              <a:cxn ang="0">
                <a:pos x="707" y="781"/>
              </a:cxn>
              <a:cxn ang="0">
                <a:pos x="425" y="805"/>
              </a:cxn>
              <a:cxn ang="0">
                <a:pos x="144" y="781"/>
              </a:cxn>
              <a:cxn ang="0">
                <a:pos x="18" y="726"/>
              </a:cxn>
              <a:cxn ang="0">
                <a:pos x="6" y="510"/>
              </a:cxn>
              <a:cxn ang="0">
                <a:pos x="80" y="463"/>
              </a:cxn>
              <a:cxn ang="0">
                <a:pos x="174" y="365"/>
              </a:cxn>
              <a:cxn ang="0">
                <a:pos x="45" y="324"/>
              </a:cxn>
              <a:cxn ang="0">
                <a:pos x="6" y="109"/>
              </a:cxn>
              <a:cxn ang="0">
                <a:pos x="66" y="49"/>
              </a:cxn>
              <a:cxn ang="0">
                <a:pos x="209" y="14"/>
              </a:cxn>
            </a:cxnLst>
            <a:rect l="0" t="0" r="r" b="b"/>
            <a:pathLst>
              <a:path w="1025" h="805">
                <a:moveTo>
                  <a:pt x="334" y="668"/>
                </a:moveTo>
                <a:lnTo>
                  <a:pt x="334" y="724"/>
                </a:lnTo>
                <a:lnTo>
                  <a:pt x="418" y="728"/>
                </a:lnTo>
                <a:lnTo>
                  <a:pt x="418" y="670"/>
                </a:lnTo>
                <a:lnTo>
                  <a:pt x="334" y="668"/>
                </a:lnTo>
                <a:close/>
                <a:moveTo>
                  <a:pt x="556" y="666"/>
                </a:moveTo>
                <a:lnTo>
                  <a:pt x="468" y="670"/>
                </a:lnTo>
                <a:lnTo>
                  <a:pt x="468" y="726"/>
                </a:lnTo>
                <a:lnTo>
                  <a:pt x="556" y="723"/>
                </a:lnTo>
                <a:lnTo>
                  <a:pt x="556" y="666"/>
                </a:lnTo>
                <a:close/>
                <a:moveTo>
                  <a:pt x="203" y="656"/>
                </a:moveTo>
                <a:lnTo>
                  <a:pt x="203" y="713"/>
                </a:lnTo>
                <a:lnTo>
                  <a:pt x="242" y="719"/>
                </a:lnTo>
                <a:lnTo>
                  <a:pt x="283" y="723"/>
                </a:lnTo>
                <a:lnTo>
                  <a:pt x="283" y="664"/>
                </a:lnTo>
                <a:lnTo>
                  <a:pt x="203" y="656"/>
                </a:lnTo>
                <a:close/>
                <a:moveTo>
                  <a:pt x="669" y="652"/>
                </a:moveTo>
                <a:lnTo>
                  <a:pt x="607" y="660"/>
                </a:lnTo>
                <a:lnTo>
                  <a:pt x="607" y="719"/>
                </a:lnTo>
                <a:lnTo>
                  <a:pt x="669" y="709"/>
                </a:lnTo>
                <a:lnTo>
                  <a:pt x="669" y="652"/>
                </a:lnTo>
                <a:close/>
                <a:moveTo>
                  <a:pt x="102" y="635"/>
                </a:moveTo>
                <a:lnTo>
                  <a:pt x="102" y="693"/>
                </a:lnTo>
                <a:lnTo>
                  <a:pt x="125" y="699"/>
                </a:lnTo>
                <a:lnTo>
                  <a:pt x="152" y="705"/>
                </a:lnTo>
                <a:lnTo>
                  <a:pt x="152" y="648"/>
                </a:lnTo>
                <a:lnTo>
                  <a:pt x="144" y="646"/>
                </a:lnTo>
                <a:lnTo>
                  <a:pt x="102" y="635"/>
                </a:lnTo>
                <a:close/>
                <a:moveTo>
                  <a:pt x="771" y="629"/>
                </a:moveTo>
                <a:lnTo>
                  <a:pt x="720" y="642"/>
                </a:lnTo>
                <a:lnTo>
                  <a:pt x="720" y="699"/>
                </a:lnTo>
                <a:lnTo>
                  <a:pt x="746" y="695"/>
                </a:lnTo>
                <a:lnTo>
                  <a:pt x="763" y="691"/>
                </a:lnTo>
                <a:lnTo>
                  <a:pt x="773" y="689"/>
                </a:lnTo>
                <a:lnTo>
                  <a:pt x="771" y="680"/>
                </a:lnTo>
                <a:lnTo>
                  <a:pt x="771" y="629"/>
                </a:lnTo>
                <a:close/>
                <a:moveTo>
                  <a:pt x="185" y="516"/>
                </a:moveTo>
                <a:lnTo>
                  <a:pt x="160" y="519"/>
                </a:lnTo>
                <a:lnTo>
                  <a:pt x="123" y="527"/>
                </a:lnTo>
                <a:lnTo>
                  <a:pt x="96" y="533"/>
                </a:lnTo>
                <a:lnTo>
                  <a:pt x="94" y="541"/>
                </a:lnTo>
                <a:lnTo>
                  <a:pt x="121" y="547"/>
                </a:lnTo>
                <a:lnTo>
                  <a:pt x="160" y="555"/>
                </a:lnTo>
                <a:lnTo>
                  <a:pt x="203" y="562"/>
                </a:lnTo>
                <a:lnTo>
                  <a:pt x="254" y="568"/>
                </a:lnTo>
                <a:lnTo>
                  <a:pt x="308" y="574"/>
                </a:lnTo>
                <a:lnTo>
                  <a:pt x="267" y="562"/>
                </a:lnTo>
                <a:lnTo>
                  <a:pt x="232" y="549"/>
                </a:lnTo>
                <a:lnTo>
                  <a:pt x="205" y="533"/>
                </a:lnTo>
                <a:lnTo>
                  <a:pt x="185" y="516"/>
                </a:lnTo>
                <a:close/>
                <a:moveTo>
                  <a:pt x="507" y="461"/>
                </a:moveTo>
                <a:lnTo>
                  <a:pt x="507" y="519"/>
                </a:lnTo>
                <a:lnTo>
                  <a:pt x="591" y="521"/>
                </a:lnTo>
                <a:lnTo>
                  <a:pt x="591" y="465"/>
                </a:lnTo>
                <a:lnTo>
                  <a:pt x="507" y="461"/>
                </a:lnTo>
                <a:close/>
                <a:moveTo>
                  <a:pt x="730" y="459"/>
                </a:moveTo>
                <a:lnTo>
                  <a:pt x="642" y="463"/>
                </a:lnTo>
                <a:lnTo>
                  <a:pt x="642" y="521"/>
                </a:lnTo>
                <a:lnTo>
                  <a:pt x="730" y="518"/>
                </a:lnTo>
                <a:lnTo>
                  <a:pt x="730" y="459"/>
                </a:lnTo>
                <a:close/>
                <a:moveTo>
                  <a:pt x="377" y="449"/>
                </a:moveTo>
                <a:lnTo>
                  <a:pt x="377" y="508"/>
                </a:lnTo>
                <a:lnTo>
                  <a:pt x="414" y="512"/>
                </a:lnTo>
                <a:lnTo>
                  <a:pt x="457" y="516"/>
                </a:lnTo>
                <a:lnTo>
                  <a:pt x="457" y="459"/>
                </a:lnTo>
                <a:lnTo>
                  <a:pt x="377" y="449"/>
                </a:lnTo>
                <a:close/>
                <a:moveTo>
                  <a:pt x="843" y="447"/>
                </a:moveTo>
                <a:lnTo>
                  <a:pt x="779" y="455"/>
                </a:lnTo>
                <a:lnTo>
                  <a:pt x="779" y="514"/>
                </a:lnTo>
                <a:lnTo>
                  <a:pt x="843" y="504"/>
                </a:lnTo>
                <a:lnTo>
                  <a:pt x="843" y="447"/>
                </a:lnTo>
                <a:close/>
                <a:moveTo>
                  <a:pt x="275" y="430"/>
                </a:moveTo>
                <a:lnTo>
                  <a:pt x="275" y="488"/>
                </a:lnTo>
                <a:lnTo>
                  <a:pt x="299" y="492"/>
                </a:lnTo>
                <a:lnTo>
                  <a:pt x="326" y="498"/>
                </a:lnTo>
                <a:lnTo>
                  <a:pt x="326" y="441"/>
                </a:lnTo>
                <a:lnTo>
                  <a:pt x="318" y="439"/>
                </a:lnTo>
                <a:lnTo>
                  <a:pt x="275" y="430"/>
                </a:lnTo>
                <a:close/>
                <a:moveTo>
                  <a:pt x="945" y="422"/>
                </a:moveTo>
                <a:lnTo>
                  <a:pt x="892" y="437"/>
                </a:lnTo>
                <a:lnTo>
                  <a:pt x="892" y="494"/>
                </a:lnTo>
                <a:lnTo>
                  <a:pt x="919" y="488"/>
                </a:lnTo>
                <a:lnTo>
                  <a:pt x="937" y="484"/>
                </a:lnTo>
                <a:lnTo>
                  <a:pt x="945" y="482"/>
                </a:lnTo>
                <a:lnTo>
                  <a:pt x="945" y="475"/>
                </a:lnTo>
                <a:lnTo>
                  <a:pt x="945" y="422"/>
                </a:lnTo>
                <a:close/>
                <a:moveTo>
                  <a:pt x="835" y="309"/>
                </a:moveTo>
                <a:lnTo>
                  <a:pt x="814" y="326"/>
                </a:lnTo>
                <a:lnTo>
                  <a:pt x="787" y="340"/>
                </a:lnTo>
                <a:lnTo>
                  <a:pt x="751" y="352"/>
                </a:lnTo>
                <a:lnTo>
                  <a:pt x="710" y="361"/>
                </a:lnTo>
                <a:lnTo>
                  <a:pt x="654" y="371"/>
                </a:lnTo>
                <a:lnTo>
                  <a:pt x="732" y="367"/>
                </a:lnTo>
                <a:lnTo>
                  <a:pt x="802" y="359"/>
                </a:lnTo>
                <a:lnTo>
                  <a:pt x="863" y="350"/>
                </a:lnTo>
                <a:lnTo>
                  <a:pt x="890" y="344"/>
                </a:lnTo>
                <a:lnTo>
                  <a:pt x="913" y="340"/>
                </a:lnTo>
                <a:lnTo>
                  <a:pt x="931" y="336"/>
                </a:lnTo>
                <a:lnTo>
                  <a:pt x="929" y="328"/>
                </a:lnTo>
                <a:lnTo>
                  <a:pt x="911" y="324"/>
                </a:lnTo>
                <a:lnTo>
                  <a:pt x="890" y="320"/>
                </a:lnTo>
                <a:lnTo>
                  <a:pt x="863" y="314"/>
                </a:lnTo>
                <a:lnTo>
                  <a:pt x="835" y="309"/>
                </a:lnTo>
                <a:close/>
                <a:moveTo>
                  <a:pt x="338" y="248"/>
                </a:moveTo>
                <a:lnTo>
                  <a:pt x="338" y="305"/>
                </a:lnTo>
                <a:lnTo>
                  <a:pt x="424" y="307"/>
                </a:lnTo>
                <a:lnTo>
                  <a:pt x="424" y="250"/>
                </a:lnTo>
                <a:lnTo>
                  <a:pt x="338" y="248"/>
                </a:lnTo>
                <a:close/>
                <a:moveTo>
                  <a:pt x="562" y="244"/>
                </a:moveTo>
                <a:lnTo>
                  <a:pt x="472" y="248"/>
                </a:lnTo>
                <a:lnTo>
                  <a:pt x="472" y="307"/>
                </a:lnTo>
                <a:lnTo>
                  <a:pt x="562" y="303"/>
                </a:lnTo>
                <a:lnTo>
                  <a:pt x="562" y="244"/>
                </a:lnTo>
                <a:close/>
                <a:moveTo>
                  <a:pt x="207" y="234"/>
                </a:moveTo>
                <a:lnTo>
                  <a:pt x="207" y="293"/>
                </a:lnTo>
                <a:lnTo>
                  <a:pt x="246" y="297"/>
                </a:lnTo>
                <a:lnTo>
                  <a:pt x="289" y="303"/>
                </a:lnTo>
                <a:lnTo>
                  <a:pt x="289" y="244"/>
                </a:lnTo>
                <a:lnTo>
                  <a:pt x="207" y="234"/>
                </a:lnTo>
                <a:close/>
                <a:moveTo>
                  <a:pt x="675" y="232"/>
                </a:moveTo>
                <a:lnTo>
                  <a:pt x="611" y="240"/>
                </a:lnTo>
                <a:lnTo>
                  <a:pt x="611" y="299"/>
                </a:lnTo>
                <a:lnTo>
                  <a:pt x="675" y="289"/>
                </a:lnTo>
                <a:lnTo>
                  <a:pt x="675" y="232"/>
                </a:lnTo>
                <a:close/>
                <a:moveTo>
                  <a:pt x="107" y="215"/>
                </a:moveTo>
                <a:lnTo>
                  <a:pt x="107" y="273"/>
                </a:lnTo>
                <a:lnTo>
                  <a:pt x="129" y="277"/>
                </a:lnTo>
                <a:lnTo>
                  <a:pt x="158" y="283"/>
                </a:lnTo>
                <a:lnTo>
                  <a:pt x="158" y="227"/>
                </a:lnTo>
                <a:lnTo>
                  <a:pt x="150" y="227"/>
                </a:lnTo>
                <a:lnTo>
                  <a:pt x="107" y="215"/>
                </a:lnTo>
                <a:close/>
                <a:moveTo>
                  <a:pt x="777" y="207"/>
                </a:moveTo>
                <a:lnTo>
                  <a:pt x="724" y="223"/>
                </a:lnTo>
                <a:lnTo>
                  <a:pt x="724" y="279"/>
                </a:lnTo>
                <a:lnTo>
                  <a:pt x="749" y="273"/>
                </a:lnTo>
                <a:lnTo>
                  <a:pt x="767" y="272"/>
                </a:lnTo>
                <a:lnTo>
                  <a:pt x="777" y="268"/>
                </a:lnTo>
                <a:lnTo>
                  <a:pt x="777" y="260"/>
                </a:lnTo>
                <a:lnTo>
                  <a:pt x="777" y="207"/>
                </a:lnTo>
                <a:close/>
                <a:moveTo>
                  <a:pt x="429" y="78"/>
                </a:moveTo>
                <a:lnTo>
                  <a:pt x="353" y="80"/>
                </a:lnTo>
                <a:lnTo>
                  <a:pt x="283" y="84"/>
                </a:lnTo>
                <a:lnTo>
                  <a:pt x="219" y="90"/>
                </a:lnTo>
                <a:lnTo>
                  <a:pt x="164" y="100"/>
                </a:lnTo>
                <a:lnTo>
                  <a:pt x="127" y="108"/>
                </a:lnTo>
                <a:lnTo>
                  <a:pt x="100" y="113"/>
                </a:lnTo>
                <a:lnTo>
                  <a:pt x="100" y="121"/>
                </a:lnTo>
                <a:lnTo>
                  <a:pt x="127" y="127"/>
                </a:lnTo>
                <a:lnTo>
                  <a:pt x="164" y="135"/>
                </a:lnTo>
                <a:lnTo>
                  <a:pt x="219" y="145"/>
                </a:lnTo>
                <a:lnTo>
                  <a:pt x="283" y="150"/>
                </a:lnTo>
                <a:lnTo>
                  <a:pt x="353" y="154"/>
                </a:lnTo>
                <a:lnTo>
                  <a:pt x="429" y="156"/>
                </a:lnTo>
                <a:lnTo>
                  <a:pt x="505" y="154"/>
                </a:lnTo>
                <a:lnTo>
                  <a:pt x="576" y="150"/>
                </a:lnTo>
                <a:lnTo>
                  <a:pt x="638" y="145"/>
                </a:lnTo>
                <a:lnTo>
                  <a:pt x="695" y="135"/>
                </a:lnTo>
                <a:lnTo>
                  <a:pt x="722" y="129"/>
                </a:lnTo>
                <a:lnTo>
                  <a:pt x="746" y="125"/>
                </a:lnTo>
                <a:lnTo>
                  <a:pt x="761" y="121"/>
                </a:lnTo>
                <a:lnTo>
                  <a:pt x="761" y="113"/>
                </a:lnTo>
                <a:lnTo>
                  <a:pt x="744" y="109"/>
                </a:lnTo>
                <a:lnTo>
                  <a:pt x="720" y="106"/>
                </a:lnTo>
                <a:lnTo>
                  <a:pt x="695" y="100"/>
                </a:lnTo>
                <a:lnTo>
                  <a:pt x="638" y="90"/>
                </a:lnTo>
                <a:lnTo>
                  <a:pt x="576" y="84"/>
                </a:lnTo>
                <a:lnTo>
                  <a:pt x="505" y="80"/>
                </a:lnTo>
                <a:lnTo>
                  <a:pt x="429" y="78"/>
                </a:lnTo>
                <a:close/>
                <a:moveTo>
                  <a:pt x="429" y="0"/>
                </a:moveTo>
                <a:lnTo>
                  <a:pt x="509" y="2"/>
                </a:lnTo>
                <a:lnTo>
                  <a:pt x="584" y="8"/>
                </a:lnTo>
                <a:lnTo>
                  <a:pt x="650" y="14"/>
                </a:lnTo>
                <a:lnTo>
                  <a:pt x="708" y="24"/>
                </a:lnTo>
                <a:lnTo>
                  <a:pt x="744" y="33"/>
                </a:lnTo>
                <a:lnTo>
                  <a:pt x="761" y="39"/>
                </a:lnTo>
                <a:lnTo>
                  <a:pt x="785" y="47"/>
                </a:lnTo>
                <a:lnTo>
                  <a:pt x="810" y="59"/>
                </a:lnTo>
                <a:lnTo>
                  <a:pt x="831" y="72"/>
                </a:lnTo>
                <a:lnTo>
                  <a:pt x="847" y="90"/>
                </a:lnTo>
                <a:lnTo>
                  <a:pt x="853" y="109"/>
                </a:lnTo>
                <a:lnTo>
                  <a:pt x="855" y="234"/>
                </a:lnTo>
                <a:lnTo>
                  <a:pt x="878" y="238"/>
                </a:lnTo>
                <a:lnTo>
                  <a:pt x="911" y="246"/>
                </a:lnTo>
                <a:lnTo>
                  <a:pt x="931" y="252"/>
                </a:lnTo>
                <a:lnTo>
                  <a:pt x="954" y="262"/>
                </a:lnTo>
                <a:lnTo>
                  <a:pt x="978" y="273"/>
                </a:lnTo>
                <a:lnTo>
                  <a:pt x="999" y="287"/>
                </a:lnTo>
                <a:lnTo>
                  <a:pt x="1015" y="305"/>
                </a:lnTo>
                <a:lnTo>
                  <a:pt x="1021" y="324"/>
                </a:lnTo>
                <a:lnTo>
                  <a:pt x="1025" y="482"/>
                </a:lnTo>
                <a:lnTo>
                  <a:pt x="1019" y="502"/>
                </a:lnTo>
                <a:lnTo>
                  <a:pt x="1007" y="521"/>
                </a:lnTo>
                <a:lnTo>
                  <a:pt x="986" y="539"/>
                </a:lnTo>
                <a:lnTo>
                  <a:pt x="956" y="553"/>
                </a:lnTo>
                <a:lnTo>
                  <a:pt x="921" y="564"/>
                </a:lnTo>
                <a:lnTo>
                  <a:pt x="880" y="576"/>
                </a:lnTo>
                <a:lnTo>
                  <a:pt x="849" y="580"/>
                </a:lnTo>
                <a:lnTo>
                  <a:pt x="851" y="687"/>
                </a:lnTo>
                <a:lnTo>
                  <a:pt x="845" y="709"/>
                </a:lnTo>
                <a:lnTo>
                  <a:pt x="833" y="726"/>
                </a:lnTo>
                <a:lnTo>
                  <a:pt x="812" y="744"/>
                </a:lnTo>
                <a:lnTo>
                  <a:pt x="783" y="758"/>
                </a:lnTo>
                <a:lnTo>
                  <a:pt x="747" y="771"/>
                </a:lnTo>
                <a:lnTo>
                  <a:pt x="707" y="781"/>
                </a:lnTo>
                <a:lnTo>
                  <a:pt x="646" y="791"/>
                </a:lnTo>
                <a:lnTo>
                  <a:pt x="580" y="799"/>
                </a:lnTo>
                <a:lnTo>
                  <a:pt x="505" y="803"/>
                </a:lnTo>
                <a:lnTo>
                  <a:pt x="425" y="805"/>
                </a:lnTo>
                <a:lnTo>
                  <a:pt x="345" y="803"/>
                </a:lnTo>
                <a:lnTo>
                  <a:pt x="271" y="799"/>
                </a:lnTo>
                <a:lnTo>
                  <a:pt x="203" y="791"/>
                </a:lnTo>
                <a:lnTo>
                  <a:pt x="144" y="781"/>
                </a:lnTo>
                <a:lnTo>
                  <a:pt x="103" y="771"/>
                </a:lnTo>
                <a:lnTo>
                  <a:pt x="68" y="758"/>
                </a:lnTo>
                <a:lnTo>
                  <a:pt x="39" y="744"/>
                </a:lnTo>
                <a:lnTo>
                  <a:pt x="18" y="726"/>
                </a:lnTo>
                <a:lnTo>
                  <a:pt x="6" y="709"/>
                </a:lnTo>
                <a:lnTo>
                  <a:pt x="0" y="687"/>
                </a:lnTo>
                <a:lnTo>
                  <a:pt x="0" y="529"/>
                </a:lnTo>
                <a:lnTo>
                  <a:pt x="6" y="510"/>
                </a:lnTo>
                <a:lnTo>
                  <a:pt x="22" y="494"/>
                </a:lnTo>
                <a:lnTo>
                  <a:pt x="41" y="480"/>
                </a:lnTo>
                <a:lnTo>
                  <a:pt x="63" y="471"/>
                </a:lnTo>
                <a:lnTo>
                  <a:pt x="80" y="463"/>
                </a:lnTo>
                <a:lnTo>
                  <a:pt x="111" y="453"/>
                </a:lnTo>
                <a:lnTo>
                  <a:pt x="144" y="445"/>
                </a:lnTo>
                <a:lnTo>
                  <a:pt x="174" y="439"/>
                </a:lnTo>
                <a:lnTo>
                  <a:pt x="174" y="365"/>
                </a:lnTo>
                <a:lnTo>
                  <a:pt x="150" y="361"/>
                </a:lnTo>
                <a:lnTo>
                  <a:pt x="107" y="352"/>
                </a:lnTo>
                <a:lnTo>
                  <a:pt x="72" y="338"/>
                </a:lnTo>
                <a:lnTo>
                  <a:pt x="45" y="324"/>
                </a:lnTo>
                <a:lnTo>
                  <a:pt x="23" y="307"/>
                </a:lnTo>
                <a:lnTo>
                  <a:pt x="10" y="289"/>
                </a:lnTo>
                <a:lnTo>
                  <a:pt x="6" y="268"/>
                </a:lnTo>
                <a:lnTo>
                  <a:pt x="6" y="109"/>
                </a:lnTo>
                <a:lnTo>
                  <a:pt x="12" y="90"/>
                </a:lnTo>
                <a:lnTo>
                  <a:pt x="25" y="74"/>
                </a:lnTo>
                <a:lnTo>
                  <a:pt x="45" y="61"/>
                </a:lnTo>
                <a:lnTo>
                  <a:pt x="66" y="49"/>
                </a:lnTo>
                <a:lnTo>
                  <a:pt x="86" y="41"/>
                </a:lnTo>
                <a:lnTo>
                  <a:pt x="115" y="33"/>
                </a:lnTo>
                <a:lnTo>
                  <a:pt x="148" y="24"/>
                </a:lnTo>
                <a:lnTo>
                  <a:pt x="209" y="14"/>
                </a:lnTo>
                <a:lnTo>
                  <a:pt x="275" y="8"/>
                </a:lnTo>
                <a:lnTo>
                  <a:pt x="349" y="2"/>
                </a:lnTo>
                <a:lnTo>
                  <a:pt x="429" y="0"/>
                </a:lnTo>
                <a:close/>
              </a:path>
            </a:pathLst>
          </a:custGeom>
          <a:solidFill>
            <a:srgbClr val="08829B"/>
          </a:solidFill>
          <a:ln w="0">
            <a:solidFill>
              <a:srgbClr val="E2E2E2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ker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75675" y="6018266"/>
            <a:ext cx="5824030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dirty="0">
                <a:solidFill>
                  <a:prstClr val="black"/>
                </a:solidFill>
              </a:rPr>
              <a:t>Итого на 1 застрахованного чел. </a:t>
            </a:r>
            <a:r>
              <a:rPr lang="ru-RU" sz="1600" b="1" dirty="0">
                <a:solidFill>
                  <a:srgbClr val="FF0000"/>
                </a:solidFill>
              </a:rPr>
              <a:t>88,2</a:t>
            </a:r>
            <a:r>
              <a:rPr lang="ru-RU" sz="1600" b="1" dirty="0">
                <a:solidFill>
                  <a:srgbClr val="4F81BD"/>
                </a:solidFill>
              </a:rPr>
              <a:t> тыс. </a:t>
            </a:r>
            <a:r>
              <a:rPr lang="ru-RU" sz="1600" b="1" dirty="0" err="1">
                <a:solidFill>
                  <a:srgbClr val="4F81BD"/>
                </a:solidFill>
              </a:rPr>
              <a:t>тг</a:t>
            </a:r>
            <a:r>
              <a:rPr lang="ru-RU" sz="1600" b="1" dirty="0">
                <a:solidFill>
                  <a:srgbClr val="4F81BD"/>
                </a:solidFill>
              </a:rPr>
              <a:t>. </a:t>
            </a:r>
            <a:r>
              <a:rPr lang="ru-RU" sz="1200" i="1" dirty="0">
                <a:solidFill>
                  <a:prstClr val="black"/>
                </a:solidFill>
              </a:rPr>
              <a:t>(45,8 тыс. </a:t>
            </a:r>
            <a:r>
              <a:rPr lang="ru-RU" sz="1200" i="1" dirty="0" err="1">
                <a:solidFill>
                  <a:prstClr val="black"/>
                </a:solidFill>
              </a:rPr>
              <a:t>тг</a:t>
            </a:r>
            <a:r>
              <a:rPr lang="ru-RU" sz="1200" i="1" dirty="0">
                <a:solidFill>
                  <a:prstClr val="black"/>
                </a:solidFill>
              </a:rPr>
              <a:t>. + 42,4 тыс. </a:t>
            </a:r>
            <a:r>
              <a:rPr lang="ru-RU" sz="1200" i="1" dirty="0" err="1">
                <a:solidFill>
                  <a:prstClr val="black"/>
                </a:solidFill>
              </a:rPr>
              <a:t>тг</a:t>
            </a:r>
            <a:r>
              <a:rPr lang="ru-RU" sz="1200" i="1" dirty="0">
                <a:solidFill>
                  <a:prstClr val="black"/>
                </a:solidFill>
              </a:rPr>
              <a:t>.)</a:t>
            </a:r>
          </a:p>
          <a:p>
            <a:pPr algn="ctr"/>
            <a:r>
              <a:rPr lang="ru-RU" b="1" dirty="0">
                <a:solidFill>
                  <a:srgbClr val="4F81BD"/>
                </a:solidFill>
              </a:rPr>
              <a:t>Общее финансирование ГОБМП и ОСМС </a:t>
            </a:r>
            <a:r>
              <a:rPr lang="ru-RU" b="1" dirty="0">
                <a:solidFill>
                  <a:srgbClr val="C00000"/>
                </a:solidFill>
              </a:rPr>
              <a:t>1 505,5</a:t>
            </a:r>
            <a:r>
              <a:rPr lang="ru-RU" b="1" dirty="0">
                <a:solidFill>
                  <a:srgbClr val="4F81BD"/>
                </a:solidFill>
              </a:rPr>
              <a:t> млрд. </a:t>
            </a:r>
            <a:r>
              <a:rPr lang="ru-RU" b="1" dirty="0" err="1">
                <a:solidFill>
                  <a:srgbClr val="4F81BD"/>
                </a:solidFill>
              </a:rPr>
              <a:t>тг</a:t>
            </a:r>
            <a:r>
              <a:rPr lang="ru-RU" b="1" dirty="0">
                <a:solidFill>
                  <a:srgbClr val="4F81BD"/>
                </a:solidFill>
              </a:rPr>
              <a:t>. </a:t>
            </a:r>
          </a:p>
        </p:txBody>
      </p:sp>
      <p:sp>
        <p:nvSpPr>
          <p:cNvPr id="17" name="Правая фигурная скобка 16"/>
          <p:cNvSpPr/>
          <p:nvPr/>
        </p:nvSpPr>
        <p:spPr>
          <a:xfrm rot="5400000">
            <a:off x="6177939" y="2118964"/>
            <a:ext cx="255222" cy="7581900"/>
          </a:xfrm>
          <a:prstGeom prst="rightBrace">
            <a:avLst>
              <a:gd name="adj1" fmla="val 21142"/>
              <a:gd name="adj2" fmla="val 50000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25121" y="5205340"/>
            <a:ext cx="51474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b="1" dirty="0">
                <a:solidFill>
                  <a:prstClr val="black"/>
                </a:solidFill>
              </a:rPr>
              <a:t>Затраты на ГОБМП в 2020 году:</a:t>
            </a:r>
          </a:p>
          <a:p>
            <a:pPr algn="r"/>
            <a:r>
              <a:rPr lang="ru-RU" sz="1600" b="1" dirty="0">
                <a:solidFill>
                  <a:prstClr val="black"/>
                </a:solidFill>
              </a:rPr>
              <a:t>855,5 млрд. </a:t>
            </a:r>
            <a:r>
              <a:rPr lang="ru-RU" sz="1600" b="1" dirty="0" err="1">
                <a:solidFill>
                  <a:prstClr val="black"/>
                </a:solidFill>
              </a:rPr>
              <a:t>тг</a:t>
            </a:r>
            <a:r>
              <a:rPr lang="ru-RU" sz="1600" b="1" dirty="0">
                <a:solidFill>
                  <a:prstClr val="black"/>
                </a:solidFill>
              </a:rPr>
              <a:t>.</a:t>
            </a:r>
            <a:r>
              <a:rPr lang="ru-RU" sz="1600" dirty="0">
                <a:solidFill>
                  <a:prstClr val="black"/>
                </a:solidFill>
              </a:rPr>
              <a:t> или </a:t>
            </a:r>
            <a:r>
              <a:rPr lang="ru-RU" sz="1600" b="1" dirty="0">
                <a:solidFill>
                  <a:srgbClr val="FF0000"/>
                </a:solidFill>
              </a:rPr>
              <a:t>45,8</a:t>
            </a:r>
            <a:r>
              <a:rPr lang="ru-RU" sz="1600" b="1" dirty="0">
                <a:solidFill>
                  <a:prstClr val="black"/>
                </a:solidFill>
              </a:rPr>
              <a:t> тыс. </a:t>
            </a:r>
            <a:r>
              <a:rPr lang="ru-RU" sz="1600" b="1" dirty="0" err="1">
                <a:solidFill>
                  <a:prstClr val="black"/>
                </a:solidFill>
              </a:rPr>
              <a:t>тг</a:t>
            </a:r>
            <a:r>
              <a:rPr lang="ru-RU" sz="1600" b="1" dirty="0">
                <a:solidFill>
                  <a:prstClr val="black"/>
                </a:solidFill>
              </a:rPr>
              <a:t>. </a:t>
            </a:r>
            <a:r>
              <a:rPr lang="ru-RU" sz="1600" dirty="0">
                <a:solidFill>
                  <a:prstClr val="black"/>
                </a:solidFill>
              </a:rPr>
              <a:t>на 1 чел.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-6128" y="6581001"/>
            <a:ext cx="61622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i="1" dirty="0"/>
              <a:t>* Новая модель соответствует принципам ВОЗ по Всеобщему охвату услугами здравоохранения</a:t>
            </a:r>
          </a:p>
        </p:txBody>
      </p:sp>
    </p:spTree>
    <p:extLst>
      <p:ext uri="{BB962C8B-B14F-4D97-AF65-F5344CB8AC3E}">
        <p14:creationId xmlns:p14="http://schemas.microsoft.com/office/powerpoint/2010/main" val="31539982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xmlns="" id="{04607316-498F-4967-B114-1FAEFEB03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898" y="94004"/>
            <a:ext cx="10822078" cy="914400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002673"/>
                </a:solidFill>
                <a:latin typeface="Arial Narrow" panose="020B0606020202030204" pitchFamily="34" charset="0"/>
                <a:cs typeface="Arial" charset="0"/>
              </a:rPr>
              <a:t>Планируемые новые инициативы, вводимые с 2020 года </a:t>
            </a:r>
            <a:br>
              <a:rPr lang="ru-RU" sz="2400" b="1" dirty="0">
                <a:solidFill>
                  <a:srgbClr val="002673"/>
                </a:solidFill>
                <a:latin typeface="Arial Narrow" panose="020B0606020202030204" pitchFamily="34" charset="0"/>
                <a:cs typeface="Arial" charset="0"/>
              </a:rPr>
            </a:br>
            <a:r>
              <a:rPr lang="ru-RU" sz="2400" b="1" dirty="0">
                <a:solidFill>
                  <a:srgbClr val="002673"/>
                </a:solidFill>
                <a:latin typeface="Arial Narrow" panose="020B0606020202030204" pitchFamily="34" charset="0"/>
                <a:cs typeface="Arial" charset="0"/>
              </a:rPr>
              <a:t>(новая модель ГОБМП и ОСМС)</a:t>
            </a:r>
            <a:endParaRPr lang="ru-RU" sz="2400" b="1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C3450FA9-2AC8-4FFB-AAAC-977909EA5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62DC7-A6F3-45E3-BA75-A518ACE1E19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xmlns="" id="{0B2EC289-7D4B-4570-B514-95C78CA25025}"/>
              </a:ext>
            </a:extLst>
          </p:cNvPr>
          <p:cNvSpPr/>
          <p:nvPr/>
        </p:nvSpPr>
        <p:spPr>
          <a:xfrm>
            <a:off x="1329841" y="3181003"/>
            <a:ext cx="2418143" cy="95196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C00000"/>
                </a:solidFill>
                <a:latin typeface="Arial Narrow" panose="020B0606020202030204" pitchFamily="34" charset="0"/>
              </a:rPr>
              <a:t>Новые инициативы ГОБМП</a:t>
            </a: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xmlns="" id="{5DC50E9F-D63E-4177-A315-931C92AAD45A}"/>
              </a:ext>
            </a:extLst>
          </p:cNvPr>
          <p:cNvSpPr/>
          <p:nvPr/>
        </p:nvSpPr>
        <p:spPr>
          <a:xfrm>
            <a:off x="614326" y="1107190"/>
            <a:ext cx="594662" cy="95196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Arial Narrow" panose="020B0606020202030204" pitchFamily="34" charset="0"/>
              </a:rPr>
              <a:t>1</a:t>
            </a: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xmlns="" id="{D9E16FC6-50D8-4329-9EAD-3FFA26FF0B43}"/>
              </a:ext>
            </a:extLst>
          </p:cNvPr>
          <p:cNvSpPr/>
          <p:nvPr/>
        </p:nvSpPr>
        <p:spPr>
          <a:xfrm>
            <a:off x="1331269" y="2123645"/>
            <a:ext cx="2418143" cy="95196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1" algn="ctr"/>
            <a:r>
              <a:rPr lang="ru-RU" b="1" dirty="0">
                <a:solidFill>
                  <a:srgbClr val="C00000"/>
                </a:solidFill>
                <a:latin typeface="Arial Narrow" panose="020B0606020202030204" pitchFamily="34" charset="0"/>
              </a:rPr>
              <a:t>Покрытие текущего дефицита ОСМС</a:t>
            </a: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xmlns="" id="{639151F7-A8F3-497F-B1DD-05D50E1E66ED}"/>
              </a:ext>
            </a:extLst>
          </p:cNvPr>
          <p:cNvSpPr/>
          <p:nvPr/>
        </p:nvSpPr>
        <p:spPr>
          <a:xfrm>
            <a:off x="614326" y="2123645"/>
            <a:ext cx="594662" cy="95196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Arial Narrow" panose="020B0606020202030204" pitchFamily="34" charset="0"/>
              </a:rPr>
              <a:t>2</a:t>
            </a: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xmlns="" id="{B24F7018-123B-4ADD-B424-D68B920BD84C}"/>
              </a:ext>
            </a:extLst>
          </p:cNvPr>
          <p:cNvSpPr/>
          <p:nvPr/>
        </p:nvSpPr>
        <p:spPr>
          <a:xfrm>
            <a:off x="1329841" y="1097603"/>
            <a:ext cx="2418143" cy="95196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1" algn="ctr"/>
            <a:r>
              <a:rPr lang="ru-RU" b="1" dirty="0">
                <a:solidFill>
                  <a:srgbClr val="C00000"/>
                </a:solidFill>
                <a:latin typeface="Arial Narrow" panose="020B0606020202030204" pitchFamily="34" charset="0"/>
              </a:rPr>
              <a:t>Частичное покрытие текущего дефицита ГОБМП</a:t>
            </a: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xmlns="" id="{EB3F7BD0-DDFE-435A-809F-35A2769E0931}"/>
              </a:ext>
            </a:extLst>
          </p:cNvPr>
          <p:cNvSpPr/>
          <p:nvPr/>
        </p:nvSpPr>
        <p:spPr>
          <a:xfrm>
            <a:off x="614326" y="3181003"/>
            <a:ext cx="594662" cy="95196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Arial Narrow" panose="020B0606020202030204" pitchFamily="34" charset="0"/>
              </a:rPr>
              <a:t>3</a:t>
            </a: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xmlns="" id="{1BBFEBC0-C437-44E1-96F4-997B761F1AA4}"/>
              </a:ext>
            </a:extLst>
          </p:cNvPr>
          <p:cNvSpPr/>
          <p:nvPr/>
        </p:nvSpPr>
        <p:spPr>
          <a:xfrm>
            <a:off x="1331269" y="4195629"/>
            <a:ext cx="2418143" cy="95196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1" algn="ctr"/>
            <a:r>
              <a:rPr lang="ru-RU" b="1" dirty="0">
                <a:solidFill>
                  <a:srgbClr val="C00000"/>
                </a:solidFill>
                <a:latin typeface="Arial Narrow" panose="020B0606020202030204" pitchFamily="34" charset="0"/>
              </a:rPr>
              <a:t>Новые инициативы ОСМС</a:t>
            </a: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xmlns="" id="{A5F537BF-233D-47AA-9F40-849CA78D030D}"/>
              </a:ext>
            </a:extLst>
          </p:cNvPr>
          <p:cNvSpPr/>
          <p:nvPr/>
        </p:nvSpPr>
        <p:spPr>
          <a:xfrm>
            <a:off x="614326" y="4195629"/>
            <a:ext cx="594662" cy="95196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Arial Narrow" panose="020B0606020202030204" pitchFamily="34" charset="0"/>
              </a:rPr>
              <a:t>4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07BF4671-B8F6-4F9E-B301-977307917B2F}"/>
              </a:ext>
            </a:extLst>
          </p:cNvPr>
          <p:cNvSpPr/>
          <p:nvPr/>
        </p:nvSpPr>
        <p:spPr>
          <a:xfrm>
            <a:off x="3870265" y="3181003"/>
            <a:ext cx="7563283" cy="95196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ru-RU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Доведение количества бригад скорой помощи до норматива, увеличение заработной платы работников ПМСП на 20%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xmlns="" id="{07C72DB6-05D8-466D-B0AC-42857B2E73EB}"/>
              </a:ext>
            </a:extLst>
          </p:cNvPr>
          <p:cNvSpPr/>
          <p:nvPr/>
        </p:nvSpPr>
        <p:spPr>
          <a:xfrm>
            <a:off x="3870265" y="2123645"/>
            <a:ext cx="7563283" cy="95196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1"/>
            <a:r>
              <a:rPr lang="ru-RU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Увеличение доступа КДУ и восстановительное лечение, дневного стационара, </a:t>
            </a:r>
            <a:r>
              <a:rPr lang="ru-RU" sz="1600" b="1" dirty="0">
                <a:solidFill>
                  <a:srgbClr val="000000"/>
                </a:solidFill>
              </a:rPr>
              <a:t>увеличение доступности круглосуточного стационара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xmlns="" id="{36CE4949-CC70-4303-8363-ACC90FC03F45}"/>
              </a:ext>
            </a:extLst>
          </p:cNvPr>
          <p:cNvSpPr/>
          <p:nvPr/>
        </p:nvSpPr>
        <p:spPr>
          <a:xfrm>
            <a:off x="3870265" y="1097603"/>
            <a:ext cx="7563283" cy="95196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1"/>
            <a:r>
              <a:rPr lang="ru-RU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Повышение доступности, наполнение тарифов ПМСП, КДУ (диагностика хронических управляемых заболеваний)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4C3D3C31-3492-4B2F-981F-FB8DE8E56C23}"/>
              </a:ext>
            </a:extLst>
          </p:cNvPr>
          <p:cNvSpPr/>
          <p:nvPr/>
        </p:nvSpPr>
        <p:spPr>
          <a:xfrm>
            <a:off x="3871693" y="4195629"/>
            <a:ext cx="7563283" cy="95196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ru-RU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Профилактические осмотры взрослого и детского населения, увеличение услуг КДУ вне КПН (в т.ч. дорогостоящие услуги)</a:t>
            </a:r>
          </a:p>
        </p:txBody>
      </p:sp>
    </p:spTree>
    <p:extLst>
      <p:ext uri="{BB962C8B-B14F-4D97-AF65-F5344CB8AC3E}">
        <p14:creationId xmlns:p14="http://schemas.microsoft.com/office/powerpoint/2010/main" val="5039440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трелка вправо 2">
            <a:extLst>
              <a:ext uri="{FF2B5EF4-FFF2-40B4-BE49-F238E27FC236}">
                <a16:creationId xmlns:a16="http://schemas.microsoft.com/office/drawing/2014/main" xmlns="" id="{CE52381B-21F3-4769-B483-88EFE9FA874E}"/>
              </a:ext>
            </a:extLst>
          </p:cNvPr>
          <p:cNvSpPr/>
          <p:nvPr/>
        </p:nvSpPr>
        <p:spPr>
          <a:xfrm>
            <a:off x="3123894" y="3441876"/>
            <a:ext cx="482383" cy="254000"/>
          </a:xfrm>
          <a:prstGeom prst="rightArrow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36">
            <a:extLst>
              <a:ext uri="{FF2B5EF4-FFF2-40B4-BE49-F238E27FC236}">
                <a16:creationId xmlns:a16="http://schemas.microsoft.com/office/drawing/2014/main" xmlns="" id="{166D44D0-E0AF-4199-B88B-8F6ADB95D3EB}"/>
              </a:ext>
            </a:extLst>
          </p:cNvPr>
          <p:cNvSpPr/>
          <p:nvPr/>
        </p:nvSpPr>
        <p:spPr>
          <a:xfrm>
            <a:off x="3123895" y="5325380"/>
            <a:ext cx="482383" cy="254000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Номер слайда 12">
            <a:extLst>
              <a:ext uri="{FF2B5EF4-FFF2-40B4-BE49-F238E27FC236}">
                <a16:creationId xmlns:a16="http://schemas.microsoft.com/office/drawing/2014/main" xmlns="" id="{7681543E-574A-4891-8F5D-88D995EA3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3B848-25CB-4F5B-98CF-42BC2B7957C3}" type="slidenum">
              <a:rPr lang="ru-RU" smtClean="0"/>
              <a:pPr/>
              <a:t>17</a:t>
            </a:fld>
            <a:endParaRPr lang="ru-RU"/>
          </a:p>
        </p:txBody>
      </p:sp>
      <p:sp>
        <p:nvSpPr>
          <p:cNvPr id="19" name="Прямоугольник: скругленные углы 18">
            <a:extLst>
              <a:ext uri="{FF2B5EF4-FFF2-40B4-BE49-F238E27FC236}">
                <a16:creationId xmlns:a16="http://schemas.microsoft.com/office/drawing/2014/main" xmlns="" id="{F185EB1A-76E1-4362-8EC8-25F2F0930325}"/>
              </a:ext>
            </a:extLst>
          </p:cNvPr>
          <p:cNvSpPr/>
          <p:nvPr/>
        </p:nvSpPr>
        <p:spPr>
          <a:xfrm>
            <a:off x="515461" y="841940"/>
            <a:ext cx="2608434" cy="1595008"/>
          </a:xfrm>
          <a:prstGeom prst="roundRect">
            <a:avLst/>
          </a:prstGeom>
          <a:solidFill>
            <a:srgbClr val="93CDDD"/>
          </a:solidFill>
          <a:ln>
            <a:noFill/>
          </a:ln>
          <a:effectLst/>
        </p:spPr>
        <p:style>
          <a:lnRef idx="2">
            <a:scrgbClr r="0" g="0" b="0"/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Arial Narrow" panose="020B0606020202030204" pitchFamily="34" charset="0"/>
                <a:cs typeface="Arial" charset="0"/>
              </a:rPr>
              <a:t>Первичная медико-санитарная помощь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66D15640-46B6-40F7-9F06-73BE270572D3}"/>
              </a:ext>
            </a:extLst>
          </p:cNvPr>
          <p:cNvSpPr/>
          <p:nvPr/>
        </p:nvSpPr>
        <p:spPr>
          <a:xfrm>
            <a:off x="3606277" y="855192"/>
            <a:ext cx="7964680" cy="1581756"/>
          </a:xfrm>
          <a:prstGeom prst="rect">
            <a:avLst/>
          </a:prstGeom>
          <a:solidFill>
            <a:srgbClr val="DBEEF4"/>
          </a:solidFill>
          <a:ln>
            <a:noFill/>
          </a:ln>
          <a:effectLst>
            <a:softEdge rad="25400"/>
          </a:effectLst>
        </p:spPr>
        <p:style>
          <a:lnRef idx="2">
            <a:scrgbClr r="0" g="0" b="0"/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10250"/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ПМСП полностью гарантируется в рамках ГОБМП</a:t>
            </a:r>
          </a:p>
          <a:p>
            <a:pPr marL="396000" indent="-285750">
              <a:buFont typeface="Wingdings" panose="05000000000000000000" pitchFamily="2" charset="2"/>
              <a:buChar char="Ø"/>
            </a:pPr>
            <a:r>
              <a:rPr lang="ru-RU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Базовые</a:t>
            </a: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</a:rPr>
              <a:t> медицинские услуги для всех граждан </a:t>
            </a:r>
          </a:p>
          <a:p>
            <a:pPr marL="396000" indent="-285750">
              <a:buFont typeface="Wingdings" panose="05000000000000000000" pitchFamily="2" charset="2"/>
              <a:buChar char="Ø"/>
            </a:pPr>
            <a:r>
              <a:rPr lang="ru-RU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Целевые </a:t>
            </a:r>
            <a:r>
              <a:rPr lang="ru-RU" sz="1600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скрининги</a:t>
            </a: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</a:p>
          <a:p>
            <a:pPr marL="396000" indent="-285750"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</a:rPr>
              <a:t>Наблюдение </a:t>
            </a:r>
            <a:r>
              <a:rPr lang="ru-RU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беременных</a:t>
            </a: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</a:rPr>
              <a:t>, патронаж </a:t>
            </a:r>
            <a:r>
              <a:rPr lang="ru-RU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детей</a:t>
            </a:r>
          </a:p>
          <a:p>
            <a:pPr marL="396000" indent="-285750"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</a:rPr>
              <a:t>Динамическое наблюдение населения с хроническими и социально-значимыми заболеваниями (25 и 4)</a:t>
            </a:r>
            <a:endParaRPr lang="en-US" sz="16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7" name="Прямоугольник: скругленные углы 18">
            <a:extLst>
              <a:ext uri="{FF2B5EF4-FFF2-40B4-BE49-F238E27FC236}">
                <a16:creationId xmlns:a16="http://schemas.microsoft.com/office/drawing/2014/main" xmlns="" id="{F185EB1A-76E1-4362-8EC8-25F2F0930325}"/>
              </a:ext>
            </a:extLst>
          </p:cNvPr>
          <p:cNvSpPr/>
          <p:nvPr/>
        </p:nvSpPr>
        <p:spPr>
          <a:xfrm>
            <a:off x="515461" y="2783430"/>
            <a:ext cx="2608434" cy="3572922"/>
          </a:xfrm>
          <a:prstGeom prst="roundRect">
            <a:avLst/>
          </a:prstGeom>
          <a:solidFill>
            <a:srgbClr val="93CDDD"/>
          </a:solidFill>
          <a:ln>
            <a:noFill/>
          </a:ln>
          <a:effectLst/>
        </p:spPr>
        <p:style>
          <a:lnRef idx="2">
            <a:scrgbClr r="0" g="0" b="0"/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Arial Narrow" panose="020B0606020202030204" pitchFamily="34" charset="0"/>
                <a:cs typeface="Arial" charset="0"/>
              </a:rPr>
              <a:t>Консультативно-диагностическая помощь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66D15640-46B6-40F7-9F06-73BE270572D3}"/>
              </a:ext>
            </a:extLst>
          </p:cNvPr>
          <p:cNvSpPr/>
          <p:nvPr/>
        </p:nvSpPr>
        <p:spPr>
          <a:xfrm>
            <a:off x="3606277" y="2783430"/>
            <a:ext cx="7964680" cy="1824891"/>
          </a:xfrm>
          <a:prstGeom prst="rect">
            <a:avLst/>
          </a:prstGeom>
          <a:solidFill>
            <a:srgbClr val="DBEEF4"/>
          </a:solidFill>
          <a:ln>
            <a:noFill/>
          </a:ln>
          <a:effectLst>
            <a:softEdge rad="25400"/>
          </a:effectLst>
        </p:spPr>
        <p:style>
          <a:lnRef idx="2">
            <a:scrgbClr r="0" g="0" b="0"/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10250">
              <a:spcBef>
                <a:spcPts val="1200"/>
              </a:spcBef>
            </a:pP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КДП в рамках ГОБМП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:</a:t>
            </a:r>
            <a:endParaRPr lang="ru-RU" sz="1600" b="1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Постановка диагноза заболевания</a:t>
            </a: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</a:rPr>
              <a:t>, подлежащего динамическому наблюдению или социально значимого заболевания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Для динамического наблюдения </a:t>
            </a: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</a:rPr>
              <a:t>больных с хроническими заболеваниями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Дорогостоящие услуги </a:t>
            </a: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</a:rPr>
              <a:t>для социально-уязвимых групп населения </a:t>
            </a:r>
            <a:r>
              <a:rPr lang="ru-RU" sz="1600" i="1" dirty="0">
                <a:solidFill>
                  <a:schemeClr val="tx1"/>
                </a:solidFill>
                <a:latin typeface="Arial Narrow" panose="020B0606020202030204" pitchFamily="34" charset="0"/>
              </a:rPr>
              <a:t>(молекулярно-генетическое исследование беременных, диагностика наследственных и </a:t>
            </a:r>
            <a:r>
              <a:rPr lang="ru-RU" sz="1600" i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орфанных</a:t>
            </a:r>
            <a:r>
              <a:rPr lang="ru-RU" sz="1600" i="1" dirty="0">
                <a:solidFill>
                  <a:schemeClr val="tx1"/>
                </a:solidFill>
                <a:latin typeface="Arial Narrow" panose="020B0606020202030204" pitchFamily="34" charset="0"/>
              </a:rPr>
              <a:t> заболеваний)</a:t>
            </a: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xmlns="" id="{66D15640-46B6-40F7-9F06-73BE270572D3}"/>
              </a:ext>
            </a:extLst>
          </p:cNvPr>
          <p:cNvSpPr/>
          <p:nvPr/>
        </p:nvSpPr>
        <p:spPr>
          <a:xfrm>
            <a:off x="3606277" y="4719764"/>
            <a:ext cx="7964680" cy="1636587"/>
          </a:xfrm>
          <a:prstGeom prst="rect">
            <a:avLst/>
          </a:prstGeom>
          <a:solidFill>
            <a:srgbClr val="FCD5B5"/>
          </a:solidFill>
          <a:ln>
            <a:noFill/>
          </a:ln>
          <a:effectLst>
            <a:softEdge rad="25400"/>
          </a:effectLst>
        </p:spPr>
        <p:style>
          <a:lnRef idx="2">
            <a:scrgbClr r="0" g="0" b="0"/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10250">
              <a:spcBef>
                <a:spcPts val="1200"/>
              </a:spcBef>
            </a:pP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КДП в рамках ОСМС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:</a:t>
            </a:r>
            <a:endParaRPr lang="ru-RU" sz="1600" b="1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</a:rPr>
              <a:t>Профилактический специализированный </a:t>
            </a:r>
            <a:r>
              <a:rPr lang="ru-RU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осмотр здоровых </a:t>
            </a: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</a:rPr>
              <a:t>взрослых и детей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Стоматология</a:t>
            </a: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</a:rPr>
              <a:t> для детей до 18 лет, инвалидов, пенсионеров, многодетных матерей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Прием</a:t>
            </a: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</a:rPr>
              <a:t> специалистов </a:t>
            </a:r>
            <a:r>
              <a:rPr lang="ru-RU" sz="1600" i="1" dirty="0">
                <a:solidFill>
                  <a:schemeClr val="tx1"/>
                </a:solidFill>
                <a:latin typeface="Arial Narrow" panose="020B0606020202030204" pitchFamily="34" charset="0"/>
              </a:rPr>
              <a:t>(35 профилей)</a:t>
            </a: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</a:rPr>
              <a:t>, </a:t>
            </a:r>
            <a:r>
              <a:rPr lang="ru-RU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исследования</a:t>
            </a: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</a:rPr>
              <a:t> и </a:t>
            </a:r>
            <a:r>
              <a:rPr lang="ru-RU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диагностика</a:t>
            </a: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ru-RU" sz="1600" i="1" dirty="0">
                <a:solidFill>
                  <a:schemeClr val="tx1"/>
                </a:solidFill>
                <a:latin typeface="Arial Narrow" panose="020B0606020202030204" pitchFamily="34" charset="0"/>
              </a:rPr>
              <a:t>(228 услуг)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Расширенный </a:t>
            </a: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</a:rPr>
              <a:t>перечень</a:t>
            </a:r>
            <a:r>
              <a:rPr lang="ru-RU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</a:rPr>
              <a:t>хронических заболеваний, подлежащих динамическому наблюдению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</a:rPr>
              <a:t>Лабораторная диагностика, в </a:t>
            </a:r>
            <a:r>
              <a:rPr lang="ru-RU" sz="1600" dirty="0" err="1">
                <a:solidFill>
                  <a:schemeClr val="tx1"/>
                </a:solidFill>
                <a:latin typeface="Arial Narrow" panose="020B0606020202030204" pitchFamily="34" charset="0"/>
              </a:rPr>
              <a:t>т.ч</a:t>
            </a: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</a:rPr>
              <a:t>. </a:t>
            </a:r>
            <a:r>
              <a:rPr lang="ru-RU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дорогостоящие</a:t>
            </a:r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26" name="Заголовок 1">
            <a:extLst>
              <a:ext uri="{FF2B5EF4-FFF2-40B4-BE49-F238E27FC236}">
                <a16:creationId xmlns:a16="http://schemas.microsoft.com/office/drawing/2014/main" xmlns="" id="{249C6C52-8AA5-4BCF-B36B-27DFBF215ECA}"/>
              </a:ext>
            </a:extLst>
          </p:cNvPr>
          <p:cNvSpPr txBox="1">
            <a:spLocks/>
          </p:cNvSpPr>
          <p:nvPr/>
        </p:nvSpPr>
        <p:spPr>
          <a:xfrm>
            <a:off x="407416" y="197906"/>
            <a:ext cx="10434165" cy="4789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b="1" dirty="0">
                <a:solidFill>
                  <a:srgbClr val="002673"/>
                </a:solidFill>
                <a:cs typeface="Arial" charset="0"/>
              </a:rPr>
              <a:t>II </a:t>
            </a:r>
            <a:r>
              <a:rPr lang="ru-RU" sz="2400" b="1" dirty="0">
                <a:solidFill>
                  <a:srgbClr val="002673"/>
                </a:solidFill>
                <a:cs typeface="Arial" charset="0"/>
              </a:rPr>
              <a:t>ЭТАП: </a:t>
            </a:r>
            <a:r>
              <a:rPr lang="ru-RU" sz="2400" b="1" dirty="0">
                <a:solidFill>
                  <a:srgbClr val="002673"/>
                </a:solidFill>
                <a:latin typeface="Arial Narrow" panose="020B0606020202030204" pitchFamily="34" charset="0"/>
                <a:cs typeface="Arial" charset="0"/>
              </a:rPr>
              <a:t>Новая модель ГОБМП и пакет ОСМС</a:t>
            </a:r>
            <a:endParaRPr lang="ru-RU" sz="2400" i="1" dirty="0">
              <a:solidFill>
                <a:srgbClr val="002673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59900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Стрелка вправо 2">
            <a:extLst>
              <a:ext uri="{FF2B5EF4-FFF2-40B4-BE49-F238E27FC236}">
                <a16:creationId xmlns:a16="http://schemas.microsoft.com/office/drawing/2014/main" xmlns="" id="{CE52381B-21F3-4769-B483-88EFE9FA874E}"/>
              </a:ext>
            </a:extLst>
          </p:cNvPr>
          <p:cNvSpPr/>
          <p:nvPr/>
        </p:nvSpPr>
        <p:spPr>
          <a:xfrm>
            <a:off x="3123894" y="1491742"/>
            <a:ext cx="482383" cy="254000"/>
          </a:xfrm>
          <a:prstGeom prst="rightArrow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36">
            <a:extLst>
              <a:ext uri="{FF2B5EF4-FFF2-40B4-BE49-F238E27FC236}">
                <a16:creationId xmlns:a16="http://schemas.microsoft.com/office/drawing/2014/main" xmlns="" id="{166D44D0-E0AF-4199-B88B-8F6ADB95D3EB}"/>
              </a:ext>
            </a:extLst>
          </p:cNvPr>
          <p:cNvSpPr/>
          <p:nvPr/>
        </p:nvSpPr>
        <p:spPr>
          <a:xfrm>
            <a:off x="3123895" y="2333848"/>
            <a:ext cx="482383" cy="254000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Номер слайда 12">
            <a:extLst>
              <a:ext uri="{FF2B5EF4-FFF2-40B4-BE49-F238E27FC236}">
                <a16:creationId xmlns:a16="http://schemas.microsoft.com/office/drawing/2014/main" xmlns="" id="{7681543E-574A-4891-8F5D-88D995EA3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3B848-25CB-4F5B-98CF-42BC2B7957C3}" type="slidenum">
              <a:rPr lang="ru-RU" smtClean="0"/>
              <a:pPr/>
              <a:t>18</a:t>
            </a:fld>
            <a:endParaRPr lang="ru-RU"/>
          </a:p>
        </p:txBody>
      </p:sp>
      <p:sp>
        <p:nvSpPr>
          <p:cNvPr id="17" name="Прямоугольник: скругленные углы 18">
            <a:extLst>
              <a:ext uri="{FF2B5EF4-FFF2-40B4-BE49-F238E27FC236}">
                <a16:creationId xmlns:a16="http://schemas.microsoft.com/office/drawing/2014/main" xmlns="" id="{F185EB1A-76E1-4362-8EC8-25F2F0930325}"/>
              </a:ext>
            </a:extLst>
          </p:cNvPr>
          <p:cNvSpPr/>
          <p:nvPr/>
        </p:nvSpPr>
        <p:spPr>
          <a:xfrm>
            <a:off x="515461" y="852064"/>
            <a:ext cx="2608434" cy="2007250"/>
          </a:xfrm>
          <a:prstGeom prst="roundRect">
            <a:avLst/>
          </a:prstGeom>
          <a:solidFill>
            <a:srgbClr val="93CDDD"/>
          </a:solidFill>
          <a:ln>
            <a:noFill/>
          </a:ln>
          <a:effectLst/>
        </p:spPr>
        <p:style>
          <a:lnRef idx="2">
            <a:scrgbClr r="0" g="0" b="0"/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Arial Narrow" panose="020B0606020202030204" pitchFamily="34" charset="0"/>
                <a:cs typeface="Arial" charset="0"/>
              </a:rPr>
              <a:t>Амбулаторное лекарственное обеспечение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66D15640-46B6-40F7-9F06-73BE270572D3}"/>
              </a:ext>
            </a:extLst>
          </p:cNvPr>
          <p:cNvSpPr/>
          <p:nvPr/>
        </p:nvSpPr>
        <p:spPr>
          <a:xfrm>
            <a:off x="3606277" y="852064"/>
            <a:ext cx="7964680" cy="1354107"/>
          </a:xfrm>
          <a:prstGeom prst="rect">
            <a:avLst/>
          </a:prstGeom>
          <a:solidFill>
            <a:srgbClr val="DBEEF4"/>
          </a:solidFill>
          <a:ln>
            <a:noFill/>
          </a:ln>
          <a:effectLst>
            <a:softEdge rad="25400"/>
          </a:effectLst>
        </p:spPr>
        <p:style>
          <a:lnRef idx="2">
            <a:scrgbClr r="0" g="0" b="0"/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10250">
              <a:spcBef>
                <a:spcPts val="1200"/>
              </a:spcBef>
            </a:pP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АЛО в рамках ГОБМП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:</a:t>
            </a:r>
            <a:endParaRPr lang="ru-RU" sz="1600" b="1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</a:rPr>
              <a:t>Лечение </a:t>
            </a:r>
            <a:r>
              <a:rPr lang="ru-RU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хронических </a:t>
            </a: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</a:rPr>
              <a:t>заболеваний, подлежащих динамическому наблюдению </a:t>
            </a:r>
            <a:r>
              <a:rPr lang="ru-RU" sz="1600" i="1" dirty="0">
                <a:solidFill>
                  <a:schemeClr val="tx1"/>
                </a:solidFill>
                <a:latin typeface="Arial Narrow" panose="020B0606020202030204" pitchFamily="34" charset="0"/>
              </a:rPr>
              <a:t>(25 групп заболеваний)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</a:rPr>
              <a:t>Лечение </a:t>
            </a:r>
            <a:r>
              <a:rPr lang="ru-RU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социально-значимых</a:t>
            </a: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</a:rPr>
              <a:t> заболеваний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</a:rPr>
              <a:t>Обеспечение специализированным </a:t>
            </a:r>
            <a:r>
              <a:rPr lang="ru-RU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питанием</a:t>
            </a: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xmlns="" id="{66D15640-46B6-40F7-9F06-73BE270572D3}"/>
              </a:ext>
            </a:extLst>
          </p:cNvPr>
          <p:cNvSpPr/>
          <p:nvPr/>
        </p:nvSpPr>
        <p:spPr>
          <a:xfrm>
            <a:off x="3606277" y="2192919"/>
            <a:ext cx="7964680" cy="653143"/>
          </a:xfrm>
          <a:prstGeom prst="rect">
            <a:avLst/>
          </a:prstGeom>
          <a:solidFill>
            <a:srgbClr val="FCD5B5"/>
          </a:solidFill>
          <a:ln>
            <a:noFill/>
          </a:ln>
          <a:effectLst>
            <a:softEdge rad="25400"/>
          </a:effectLst>
        </p:spPr>
        <p:style>
          <a:lnRef idx="2">
            <a:scrgbClr r="0" g="0" b="0"/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10250">
              <a:spcBef>
                <a:spcPts val="1200"/>
              </a:spcBef>
            </a:pP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АЛО в рамках ОСМС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:</a:t>
            </a:r>
            <a:endParaRPr lang="ru-RU" sz="1600" b="1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pPr marL="342900" lvl="1" indent="-342900">
              <a:spcBef>
                <a:spcPts val="0"/>
              </a:spcBef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</a:rPr>
              <a:t>Лечение заболеваний </a:t>
            </a:r>
            <a:r>
              <a:rPr lang="ru-RU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сверх ГОБМП</a:t>
            </a:r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26" name="Заголовок 1">
            <a:extLst>
              <a:ext uri="{FF2B5EF4-FFF2-40B4-BE49-F238E27FC236}">
                <a16:creationId xmlns:a16="http://schemas.microsoft.com/office/drawing/2014/main" xmlns="" id="{249C6C52-8AA5-4BCF-B36B-27DFBF215ECA}"/>
              </a:ext>
            </a:extLst>
          </p:cNvPr>
          <p:cNvSpPr txBox="1">
            <a:spLocks/>
          </p:cNvSpPr>
          <p:nvPr/>
        </p:nvSpPr>
        <p:spPr>
          <a:xfrm>
            <a:off x="407416" y="197906"/>
            <a:ext cx="10434165" cy="4789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b="1" dirty="0">
                <a:solidFill>
                  <a:srgbClr val="002673"/>
                </a:solidFill>
                <a:cs typeface="Arial" charset="0"/>
              </a:rPr>
              <a:t>II </a:t>
            </a:r>
            <a:r>
              <a:rPr lang="ru-RU" sz="2400" b="1" dirty="0">
                <a:solidFill>
                  <a:srgbClr val="002673"/>
                </a:solidFill>
                <a:cs typeface="Arial" charset="0"/>
              </a:rPr>
              <a:t>ЭТАП: </a:t>
            </a:r>
            <a:r>
              <a:rPr lang="ru-RU" sz="2400" b="1" dirty="0">
                <a:solidFill>
                  <a:srgbClr val="002673"/>
                </a:solidFill>
                <a:latin typeface="Arial Narrow" panose="020B0606020202030204" pitchFamily="34" charset="0"/>
                <a:cs typeface="Arial" charset="0"/>
              </a:rPr>
              <a:t>Новая модель ГОБМП и пакет ОСМС</a:t>
            </a:r>
            <a:endParaRPr lang="ru-RU" sz="2400" i="1" dirty="0">
              <a:solidFill>
                <a:srgbClr val="002673"/>
              </a:solidFill>
              <a:cs typeface="Arial" charset="0"/>
            </a:endParaRPr>
          </a:p>
        </p:txBody>
      </p:sp>
      <p:sp>
        <p:nvSpPr>
          <p:cNvPr id="9" name="Прямоугольник: скругленные углы 18">
            <a:extLst>
              <a:ext uri="{FF2B5EF4-FFF2-40B4-BE49-F238E27FC236}">
                <a16:creationId xmlns:a16="http://schemas.microsoft.com/office/drawing/2014/main" xmlns="" id="{F185EB1A-76E1-4362-8EC8-25F2F0930325}"/>
              </a:ext>
            </a:extLst>
          </p:cNvPr>
          <p:cNvSpPr/>
          <p:nvPr/>
        </p:nvSpPr>
        <p:spPr>
          <a:xfrm>
            <a:off x="526904" y="3034562"/>
            <a:ext cx="2608434" cy="3321787"/>
          </a:xfrm>
          <a:prstGeom prst="roundRect">
            <a:avLst/>
          </a:prstGeom>
          <a:solidFill>
            <a:srgbClr val="93CDDD"/>
          </a:solidFill>
          <a:ln>
            <a:noFill/>
          </a:ln>
          <a:effectLst/>
        </p:spPr>
        <p:style>
          <a:lnRef idx="2">
            <a:scrgbClr r="0" g="0" b="0"/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b="1" dirty="0" err="1">
                <a:solidFill>
                  <a:schemeClr val="tx1"/>
                </a:solidFill>
                <a:latin typeface="Arial Narrow" panose="020B0606020202030204" pitchFamily="34" charset="0"/>
                <a:cs typeface="Arial" charset="0"/>
              </a:rPr>
              <a:t>Стационаро</a:t>
            </a:r>
            <a:r>
              <a:rPr lang="ru-RU" b="1" dirty="0">
                <a:solidFill>
                  <a:schemeClr val="tx1"/>
                </a:solidFill>
                <a:latin typeface="Arial Narrow" panose="020B0606020202030204" pitchFamily="34" charset="0"/>
                <a:cs typeface="Arial" charset="0"/>
              </a:rPr>
              <a:t>-замещающая помощь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66D15640-46B6-40F7-9F06-73BE270572D3}"/>
              </a:ext>
            </a:extLst>
          </p:cNvPr>
          <p:cNvSpPr/>
          <p:nvPr/>
        </p:nvSpPr>
        <p:spPr>
          <a:xfrm>
            <a:off x="3617720" y="3034563"/>
            <a:ext cx="7964680" cy="1833078"/>
          </a:xfrm>
          <a:prstGeom prst="rect">
            <a:avLst/>
          </a:prstGeom>
          <a:solidFill>
            <a:srgbClr val="DBEEF4"/>
          </a:solidFill>
          <a:ln>
            <a:noFill/>
          </a:ln>
          <a:effectLst>
            <a:softEdge rad="25400"/>
          </a:effectLst>
        </p:spPr>
        <p:style>
          <a:lnRef idx="2">
            <a:scrgbClr r="0" g="0" b="0"/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10250">
              <a:spcBef>
                <a:spcPts val="1200"/>
              </a:spcBef>
            </a:pP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СЗП в рамках ГОБМП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:</a:t>
            </a:r>
            <a:endParaRPr lang="ru-RU" sz="1600" b="1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</a:rPr>
              <a:t>Лечение </a:t>
            </a:r>
            <a:r>
              <a:rPr lang="ru-RU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основных хронических</a:t>
            </a: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</a:rPr>
              <a:t> заболеваний, подлежащих динамическому наблюдению </a:t>
            </a:r>
            <a:r>
              <a:rPr lang="ru-RU" sz="1600" i="1" dirty="0">
                <a:solidFill>
                  <a:schemeClr val="tx1"/>
                </a:solidFill>
                <a:latin typeface="Arial Narrow" panose="020B0606020202030204" pitchFamily="34" charset="0"/>
              </a:rPr>
              <a:t>(25 групп заболеваний)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</a:rPr>
              <a:t>Лечение </a:t>
            </a:r>
            <a:r>
              <a:rPr lang="ru-RU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социально-значимых</a:t>
            </a: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</a:rPr>
              <a:t> заболеваний  </a:t>
            </a:r>
            <a:r>
              <a:rPr lang="ru-RU" sz="1600" i="1" dirty="0">
                <a:solidFill>
                  <a:schemeClr val="tx1"/>
                </a:solidFill>
                <a:latin typeface="Arial Narrow" panose="020B0606020202030204" pitchFamily="34" charset="0"/>
              </a:rPr>
              <a:t>(туберкулез, ВИЧ-инфекция, психические расстройства и расстройства поведения, злокачественные новообразования)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</a:rPr>
              <a:t>Гемодиализ, </a:t>
            </a:r>
            <a:r>
              <a:rPr lang="ru-RU" sz="1600" dirty="0" err="1">
                <a:solidFill>
                  <a:schemeClr val="tx1"/>
                </a:solidFill>
                <a:latin typeface="Arial Narrow" panose="020B0606020202030204" pitchFamily="34" charset="0"/>
              </a:rPr>
              <a:t>перитонеальный</a:t>
            </a: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ru-RU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диализ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</a:rPr>
              <a:t>Помощь </a:t>
            </a:r>
            <a:r>
              <a:rPr lang="ru-RU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в приемных отделениях </a:t>
            </a: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</a:rPr>
              <a:t>круглосуточных стационаров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66D15640-46B6-40F7-9F06-73BE270572D3}"/>
              </a:ext>
            </a:extLst>
          </p:cNvPr>
          <p:cNvSpPr/>
          <p:nvPr/>
        </p:nvSpPr>
        <p:spPr>
          <a:xfrm>
            <a:off x="3617719" y="4871323"/>
            <a:ext cx="7953237" cy="1488709"/>
          </a:xfrm>
          <a:prstGeom prst="rect">
            <a:avLst/>
          </a:prstGeom>
          <a:solidFill>
            <a:srgbClr val="FCD5B5"/>
          </a:solidFill>
          <a:ln>
            <a:noFill/>
          </a:ln>
          <a:effectLst>
            <a:softEdge rad="25400"/>
          </a:effectLst>
        </p:spPr>
        <p:style>
          <a:lnRef idx="2">
            <a:scrgbClr r="0" g="0" b="0"/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10250">
              <a:spcBef>
                <a:spcPts val="1200"/>
              </a:spcBef>
            </a:pP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СЗТ в рамках ОСМС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:</a:t>
            </a:r>
            <a:endParaRPr lang="ru-RU" sz="1600" b="1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</a:rPr>
              <a:t>Лечение </a:t>
            </a:r>
            <a:r>
              <a:rPr lang="ru-RU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острых и хронических </a:t>
            </a: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</a:rPr>
              <a:t>заболеваний, в </a:t>
            </a:r>
            <a:r>
              <a:rPr lang="ru-RU" sz="1600" dirty="0" err="1">
                <a:solidFill>
                  <a:schemeClr val="tx1"/>
                </a:solidFill>
                <a:latin typeface="Arial Narrow" panose="020B0606020202030204" pitchFamily="34" charset="0"/>
              </a:rPr>
              <a:t>т.ч</a:t>
            </a: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</a:rPr>
              <a:t>.: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</a:rPr>
              <a:t>Лечение заболеваний для </a:t>
            </a:r>
            <a:r>
              <a:rPr lang="ru-RU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преимущественного лечения </a:t>
            </a: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</a:rPr>
              <a:t>в дневном стационаре, по перечню, определенному МЗ РК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ru-RU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Плановые амбулаторные </a:t>
            </a: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</a:rPr>
              <a:t>хирургические операции и манипуляции, по перечню заболеваний преимущественного лечения в дневном стационаре, определенному МЗ РК</a:t>
            </a:r>
          </a:p>
        </p:txBody>
      </p:sp>
      <p:sp>
        <p:nvSpPr>
          <p:cNvPr id="15" name="Стрелка вправо 2">
            <a:extLst>
              <a:ext uri="{FF2B5EF4-FFF2-40B4-BE49-F238E27FC236}">
                <a16:creationId xmlns:a16="http://schemas.microsoft.com/office/drawing/2014/main" xmlns="" id="{CE52381B-21F3-4769-B483-88EFE9FA874E}"/>
              </a:ext>
            </a:extLst>
          </p:cNvPr>
          <p:cNvSpPr/>
          <p:nvPr/>
        </p:nvSpPr>
        <p:spPr>
          <a:xfrm>
            <a:off x="3135336" y="3828979"/>
            <a:ext cx="482383" cy="254000"/>
          </a:xfrm>
          <a:prstGeom prst="rightArrow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36">
            <a:extLst>
              <a:ext uri="{FF2B5EF4-FFF2-40B4-BE49-F238E27FC236}">
                <a16:creationId xmlns:a16="http://schemas.microsoft.com/office/drawing/2014/main" xmlns="" id="{166D44D0-E0AF-4199-B88B-8F6ADB95D3EB}"/>
              </a:ext>
            </a:extLst>
          </p:cNvPr>
          <p:cNvSpPr/>
          <p:nvPr/>
        </p:nvSpPr>
        <p:spPr>
          <a:xfrm>
            <a:off x="3135337" y="5399220"/>
            <a:ext cx="482383" cy="254000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39101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Номер слайда 12">
            <a:extLst>
              <a:ext uri="{FF2B5EF4-FFF2-40B4-BE49-F238E27FC236}">
                <a16:creationId xmlns:a16="http://schemas.microsoft.com/office/drawing/2014/main" xmlns="" id="{7681543E-574A-4891-8F5D-88D995EA3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3B848-25CB-4F5B-98CF-42BC2B7957C3}" type="slidenum">
              <a:rPr lang="ru-RU" smtClean="0"/>
              <a:pPr/>
              <a:t>19</a:t>
            </a:fld>
            <a:endParaRPr lang="ru-RU"/>
          </a:p>
        </p:txBody>
      </p:sp>
      <p:sp>
        <p:nvSpPr>
          <p:cNvPr id="17" name="Прямоугольник: скругленные углы 18">
            <a:extLst>
              <a:ext uri="{FF2B5EF4-FFF2-40B4-BE49-F238E27FC236}">
                <a16:creationId xmlns:a16="http://schemas.microsoft.com/office/drawing/2014/main" xmlns="" id="{F185EB1A-76E1-4362-8EC8-25F2F0930325}"/>
              </a:ext>
            </a:extLst>
          </p:cNvPr>
          <p:cNvSpPr/>
          <p:nvPr/>
        </p:nvSpPr>
        <p:spPr>
          <a:xfrm>
            <a:off x="515461" y="852064"/>
            <a:ext cx="2608434" cy="2007250"/>
          </a:xfrm>
          <a:prstGeom prst="roundRect">
            <a:avLst/>
          </a:prstGeom>
          <a:solidFill>
            <a:srgbClr val="93CDDD"/>
          </a:solidFill>
          <a:ln>
            <a:noFill/>
          </a:ln>
          <a:effectLst/>
        </p:spPr>
        <p:style>
          <a:lnRef idx="2">
            <a:scrgbClr r="0" g="0" b="0"/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Arial Narrow" panose="020B0606020202030204" pitchFamily="34" charset="0"/>
                <a:cs typeface="Arial" charset="0"/>
              </a:rPr>
              <a:t>Стационарная помощь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66D15640-46B6-40F7-9F06-73BE270572D3}"/>
              </a:ext>
            </a:extLst>
          </p:cNvPr>
          <p:cNvSpPr/>
          <p:nvPr/>
        </p:nvSpPr>
        <p:spPr>
          <a:xfrm>
            <a:off x="3606277" y="852064"/>
            <a:ext cx="7964680" cy="1313462"/>
          </a:xfrm>
          <a:prstGeom prst="rect">
            <a:avLst/>
          </a:prstGeom>
          <a:solidFill>
            <a:srgbClr val="DBEEF4"/>
          </a:solidFill>
          <a:ln>
            <a:noFill/>
          </a:ln>
          <a:effectLst>
            <a:softEdge rad="25400"/>
          </a:effectLst>
        </p:spPr>
        <p:style>
          <a:lnRef idx="2">
            <a:scrgbClr r="0" g="0" b="0"/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10250">
              <a:spcBef>
                <a:spcPts val="1200"/>
              </a:spcBef>
            </a:pP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Стационарная помощь в рамках ГОБМП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:</a:t>
            </a:r>
            <a:endParaRPr lang="ru-RU" sz="1600" b="1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</a:rPr>
              <a:t>По </a:t>
            </a:r>
            <a:r>
              <a:rPr lang="ru-RU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экстренным</a:t>
            </a: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</a:rPr>
              <a:t> показаниям для всех граждан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</a:rPr>
              <a:t>Основные </a:t>
            </a:r>
            <a:r>
              <a:rPr lang="ru-RU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хронические</a:t>
            </a: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</a:rPr>
              <a:t> заболевания, подлежащих динамическому наблюдению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Социально-значимые</a:t>
            </a: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</a:rPr>
              <a:t> заболевания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</a:rPr>
              <a:t>Лечение </a:t>
            </a:r>
            <a:r>
              <a:rPr lang="ru-RU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инфекционных</a:t>
            </a: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</a:rPr>
              <a:t> заболеваний, представляющих </a:t>
            </a:r>
            <a:r>
              <a:rPr lang="ru-RU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опасность</a:t>
            </a: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</a:rPr>
              <a:t> для окружающих</a:t>
            </a: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xmlns="" id="{66D15640-46B6-40F7-9F06-73BE270572D3}"/>
              </a:ext>
            </a:extLst>
          </p:cNvPr>
          <p:cNvSpPr/>
          <p:nvPr/>
        </p:nvSpPr>
        <p:spPr>
          <a:xfrm>
            <a:off x="3606276" y="2152275"/>
            <a:ext cx="7964680" cy="693788"/>
          </a:xfrm>
          <a:prstGeom prst="rect">
            <a:avLst/>
          </a:prstGeom>
          <a:solidFill>
            <a:srgbClr val="FCD5B5"/>
          </a:solidFill>
          <a:ln>
            <a:noFill/>
          </a:ln>
          <a:effectLst>
            <a:softEdge rad="25400"/>
          </a:effectLst>
        </p:spPr>
        <p:style>
          <a:lnRef idx="2">
            <a:scrgbClr r="0" g="0" b="0"/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10250">
              <a:spcBef>
                <a:spcPts val="1200"/>
              </a:spcBef>
            </a:pP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Стационарная помощь в рамках ОСМС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:</a:t>
            </a:r>
            <a:endParaRPr lang="ru-RU" sz="1600" b="1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ru-RU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Плановая</a:t>
            </a: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</a:rPr>
              <a:t> госпитализация в стационар по показаниям</a:t>
            </a:r>
          </a:p>
        </p:txBody>
      </p:sp>
      <p:sp>
        <p:nvSpPr>
          <p:cNvPr id="26" name="Заголовок 1">
            <a:extLst>
              <a:ext uri="{FF2B5EF4-FFF2-40B4-BE49-F238E27FC236}">
                <a16:creationId xmlns:a16="http://schemas.microsoft.com/office/drawing/2014/main" xmlns="" id="{249C6C52-8AA5-4BCF-B36B-27DFBF215ECA}"/>
              </a:ext>
            </a:extLst>
          </p:cNvPr>
          <p:cNvSpPr txBox="1">
            <a:spLocks/>
          </p:cNvSpPr>
          <p:nvPr/>
        </p:nvSpPr>
        <p:spPr>
          <a:xfrm>
            <a:off x="407416" y="197906"/>
            <a:ext cx="10434165" cy="4789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b="1" dirty="0">
                <a:solidFill>
                  <a:srgbClr val="002673"/>
                </a:solidFill>
                <a:cs typeface="Arial" charset="0"/>
              </a:rPr>
              <a:t>II </a:t>
            </a:r>
            <a:r>
              <a:rPr lang="ru-RU" sz="2400" b="1" dirty="0">
                <a:solidFill>
                  <a:srgbClr val="002673"/>
                </a:solidFill>
                <a:cs typeface="Arial" charset="0"/>
              </a:rPr>
              <a:t>ЭТАП: </a:t>
            </a:r>
            <a:r>
              <a:rPr lang="ru-RU" sz="2400" b="1" dirty="0">
                <a:solidFill>
                  <a:srgbClr val="002673"/>
                </a:solidFill>
                <a:latin typeface="Arial Narrow" panose="020B0606020202030204" pitchFamily="34" charset="0"/>
                <a:cs typeface="Arial" charset="0"/>
              </a:rPr>
              <a:t>Новая модель ГОБМП и пакет ОСМС</a:t>
            </a:r>
            <a:endParaRPr lang="ru-RU" sz="2400" i="1" dirty="0">
              <a:solidFill>
                <a:srgbClr val="002673"/>
              </a:solidFill>
              <a:cs typeface="Arial" charset="0"/>
            </a:endParaRPr>
          </a:p>
        </p:txBody>
      </p:sp>
      <p:sp>
        <p:nvSpPr>
          <p:cNvPr id="9" name="Прямоугольник: скругленные углы 18">
            <a:extLst>
              <a:ext uri="{FF2B5EF4-FFF2-40B4-BE49-F238E27FC236}">
                <a16:creationId xmlns:a16="http://schemas.microsoft.com/office/drawing/2014/main" xmlns="" id="{F185EB1A-76E1-4362-8EC8-25F2F0930325}"/>
              </a:ext>
            </a:extLst>
          </p:cNvPr>
          <p:cNvSpPr/>
          <p:nvPr/>
        </p:nvSpPr>
        <p:spPr>
          <a:xfrm>
            <a:off x="526904" y="3106683"/>
            <a:ext cx="2608434" cy="2442210"/>
          </a:xfrm>
          <a:prstGeom prst="roundRect">
            <a:avLst/>
          </a:prstGeom>
          <a:solidFill>
            <a:srgbClr val="93CDDD"/>
          </a:solidFill>
          <a:ln>
            <a:noFill/>
          </a:ln>
          <a:effectLst/>
        </p:spPr>
        <p:style>
          <a:lnRef idx="2">
            <a:scrgbClr r="0" g="0" b="0"/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Arial Narrow" panose="020B0606020202030204" pitchFamily="34" charset="0"/>
                <a:cs typeface="Arial" charset="0"/>
              </a:rPr>
              <a:t>Паллиативная помощь, восстановительное лечение и медицинская реабилитация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66D15640-46B6-40F7-9F06-73BE270572D3}"/>
              </a:ext>
            </a:extLst>
          </p:cNvPr>
          <p:cNvSpPr/>
          <p:nvPr/>
        </p:nvSpPr>
        <p:spPr>
          <a:xfrm>
            <a:off x="3606276" y="3114764"/>
            <a:ext cx="7964680" cy="1276807"/>
          </a:xfrm>
          <a:prstGeom prst="rect">
            <a:avLst/>
          </a:prstGeom>
          <a:solidFill>
            <a:srgbClr val="DBEEF4"/>
          </a:solidFill>
          <a:ln>
            <a:noFill/>
          </a:ln>
          <a:effectLst>
            <a:softEdge rad="25400"/>
          </a:effectLst>
        </p:spPr>
        <p:style>
          <a:lnRef idx="2">
            <a:scrgbClr r="0" g="0" b="0"/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10250">
              <a:spcBef>
                <a:spcPts val="1200"/>
              </a:spcBef>
            </a:pP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Медицинская реабилитация и паллиативная помощь рамках ГОБМП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:</a:t>
            </a:r>
            <a:endParaRPr lang="ru-RU" sz="1600" b="1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</a:rPr>
              <a:t>Медицинская реабилитация лицам, </a:t>
            </a:r>
            <a:r>
              <a:rPr lang="ru-RU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перенесшим туберкулез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Паллиативная</a:t>
            </a: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</a:rPr>
              <a:t> помощь </a:t>
            </a:r>
            <a:r>
              <a:rPr lang="ru-RU" sz="1600" i="1" dirty="0">
                <a:solidFill>
                  <a:schemeClr val="tx1"/>
                </a:solidFill>
                <a:latin typeface="Arial Narrow" panose="020B0606020202030204" pitchFamily="34" charset="0"/>
              </a:rPr>
              <a:t>(туберкулез, онкология, хронические заболевания в терминальной стадии, лицам неспособным к самообслуживанию, нуждающимся в постоянном уходе)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66D15640-46B6-40F7-9F06-73BE270572D3}"/>
              </a:ext>
            </a:extLst>
          </p:cNvPr>
          <p:cNvSpPr/>
          <p:nvPr/>
        </p:nvSpPr>
        <p:spPr>
          <a:xfrm>
            <a:off x="3606276" y="4378319"/>
            <a:ext cx="7953237" cy="1128747"/>
          </a:xfrm>
          <a:prstGeom prst="rect">
            <a:avLst/>
          </a:prstGeom>
          <a:solidFill>
            <a:srgbClr val="FCD5B5"/>
          </a:solidFill>
          <a:ln>
            <a:noFill/>
          </a:ln>
          <a:effectLst>
            <a:softEdge rad="25400"/>
          </a:effectLst>
        </p:spPr>
        <p:style>
          <a:lnRef idx="2">
            <a:scrgbClr r="0" g="0" b="0"/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10250">
              <a:spcBef>
                <a:spcPts val="1200"/>
              </a:spcBef>
            </a:pP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Медицинская реабилитация в рамках ОСМС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:</a:t>
            </a:r>
            <a:endParaRPr lang="ru-RU" sz="1600" b="1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pPr marL="342900" indent="-342900"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</a:rPr>
              <a:t>Медицинская реабилитация (</a:t>
            </a:r>
            <a:r>
              <a:rPr lang="ru-RU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2 и 3 этап</a:t>
            </a: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</a:rPr>
              <a:t>) взрослым и детям в специализированных центрах </a:t>
            </a:r>
            <a:r>
              <a:rPr lang="ru-RU" sz="1600" i="1" dirty="0">
                <a:solidFill>
                  <a:schemeClr val="tx1"/>
                </a:solidFill>
                <a:latin typeface="Arial Narrow" panose="020B0606020202030204" pitchFamily="34" charset="0"/>
              </a:rPr>
              <a:t>(отделениях реабилитации) </a:t>
            </a:r>
          </a:p>
          <a:p>
            <a:pPr marL="342900" indent="-342900"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</a:rPr>
              <a:t>Медицинская реабилитация </a:t>
            </a:r>
            <a:r>
              <a:rPr lang="ru-RU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для детей и инвалидов</a:t>
            </a: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</a:rPr>
              <a:t>, в амбулаторных условиях и санаториях</a:t>
            </a:r>
            <a:endParaRPr lang="ru-RU" sz="1600" i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2" name="Стрелка вправо 2">
            <a:extLst>
              <a:ext uri="{FF2B5EF4-FFF2-40B4-BE49-F238E27FC236}">
                <a16:creationId xmlns:a16="http://schemas.microsoft.com/office/drawing/2014/main" xmlns="" id="{CE52381B-21F3-4769-B483-88EFE9FA874E}"/>
              </a:ext>
            </a:extLst>
          </p:cNvPr>
          <p:cNvSpPr/>
          <p:nvPr/>
        </p:nvSpPr>
        <p:spPr>
          <a:xfrm>
            <a:off x="3123894" y="1491742"/>
            <a:ext cx="482383" cy="254000"/>
          </a:xfrm>
          <a:prstGeom prst="rightArrow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36">
            <a:extLst>
              <a:ext uri="{FF2B5EF4-FFF2-40B4-BE49-F238E27FC236}">
                <a16:creationId xmlns:a16="http://schemas.microsoft.com/office/drawing/2014/main" xmlns="" id="{166D44D0-E0AF-4199-B88B-8F6ADB95D3EB}"/>
              </a:ext>
            </a:extLst>
          </p:cNvPr>
          <p:cNvSpPr/>
          <p:nvPr/>
        </p:nvSpPr>
        <p:spPr>
          <a:xfrm>
            <a:off x="3123895" y="2333848"/>
            <a:ext cx="482383" cy="254000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2">
            <a:extLst>
              <a:ext uri="{FF2B5EF4-FFF2-40B4-BE49-F238E27FC236}">
                <a16:creationId xmlns:a16="http://schemas.microsoft.com/office/drawing/2014/main" xmlns="" id="{CE52381B-21F3-4769-B483-88EFE9FA874E}"/>
              </a:ext>
            </a:extLst>
          </p:cNvPr>
          <p:cNvSpPr/>
          <p:nvPr/>
        </p:nvSpPr>
        <p:spPr>
          <a:xfrm>
            <a:off x="3135336" y="3619429"/>
            <a:ext cx="482383" cy="254000"/>
          </a:xfrm>
          <a:prstGeom prst="rightArrow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36">
            <a:extLst>
              <a:ext uri="{FF2B5EF4-FFF2-40B4-BE49-F238E27FC236}">
                <a16:creationId xmlns:a16="http://schemas.microsoft.com/office/drawing/2014/main" xmlns="" id="{166D44D0-E0AF-4199-B88B-8F6ADB95D3EB}"/>
              </a:ext>
            </a:extLst>
          </p:cNvPr>
          <p:cNvSpPr/>
          <p:nvPr/>
        </p:nvSpPr>
        <p:spPr>
          <a:xfrm>
            <a:off x="3123894" y="4778010"/>
            <a:ext cx="482383" cy="254000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816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mertayev-ak\Desktop\a1af21c60e8e9ca83045e7ab5f558762-sm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01" y="1446963"/>
            <a:ext cx="4406831" cy="2798079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5310475" y="1289925"/>
            <a:ext cx="6454912" cy="685132"/>
          </a:xfrm>
          <a:prstGeom prst="rect">
            <a:avLst/>
          </a:prstGeom>
        </p:spPr>
        <p:txBody>
          <a:bodyPr vert="horz" lIns="91419" tIns="45709" rIns="91419" bIns="45709" rtlCol="0" anchor="ctr">
            <a:noAutofit/>
          </a:bodyPr>
          <a:lstStyle/>
          <a:p>
            <a:pPr algn="ctr" defTabSz="914217">
              <a:lnSpc>
                <a:spcPct val="90000"/>
              </a:lnSpc>
              <a:spcBef>
                <a:spcPct val="0"/>
              </a:spcBef>
              <a:defRPr/>
            </a:pPr>
            <a:r>
              <a:rPr lang="ru-RU" b="1" dirty="0">
                <a:solidFill>
                  <a:schemeClr val="tx2"/>
                </a:solidFill>
              </a:rPr>
              <a:t>Послание Президента Республики Казахстан </a:t>
            </a:r>
          </a:p>
          <a:p>
            <a:pPr algn="ctr" defTabSz="914217">
              <a:lnSpc>
                <a:spcPct val="90000"/>
              </a:lnSpc>
              <a:spcBef>
                <a:spcPct val="0"/>
              </a:spcBef>
              <a:defRPr/>
            </a:pPr>
            <a:r>
              <a:rPr lang="ru-RU" b="1" dirty="0">
                <a:solidFill>
                  <a:schemeClr val="tx2"/>
                </a:solidFill>
              </a:rPr>
              <a:t>Н. Назарбаева народу Казахстана, 10 января 2018 г.</a:t>
            </a: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xmlns="" id="{7546E16E-5DA0-4FE0-A935-63F65D15E62D}"/>
              </a:ext>
            </a:extLst>
          </p:cNvPr>
          <p:cNvSpPr txBox="1">
            <a:spLocks/>
          </p:cNvSpPr>
          <p:nvPr/>
        </p:nvSpPr>
        <p:spPr>
          <a:xfrm>
            <a:off x="5160400" y="2119918"/>
            <a:ext cx="6604987" cy="1960441"/>
          </a:xfrm>
          <a:prstGeom prst="rect">
            <a:avLst/>
          </a:prstGeom>
        </p:spPr>
        <p:txBody>
          <a:bodyPr vert="horz" lIns="91419" tIns="45709" rIns="91419" bIns="45709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350838" algn="just"/>
            <a:r>
              <a:rPr lang="ru-RU" sz="1600" dirty="0"/>
              <a:t>Современное здравоохранение должно </a:t>
            </a:r>
            <a:r>
              <a:rPr lang="ru-RU" sz="1600" b="1" dirty="0">
                <a:solidFill>
                  <a:srgbClr val="002060"/>
                </a:solidFill>
              </a:rPr>
              <a:t>больше ориентироваться на профилактику заболеваний</a:t>
            </a:r>
            <a:r>
              <a:rPr lang="ru-RU" sz="1600" dirty="0"/>
              <a:t>, а не на дорогостоящее стационарное лечение.</a:t>
            </a:r>
          </a:p>
          <a:p>
            <a:pPr indent="350838" algn="just" fontAlgn="base"/>
            <a:r>
              <a:rPr lang="ru-RU" sz="1600" dirty="0">
                <a:latin typeface="+mn-lt"/>
              </a:rPr>
              <a:t>Нужно разработать </a:t>
            </a:r>
            <a:r>
              <a:rPr lang="ru-RU" sz="1600" b="1" dirty="0">
                <a:solidFill>
                  <a:srgbClr val="002060"/>
                </a:solidFill>
                <a:latin typeface="+mn-lt"/>
              </a:rPr>
              <a:t>новую модель гарантированного объема бесплатной медицинской помощи </a:t>
            </a:r>
            <a:r>
              <a:rPr lang="ru-RU" sz="1600" dirty="0">
                <a:latin typeface="+mn-lt"/>
              </a:rPr>
              <a:t>(ГОБМП), определив четкие границы обязательств государства.</a:t>
            </a:r>
            <a:endParaRPr lang="en-US" sz="1600" dirty="0">
              <a:latin typeface="+mn-lt"/>
            </a:endParaRPr>
          </a:p>
          <a:p>
            <a:pPr indent="350838" algn="just" fontAlgn="base"/>
            <a:r>
              <a:rPr lang="ru-RU" sz="1600" dirty="0">
                <a:latin typeface="+mn-lt"/>
              </a:rPr>
              <a:t>Услуги, </a:t>
            </a:r>
            <a:r>
              <a:rPr lang="ru-RU" sz="1600" b="1" dirty="0">
                <a:solidFill>
                  <a:srgbClr val="002060"/>
                </a:solidFill>
                <a:latin typeface="+mn-lt"/>
              </a:rPr>
              <a:t>не гарантированные государством</a:t>
            </a:r>
            <a:r>
              <a:rPr lang="ru-RU" sz="1600" dirty="0">
                <a:latin typeface="+mn-lt"/>
              </a:rPr>
              <a:t>, население сможет получать, </a:t>
            </a:r>
            <a:r>
              <a:rPr lang="ru-RU" sz="1600" b="1" dirty="0">
                <a:solidFill>
                  <a:srgbClr val="002060"/>
                </a:solidFill>
                <a:latin typeface="+mn-lt"/>
              </a:rPr>
              <a:t>став участником ОСМС </a:t>
            </a:r>
            <a:r>
              <a:rPr lang="ru-RU" sz="1600" dirty="0">
                <a:latin typeface="+mn-lt"/>
              </a:rPr>
              <a:t>или через добровольное медицинское страхование, а также </a:t>
            </a:r>
            <a:r>
              <a:rPr lang="ru-RU" sz="1600" dirty="0" err="1">
                <a:latin typeface="+mn-lt"/>
              </a:rPr>
              <a:t>сооплату</a:t>
            </a:r>
            <a:r>
              <a:rPr lang="ru-RU" sz="1600" dirty="0">
                <a:latin typeface="+mn-lt"/>
              </a:rPr>
              <a:t>.</a:t>
            </a:r>
            <a:endParaRPr lang="en-US" sz="1600" dirty="0">
              <a:latin typeface="+mn-lt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9311657" y="6431093"/>
            <a:ext cx="2843772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12" name="Заголовок 1">
            <a:extLst>
              <a:ext uri="{FF2B5EF4-FFF2-40B4-BE49-F238E27FC236}">
                <a16:creationId xmlns:a16="http://schemas.microsoft.com/office/drawing/2014/main" xmlns="" id="{6DBC9117-BCB1-4913-98EB-0E6A27EFD1B4}"/>
              </a:ext>
            </a:extLst>
          </p:cNvPr>
          <p:cNvSpPr txBox="1">
            <a:spLocks/>
          </p:cNvSpPr>
          <p:nvPr/>
        </p:nvSpPr>
        <p:spPr>
          <a:xfrm>
            <a:off x="579501" y="415156"/>
            <a:ext cx="11344381" cy="3523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b="1" dirty="0">
                <a:solidFill>
                  <a:schemeClr val="tx2"/>
                </a:solidFill>
                <a:latin typeface="Arial Narrow" panose="020B0606020202030204" pitchFamily="34" charset="0"/>
                <a:cs typeface="Arial" charset="0"/>
              </a:rPr>
              <a:t>Глобальный тренд: обеспечение всеобщего охвата медицинской помощью и  управление хроническими неинфекционными заболеваниями</a:t>
            </a:r>
            <a:endParaRPr lang="ru-RU" sz="2400" b="1" dirty="0">
              <a:solidFill>
                <a:schemeClr val="tx2"/>
              </a:solidFill>
              <a:latin typeface="Arial Narrow" panose="020B0606020202030204" pitchFamily="34" charset="0"/>
              <a:ea typeface="+mn-ea"/>
              <a:cs typeface="Arial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B27D7317-ADAD-4B7C-89B8-5D46EDF9B19F}"/>
              </a:ext>
            </a:extLst>
          </p:cNvPr>
          <p:cNvSpPr/>
          <p:nvPr/>
        </p:nvSpPr>
        <p:spPr>
          <a:xfrm>
            <a:off x="3425088" y="5111768"/>
            <a:ext cx="7539597" cy="1077218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fontAlgn="base"/>
            <a:r>
              <a:rPr lang="ru-RU" sz="1600" b="1" dirty="0">
                <a:solidFill>
                  <a:schemeClr val="tx2"/>
                </a:solidFill>
              </a:rPr>
              <a:t>Общепризнанный мировой стандарт: </a:t>
            </a:r>
            <a:r>
              <a:rPr lang="ru-RU" sz="1600" b="1" dirty="0">
                <a:solidFill>
                  <a:schemeClr val="tx2"/>
                </a:solidFill>
                <a:cs typeface="Arial" panose="020B0604020202020204" pitchFamily="34" charset="0"/>
              </a:rPr>
              <a:t>всеобщий охват медико-санитарными услугами</a:t>
            </a:r>
          </a:p>
          <a:p>
            <a:pPr marL="285750" indent="-285750" fontAlgn="base"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prstClr val="black"/>
                </a:solidFill>
                <a:cs typeface="Arial" panose="020B0604020202020204" pitchFamily="34" charset="0"/>
              </a:rPr>
              <a:t>доступ к </a:t>
            </a:r>
            <a:r>
              <a:rPr lang="ru-RU" sz="1600" dirty="0">
                <a:cs typeface="Arial" panose="020B0604020202020204" pitchFamily="34" charset="0"/>
              </a:rPr>
              <a:t>основным качественным медико-санитарным </a:t>
            </a:r>
            <a:r>
              <a:rPr lang="ru-RU" sz="1600" dirty="0">
                <a:solidFill>
                  <a:prstClr val="black"/>
                </a:solidFill>
                <a:cs typeface="Arial" panose="020B0604020202020204" pitchFamily="34" charset="0"/>
              </a:rPr>
              <a:t>услугам; </a:t>
            </a:r>
          </a:p>
          <a:p>
            <a:pPr marL="285750" indent="-285750" fontAlgn="base"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prstClr val="black"/>
                </a:solidFill>
                <a:cs typeface="Arial" panose="020B0604020202020204" pitchFamily="34" charset="0"/>
              </a:rPr>
              <a:t>доступ к безопасным, эффективным и приемлемым по стоимости основным лекарственным средствам и вакцинам, и</a:t>
            </a:r>
            <a:r>
              <a:rPr lang="en-US" sz="1600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ru-RU" sz="1600" dirty="0">
                <a:solidFill>
                  <a:prstClr val="black"/>
                </a:solidFill>
                <a:cs typeface="Arial" panose="020B0604020202020204" pitchFamily="34" charset="0"/>
              </a:rPr>
              <a:t>защиту от финансового риска</a:t>
            </a:r>
            <a:endParaRPr lang="ru-RU" sz="1600" dirty="0">
              <a:solidFill>
                <a:prstClr val="black"/>
              </a:solidFill>
            </a:endParaRPr>
          </a:p>
        </p:txBody>
      </p:sp>
      <p:pic>
        <p:nvPicPr>
          <p:cNvPr id="5122" name="Picture 2" descr="Image result for Ð»Ð¾Ð³Ð¾ ÐÐÐ, png">
            <a:extLst>
              <a:ext uri="{FF2B5EF4-FFF2-40B4-BE49-F238E27FC236}">
                <a16:creationId xmlns:a16="http://schemas.microsoft.com/office/drawing/2014/main" xmlns="" id="{122C788B-120C-43DA-B5EB-0918A48F56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6665" y="4917277"/>
            <a:ext cx="1258275" cy="1271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99169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xmlns="" id="{396FB4F2-B565-4C94-B890-D64892EE9B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402" y="235834"/>
            <a:ext cx="11481131" cy="563652"/>
          </a:xfrm>
        </p:spPr>
        <p:txBody>
          <a:bodyPr>
            <a:noAutofit/>
          </a:bodyPr>
          <a:lstStyle/>
          <a:p>
            <a:pPr algn="l"/>
            <a:r>
              <a:rPr lang="ru-RU" sz="2400" b="1" dirty="0">
                <a:solidFill>
                  <a:srgbClr val="002673"/>
                </a:solidFill>
                <a:latin typeface="Arial Narrow" panose="020B0606020202030204" pitchFamily="34" charset="0"/>
                <a:ea typeface="+mn-ea"/>
                <a:cs typeface="Arial" charset="0"/>
              </a:rPr>
              <a:t>Ожидаемые результаты</a:t>
            </a:r>
            <a:endParaRPr lang="ru-RU" sz="2400" b="1" dirty="0">
              <a:solidFill>
                <a:srgbClr val="C00000"/>
              </a:solidFill>
              <a:latin typeface="Arial Narrow" panose="020B0606020202030204" pitchFamily="34" charset="0"/>
              <a:ea typeface="+mn-ea"/>
              <a:cs typeface="Arial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DA1298E9-C728-4490-905F-9DAA04853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E9D1C-88BD-4366-BB4B-E06898D4069E}" type="slidenum">
              <a:rPr lang="ru-RU" smtClean="0"/>
              <a:pPr/>
              <a:t>20</a:t>
            </a:fld>
            <a:endParaRPr lang="ru-RU" dirty="0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91781C99-3F16-41AC-8DA0-129FC0EBD8FE}"/>
              </a:ext>
            </a:extLst>
          </p:cNvPr>
          <p:cNvSpPr/>
          <p:nvPr/>
        </p:nvSpPr>
        <p:spPr>
          <a:xfrm>
            <a:off x="504402" y="924271"/>
            <a:ext cx="5303565" cy="25429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u="sng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ДЛЯ ГОСУДАРСТВА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Определены четкие пределы обязательств государства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Повышение эффективности медицинской помощи за счет 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влияния на показатели смертности и инвалидизации населения от основных хронических неинфекционных заболеваний;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повышения доступности более экономичной и малозатратной </a:t>
            </a:r>
            <a:r>
              <a:rPr lang="ru-RU" sz="1600" dirty="0" err="1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стационарозамещающей</a:t>
            </a: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помощи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Полный охват населения минимальным объемом медицинской помощи 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7BD835D1-0B44-414C-A6A8-225D9E465164}"/>
              </a:ext>
            </a:extLst>
          </p:cNvPr>
          <p:cNvSpPr/>
          <p:nvPr/>
        </p:nvSpPr>
        <p:spPr>
          <a:xfrm>
            <a:off x="6023183" y="924271"/>
            <a:ext cx="5428834" cy="254290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u="sng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ДЛЯ ГРАЖДАН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Существенное повышение доступности: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консультативно-диагностической помощи (дорогостоящие услуги);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медицинской реабилитации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амбулаторно-лекарственного обеспечения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Снижение «карманных» расходов за медицинские услуги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Формирование навыков самоконтроля состояния здоровья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Повышение информированности граждан о собственных правах и обязанностях в вопросах ГОБМП и ОСМС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10E38397-FD62-4061-8CA5-80EB4D68E163}"/>
              </a:ext>
            </a:extLst>
          </p:cNvPr>
          <p:cNvSpPr/>
          <p:nvPr/>
        </p:nvSpPr>
        <p:spPr>
          <a:xfrm>
            <a:off x="504403" y="3813447"/>
            <a:ext cx="5303565" cy="254290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u="sng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ДЛЯ МЕДИЦИНСКИХ РАБОТНИКОВ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Снижение излишней нагрузки на специалистов ПМСП, и экстренных медицинских служб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Четко определенные объемы оказания медицинской помощи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Возможность повышения уровня оплаты труда и конкурентоспособности специалистов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Повышение профессиональных компетенций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Повышение трудовой мобильности между уровнями медицинской помощи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608AAE8F-C963-40B8-B212-D9C1981D54AA}"/>
              </a:ext>
            </a:extLst>
          </p:cNvPr>
          <p:cNvSpPr/>
          <p:nvPr/>
        </p:nvSpPr>
        <p:spPr>
          <a:xfrm>
            <a:off x="6023184" y="3797436"/>
            <a:ext cx="5428833" cy="254290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ru-RU" sz="1600" b="1" u="sng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ДЛЯ МЕДИЦИНСКИХ ОРГАНИЗАЦИЙ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Повышение прозрачности рынка медицинских услуг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Понятность и предсказуемость политики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Усиление конкуренции между участниками рынка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Совершенствование системы </a:t>
            </a:r>
            <a:r>
              <a:rPr lang="ru-RU" sz="1600" dirty="0" err="1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тарифообразования</a:t>
            </a:r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Внедрение адекватных тарифов</a:t>
            </a:r>
          </a:p>
        </p:txBody>
      </p:sp>
    </p:spTree>
    <p:extLst>
      <p:ext uri="{BB962C8B-B14F-4D97-AF65-F5344CB8AC3E}">
        <p14:creationId xmlns:p14="http://schemas.microsoft.com/office/powerpoint/2010/main" val="2257098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">
            <a:extLst>
              <a:ext uri="{FF2B5EF4-FFF2-40B4-BE49-F238E27FC236}">
                <a16:creationId xmlns:a16="http://schemas.microsoft.com/office/drawing/2014/main" xmlns="" id="{DCA5238D-E664-4809-BB7B-C2E35987B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1846" y="280333"/>
            <a:ext cx="11552825" cy="387803"/>
          </a:xfrm>
        </p:spPr>
        <p:txBody>
          <a:bodyPr>
            <a:noAutofit/>
          </a:bodyPr>
          <a:lstStyle/>
          <a:p>
            <a:pPr algn="l"/>
            <a:r>
              <a:rPr lang="ru-RU" sz="2400" b="1" dirty="0">
                <a:solidFill>
                  <a:srgbClr val="002673"/>
                </a:solidFill>
                <a:latin typeface="Arial Narrow" panose="020B0606020202030204" pitchFamily="34" charset="0"/>
                <a:ea typeface="+mn-ea"/>
                <a:cs typeface="Arial" charset="0"/>
              </a:rPr>
              <a:t>Демографические тренды: </a:t>
            </a:r>
            <a:r>
              <a:rPr lang="ru-RU" sz="2400" b="1" dirty="0">
                <a:solidFill>
                  <a:srgbClr val="C00000"/>
                </a:solidFill>
                <a:latin typeface="Arial Narrow" panose="020B0606020202030204" pitchFamily="34" charset="0"/>
                <a:ea typeface="+mn-ea"/>
                <a:cs typeface="Arial" charset="0"/>
              </a:rPr>
              <a:t>рост продолжительности жизни, изменение половозрастного состава населения, высокое давление хронических неинфекционных заболеваний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25E1A42A-442A-41EA-9342-974A3864D159}"/>
              </a:ext>
            </a:extLst>
          </p:cNvPr>
          <p:cNvSpPr txBox="1"/>
          <p:nvPr/>
        </p:nvSpPr>
        <p:spPr>
          <a:xfrm>
            <a:off x="471839" y="2400791"/>
            <a:ext cx="52683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Основные причины потерь лет жизни в Казахстане в связи с болезнями/инвалидностью, 1990-2010 гг. (</a:t>
            </a:r>
            <a:r>
              <a:rPr lang="en-US" sz="1400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Lancet, World Bank</a:t>
            </a:r>
            <a:r>
              <a:rPr lang="ru-RU" sz="1400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, 2011</a:t>
            </a:r>
            <a:r>
              <a:rPr lang="en-US" sz="1400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)</a:t>
            </a:r>
            <a:endParaRPr lang="ru-RU" sz="1400" b="1" dirty="0">
              <a:solidFill>
                <a:srgbClr val="00206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xmlns="" id="{71C505F7-31F1-45D6-8C7C-E80DC8E30E4A}"/>
              </a:ext>
            </a:extLst>
          </p:cNvPr>
          <p:cNvGrpSpPr/>
          <p:nvPr/>
        </p:nvGrpSpPr>
        <p:grpSpPr>
          <a:xfrm>
            <a:off x="191344" y="2961921"/>
            <a:ext cx="5686931" cy="3335446"/>
            <a:chOff x="3863752" y="2621866"/>
            <a:chExt cx="6954024" cy="3503518"/>
          </a:xfrm>
        </p:grpSpPr>
        <p:graphicFrame>
          <p:nvGraphicFramePr>
            <p:cNvPr id="3" name="Chart 2"/>
            <p:cNvGraphicFramePr/>
            <p:nvPr>
              <p:extLst/>
            </p:nvPr>
          </p:nvGraphicFramePr>
          <p:xfrm>
            <a:off x="3863752" y="3719571"/>
            <a:ext cx="5616624" cy="238108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cxnSp>
          <p:nvCxnSpPr>
            <p:cNvPr id="20" name="Прямая со стрелкой 19">
              <a:extLst>
                <a:ext uri="{FF2B5EF4-FFF2-40B4-BE49-F238E27FC236}">
                  <a16:creationId xmlns:a16="http://schemas.microsoft.com/office/drawing/2014/main" xmlns="" id="{F9D02E93-B916-4DA4-8E18-CB1B27969AA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636117" y="3462796"/>
              <a:ext cx="299517" cy="473336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>
              <a:extLst>
                <a:ext uri="{FF2B5EF4-FFF2-40B4-BE49-F238E27FC236}">
                  <a16:creationId xmlns:a16="http://schemas.microsoft.com/office/drawing/2014/main" xmlns="" id="{A7107F9F-B0F8-41FF-B1C7-A59C770BA4DB}"/>
                </a:ext>
              </a:extLst>
            </p:cNvPr>
            <p:cNvCxnSpPr>
              <a:cxnSpLocks/>
            </p:cNvCxnSpPr>
            <p:nvPr/>
          </p:nvCxnSpPr>
          <p:spPr>
            <a:xfrm>
              <a:off x="7935634" y="3462796"/>
              <a:ext cx="1872000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Скругленный прямоугольник 16">
              <a:extLst>
                <a:ext uri="{FF2B5EF4-FFF2-40B4-BE49-F238E27FC236}">
                  <a16:creationId xmlns:a16="http://schemas.microsoft.com/office/drawing/2014/main" xmlns="" id="{53EF08A2-1FCB-403A-8804-F1D92F3EE9DA}"/>
                </a:ext>
              </a:extLst>
            </p:cNvPr>
            <p:cNvSpPr/>
            <p:nvPr/>
          </p:nvSpPr>
          <p:spPr>
            <a:xfrm>
              <a:off x="5346806" y="2621866"/>
              <a:ext cx="2081036" cy="710237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/>
              <a:r>
                <a:rPr lang="ru-RU" sz="1200" dirty="0">
                  <a:ln w="0"/>
                  <a:solidFill>
                    <a:schemeClr val="tx1"/>
                  </a:solidFill>
                  <a:latin typeface="Arial Narrow" panose="020B0606020202030204" pitchFamily="34" charset="0"/>
                  <a:ea typeface="Arial" charset="0"/>
                </a:rPr>
                <a:t>Прочие хронические неинфекционные заболевания</a:t>
              </a:r>
            </a:p>
          </p:txBody>
        </p:sp>
        <p:cxnSp>
          <p:nvCxnSpPr>
            <p:cNvPr id="25" name="Прямая со стрелкой 24">
              <a:extLst>
                <a:ext uri="{FF2B5EF4-FFF2-40B4-BE49-F238E27FC236}">
                  <a16:creationId xmlns:a16="http://schemas.microsoft.com/office/drawing/2014/main" xmlns="" id="{3F8CE766-5C51-4C39-83EA-B6379608585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261628" y="3332104"/>
              <a:ext cx="402324" cy="816976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>
              <a:extLst>
                <a:ext uri="{FF2B5EF4-FFF2-40B4-BE49-F238E27FC236}">
                  <a16:creationId xmlns:a16="http://schemas.microsoft.com/office/drawing/2014/main" xmlns="" id="{81CFD372-2D69-4BA2-8874-C5121428D93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663952" y="3332105"/>
              <a:ext cx="1512000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 стрелкой 27">
              <a:extLst>
                <a:ext uri="{FF2B5EF4-FFF2-40B4-BE49-F238E27FC236}">
                  <a16:creationId xmlns:a16="http://schemas.microsoft.com/office/drawing/2014/main" xmlns="" id="{48F5A0A9-57FF-4471-B2FD-66040FD67A8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567794" y="5360570"/>
              <a:ext cx="407610" cy="740084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>
              <a:extLst>
                <a:ext uri="{FF2B5EF4-FFF2-40B4-BE49-F238E27FC236}">
                  <a16:creationId xmlns:a16="http://schemas.microsoft.com/office/drawing/2014/main" xmlns="" id="{E3DA3129-112E-428A-B97F-FF6F4A4DB8F6}"/>
                </a:ext>
              </a:extLst>
            </p:cNvPr>
            <p:cNvCxnSpPr/>
            <p:nvPr/>
          </p:nvCxnSpPr>
          <p:spPr>
            <a:xfrm>
              <a:off x="7975404" y="6100654"/>
              <a:ext cx="2124000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 стрелкой 32">
              <a:extLst>
                <a:ext uri="{FF2B5EF4-FFF2-40B4-BE49-F238E27FC236}">
                  <a16:creationId xmlns:a16="http://schemas.microsoft.com/office/drawing/2014/main" xmlns="" id="{692689A7-3B5E-4035-A3CD-099710356732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099182" y="5134317"/>
              <a:ext cx="696018" cy="294182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>
              <a:extLst>
                <a:ext uri="{FF2B5EF4-FFF2-40B4-BE49-F238E27FC236}">
                  <a16:creationId xmlns:a16="http://schemas.microsoft.com/office/drawing/2014/main" xmlns="" id="{2CB8AA78-4857-4EA9-BE68-66D559F85A52}"/>
                </a:ext>
              </a:extLst>
            </p:cNvPr>
            <p:cNvCxnSpPr>
              <a:cxnSpLocks/>
            </p:cNvCxnSpPr>
            <p:nvPr/>
          </p:nvCxnSpPr>
          <p:spPr>
            <a:xfrm>
              <a:off x="8795200" y="5428499"/>
              <a:ext cx="2016000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 стрелкой 37">
              <a:extLst>
                <a:ext uri="{FF2B5EF4-FFF2-40B4-BE49-F238E27FC236}">
                  <a16:creationId xmlns:a16="http://schemas.microsoft.com/office/drawing/2014/main" xmlns="" id="{15E65287-77C5-49B7-A004-0163102CED0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239164" y="3919243"/>
              <a:ext cx="238167" cy="297147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Прямая со стрелкой 39">
              <a:extLst>
                <a:ext uri="{FF2B5EF4-FFF2-40B4-BE49-F238E27FC236}">
                  <a16:creationId xmlns:a16="http://schemas.microsoft.com/office/drawing/2014/main" xmlns="" id="{C9524387-6CE6-41B2-8AB4-28AEF3B51114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359751" y="4412439"/>
              <a:ext cx="1800000" cy="0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Прямая соединительная линия 42">
              <a:extLst>
                <a:ext uri="{FF2B5EF4-FFF2-40B4-BE49-F238E27FC236}">
                  <a16:creationId xmlns:a16="http://schemas.microsoft.com/office/drawing/2014/main" xmlns="" id="{7E5FEE90-F53F-4A5E-A8B5-B2700E2B427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484970" y="3905028"/>
              <a:ext cx="900000" cy="1056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Скругленный прямоугольник 16">
              <a:extLst>
                <a:ext uri="{FF2B5EF4-FFF2-40B4-BE49-F238E27FC236}">
                  <a16:creationId xmlns:a16="http://schemas.microsoft.com/office/drawing/2014/main" xmlns="" id="{91ACF18D-DB53-4D0E-BA51-6B435142B518}"/>
                </a:ext>
              </a:extLst>
            </p:cNvPr>
            <p:cNvSpPr/>
            <p:nvPr/>
          </p:nvSpPr>
          <p:spPr>
            <a:xfrm>
              <a:off x="8323068" y="3567907"/>
              <a:ext cx="1097131" cy="33712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/>
              <a:r>
                <a:rPr lang="ru-RU" sz="1200" dirty="0">
                  <a:ln w="0"/>
                  <a:solidFill>
                    <a:schemeClr val="tx1"/>
                  </a:solidFill>
                  <a:latin typeface="Arial Narrow" panose="020B0606020202030204" pitchFamily="34" charset="0"/>
                  <a:ea typeface="Arial" charset="0"/>
                </a:rPr>
                <a:t>Диабет</a:t>
              </a:r>
            </a:p>
          </p:txBody>
        </p:sp>
        <p:sp>
          <p:nvSpPr>
            <p:cNvPr id="45" name="Скругленный прямоугольник 16">
              <a:extLst>
                <a:ext uri="{FF2B5EF4-FFF2-40B4-BE49-F238E27FC236}">
                  <a16:creationId xmlns:a16="http://schemas.microsoft.com/office/drawing/2014/main" xmlns="" id="{D6994010-F650-4EE9-98E4-21C9A3709D5D}"/>
                </a:ext>
              </a:extLst>
            </p:cNvPr>
            <p:cNvSpPr/>
            <p:nvPr/>
          </p:nvSpPr>
          <p:spPr>
            <a:xfrm>
              <a:off x="7692270" y="2997694"/>
              <a:ext cx="2325180" cy="465747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/>
              <a:r>
                <a:rPr lang="ru-RU" sz="1200" dirty="0">
                  <a:ln w="0"/>
                  <a:solidFill>
                    <a:schemeClr val="tx1"/>
                  </a:solidFill>
                  <a:latin typeface="Arial Narrow" panose="020B0606020202030204" pitchFamily="34" charset="0"/>
                  <a:ea typeface="Arial" charset="0"/>
                </a:rPr>
                <a:t>Сердечно-сосудистые заболевания</a:t>
              </a:r>
            </a:p>
          </p:txBody>
        </p:sp>
        <p:sp>
          <p:nvSpPr>
            <p:cNvPr id="46" name="Скругленный прямоугольник 16">
              <a:extLst>
                <a:ext uri="{FF2B5EF4-FFF2-40B4-BE49-F238E27FC236}">
                  <a16:creationId xmlns:a16="http://schemas.microsoft.com/office/drawing/2014/main" xmlns="" id="{FE5AC2AF-1A4C-4DCE-A5C2-5F6314E11401}"/>
                </a:ext>
              </a:extLst>
            </p:cNvPr>
            <p:cNvSpPr/>
            <p:nvPr/>
          </p:nvSpPr>
          <p:spPr>
            <a:xfrm>
              <a:off x="8688582" y="4841287"/>
              <a:ext cx="2129194" cy="58504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/>
              <a:r>
                <a:rPr lang="ru-RU" sz="1200" dirty="0">
                  <a:ln w="0"/>
                  <a:solidFill>
                    <a:schemeClr val="tx1"/>
                  </a:solidFill>
                  <a:latin typeface="Arial Narrow" panose="020B0606020202030204" pitchFamily="34" charset="0"/>
                  <a:ea typeface="Arial" charset="0"/>
                </a:rPr>
                <a:t>Инфекционные б-ни, </a:t>
              </a:r>
            </a:p>
            <a:p>
              <a:pPr algn="ctr"/>
              <a:r>
                <a:rPr lang="ru-RU" sz="1200" dirty="0">
                  <a:ln w="0"/>
                  <a:solidFill>
                    <a:schemeClr val="tx1"/>
                  </a:solidFill>
                  <a:latin typeface="Arial Narrow" panose="020B0606020202030204" pitchFamily="34" charset="0"/>
                  <a:ea typeface="Arial" charset="0"/>
                </a:rPr>
                <a:t>расстройства питания</a:t>
              </a:r>
            </a:p>
          </p:txBody>
        </p:sp>
        <p:sp>
          <p:nvSpPr>
            <p:cNvPr id="47" name="Скругленный прямоугольник 16">
              <a:extLst>
                <a:ext uri="{FF2B5EF4-FFF2-40B4-BE49-F238E27FC236}">
                  <a16:creationId xmlns:a16="http://schemas.microsoft.com/office/drawing/2014/main" xmlns="" id="{1940A2D9-9899-4864-92A7-58A3BE8740F2}"/>
                </a:ext>
              </a:extLst>
            </p:cNvPr>
            <p:cNvSpPr/>
            <p:nvPr/>
          </p:nvSpPr>
          <p:spPr>
            <a:xfrm>
              <a:off x="7873266" y="5810265"/>
              <a:ext cx="2469231" cy="315119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/>
              <a:r>
                <a:rPr lang="ru-RU" sz="1200" dirty="0">
                  <a:ln w="0"/>
                  <a:solidFill>
                    <a:schemeClr val="tx1"/>
                  </a:solidFill>
                  <a:latin typeface="Arial Narrow" panose="020B0606020202030204" pitchFamily="34" charset="0"/>
                  <a:ea typeface="Arial" charset="0"/>
                </a:rPr>
                <a:t>Материнство и детство</a:t>
              </a:r>
            </a:p>
          </p:txBody>
        </p:sp>
        <p:sp>
          <p:nvSpPr>
            <p:cNvPr id="48" name="Скругленный прямоугольник 16">
              <a:extLst>
                <a:ext uri="{FF2B5EF4-FFF2-40B4-BE49-F238E27FC236}">
                  <a16:creationId xmlns:a16="http://schemas.microsoft.com/office/drawing/2014/main" xmlns="" id="{A6E9D312-2AB0-4F61-886A-360AC69D8E24}"/>
                </a:ext>
              </a:extLst>
            </p:cNvPr>
            <p:cNvSpPr/>
            <p:nvPr/>
          </p:nvSpPr>
          <p:spPr>
            <a:xfrm>
              <a:off x="8980216" y="3969152"/>
              <a:ext cx="1152035" cy="58504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/>
              <a:r>
                <a:rPr lang="ru-RU" sz="1200" dirty="0">
                  <a:ln w="0"/>
                  <a:solidFill>
                    <a:schemeClr val="tx1"/>
                  </a:solidFill>
                  <a:latin typeface="Arial Narrow" panose="020B0606020202030204" pitchFamily="34" charset="0"/>
                  <a:ea typeface="Arial" charset="0"/>
                </a:rPr>
                <a:t>Травмы</a:t>
              </a:r>
            </a:p>
          </p:txBody>
        </p:sp>
        <p:sp>
          <p:nvSpPr>
            <p:cNvPr id="68" name="Oval 37">
              <a:extLst>
                <a:ext uri="{FF2B5EF4-FFF2-40B4-BE49-F238E27FC236}">
                  <a16:creationId xmlns:a16="http://schemas.microsoft.com/office/drawing/2014/main" xmlns="" id="{E3F04EEE-B25F-46F4-B701-6F353D338886}"/>
                </a:ext>
              </a:extLst>
            </p:cNvPr>
            <p:cNvSpPr/>
            <p:nvPr/>
          </p:nvSpPr>
          <p:spPr>
            <a:xfrm flipH="1">
              <a:off x="5231904" y="4113088"/>
              <a:ext cx="144000" cy="1440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Oval 37">
              <a:extLst>
                <a:ext uri="{FF2B5EF4-FFF2-40B4-BE49-F238E27FC236}">
                  <a16:creationId xmlns:a16="http://schemas.microsoft.com/office/drawing/2014/main" xmlns="" id="{8C05D732-CBF9-45D1-BD92-BA5C3D4F56C5}"/>
                </a:ext>
              </a:extLst>
            </p:cNvPr>
            <p:cNvSpPr/>
            <p:nvPr/>
          </p:nvSpPr>
          <p:spPr>
            <a:xfrm flipH="1">
              <a:off x="8286247" y="4354700"/>
              <a:ext cx="144000" cy="1440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Oval 37">
              <a:extLst>
                <a:ext uri="{FF2B5EF4-FFF2-40B4-BE49-F238E27FC236}">
                  <a16:creationId xmlns:a16="http://schemas.microsoft.com/office/drawing/2014/main" xmlns="" id="{11AD4EB5-1ECC-4159-B108-9FD7A2B92555}"/>
                </a:ext>
              </a:extLst>
            </p:cNvPr>
            <p:cNvSpPr/>
            <p:nvPr/>
          </p:nvSpPr>
          <p:spPr>
            <a:xfrm flipH="1">
              <a:off x="7464586" y="5249466"/>
              <a:ext cx="144000" cy="1440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Oval 37">
              <a:extLst>
                <a:ext uri="{FF2B5EF4-FFF2-40B4-BE49-F238E27FC236}">
                  <a16:creationId xmlns:a16="http://schemas.microsoft.com/office/drawing/2014/main" xmlns="" id="{E73D8E9B-3E59-40EE-AE09-BAC617CDA9E6}"/>
                </a:ext>
              </a:extLst>
            </p:cNvPr>
            <p:cNvSpPr/>
            <p:nvPr/>
          </p:nvSpPr>
          <p:spPr>
            <a:xfrm flipH="1">
              <a:off x="8023164" y="5061808"/>
              <a:ext cx="144000" cy="1440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Oval 37">
              <a:extLst>
                <a:ext uri="{FF2B5EF4-FFF2-40B4-BE49-F238E27FC236}">
                  <a16:creationId xmlns:a16="http://schemas.microsoft.com/office/drawing/2014/main" xmlns="" id="{20C9F8C1-4806-4E9F-B44A-F908E2A91578}"/>
                </a:ext>
              </a:extLst>
            </p:cNvPr>
            <p:cNvSpPr/>
            <p:nvPr/>
          </p:nvSpPr>
          <p:spPr>
            <a:xfrm flipH="1">
              <a:off x="8167164" y="4098414"/>
              <a:ext cx="144000" cy="1440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Oval 37">
              <a:extLst>
                <a:ext uri="{FF2B5EF4-FFF2-40B4-BE49-F238E27FC236}">
                  <a16:creationId xmlns:a16="http://schemas.microsoft.com/office/drawing/2014/main" xmlns="" id="{480363A1-25E1-469F-B898-5B8FE419E9AF}"/>
                </a:ext>
              </a:extLst>
            </p:cNvPr>
            <p:cNvSpPr/>
            <p:nvPr/>
          </p:nvSpPr>
          <p:spPr>
            <a:xfrm flipH="1">
              <a:off x="7563248" y="3891595"/>
              <a:ext cx="144000" cy="1440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E9DDA0F3-8193-49D0-AE00-F4F1E0816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02AE-D364-491E-9539-B6AF3CC83946}" type="slidenum">
              <a:rPr lang="ru-RU" smtClean="0"/>
              <a:pPr/>
              <a:t>3</a:t>
            </a:fld>
            <a:endParaRPr lang="ru-RU" dirty="0"/>
          </a:p>
        </p:txBody>
      </p:sp>
      <p:graphicFrame>
        <p:nvGraphicFramePr>
          <p:cNvPr id="52" name="Диаграмма 51">
            <a:extLst>
              <a:ext uri="{FF2B5EF4-FFF2-40B4-BE49-F238E27FC236}">
                <a16:creationId xmlns:a16="http://schemas.microsoft.com/office/drawing/2014/main" xmlns="" id="{1837259D-219E-4484-BE5B-1CF3A0213846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5713602" y="2886470"/>
          <a:ext cx="6117802" cy="39269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" name="TextBox 56">
            <a:extLst>
              <a:ext uri="{FF2B5EF4-FFF2-40B4-BE49-F238E27FC236}">
                <a16:creationId xmlns:a16="http://schemas.microsoft.com/office/drawing/2014/main" xmlns="" id="{DBDD7E9E-4DA3-412D-B106-77869E886738}"/>
              </a:ext>
            </a:extLst>
          </p:cNvPr>
          <p:cNvSpPr txBox="1"/>
          <p:nvPr/>
        </p:nvSpPr>
        <p:spPr>
          <a:xfrm>
            <a:off x="6368258" y="2438701"/>
            <a:ext cx="52683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Структура причин смертности населения Казахстана в 2016 году по 5-ти основным причинам смерти (74% от всех умерших)</a:t>
            </a:r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xmlns="" id="{FF93FCED-FC9E-4246-8438-2D03A2E0E164}"/>
              </a:ext>
            </a:extLst>
          </p:cNvPr>
          <p:cNvCxnSpPr>
            <a:cxnSpLocks/>
          </p:cNvCxnSpPr>
          <p:nvPr/>
        </p:nvCxnSpPr>
        <p:spPr>
          <a:xfrm>
            <a:off x="6023992" y="2420888"/>
            <a:ext cx="0" cy="4300588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3BD0C954-ADDA-4986-A946-7F27E3124B07}"/>
              </a:ext>
            </a:extLst>
          </p:cNvPr>
          <p:cNvSpPr/>
          <p:nvPr/>
        </p:nvSpPr>
        <p:spPr>
          <a:xfrm>
            <a:off x="603750" y="1052736"/>
            <a:ext cx="11324898" cy="11695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latin typeface="Arial Narrow" panose="020B0606020202030204" pitchFamily="34" charset="0"/>
                <a:cs typeface="Arial" panose="020B0604020202020204" pitchFamily="34" charset="0"/>
              </a:rPr>
              <a:t>Ожидаемая продолжительность жизни составила </a:t>
            </a:r>
            <a:r>
              <a:rPr lang="ru-RU" sz="1400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72,4 лет (2016 г., + 6,3 года с 2006 г.), </a:t>
            </a:r>
            <a:r>
              <a:rPr lang="ru-RU" sz="1400" dirty="0">
                <a:latin typeface="Arial Narrow" panose="020B0606020202030204" pitchFamily="34" charset="0"/>
                <a:cs typeface="Arial" panose="020B0604020202020204" pitchFamily="34" charset="0"/>
              </a:rPr>
              <a:t>прогнозируется рост этого показателя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latin typeface="Arial Narrow" panose="020B0606020202030204" pitchFamily="34" charset="0"/>
                <a:cs typeface="Arial" panose="020B0604020202020204" pitchFamily="34" charset="0"/>
              </a:rPr>
              <a:t>Увеличится численность наиболее интенсивных потребителей медицинских услуг: </a:t>
            </a:r>
            <a:r>
              <a:rPr lang="ru-RU" sz="1400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дети</a:t>
            </a:r>
            <a:r>
              <a:rPr lang="ru-RU" sz="1400" dirty="0">
                <a:latin typeface="Arial Narrow" panose="020B0606020202030204" pitchFamily="34" charset="0"/>
                <a:cs typeface="Arial" panose="020B0604020202020204" pitchFamily="34" charset="0"/>
              </a:rPr>
              <a:t> (</a:t>
            </a:r>
            <a:r>
              <a:rPr lang="ru-RU" sz="1400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+23%</a:t>
            </a:r>
            <a:r>
              <a:rPr lang="ru-RU" sz="1400" dirty="0">
                <a:latin typeface="Arial Narrow" panose="020B0606020202030204" pitchFamily="34" charset="0"/>
                <a:cs typeface="Arial" panose="020B0604020202020204" pitchFamily="34" charset="0"/>
              </a:rPr>
              <a:t> к 2025 г., с 5,6 до 6,9 </a:t>
            </a:r>
            <a:r>
              <a:rPr lang="ru-RU" sz="1400" dirty="0" err="1">
                <a:latin typeface="Arial Narrow" panose="020B0606020202030204" pitchFamily="34" charset="0"/>
                <a:cs typeface="Arial" panose="020B0604020202020204" pitchFamily="34" charset="0"/>
              </a:rPr>
              <a:t>млн.чел</a:t>
            </a:r>
            <a:r>
              <a:rPr lang="ru-RU" sz="1400" dirty="0">
                <a:latin typeface="Arial Narrow" panose="020B0606020202030204" pitchFamily="34" charset="0"/>
                <a:cs typeface="Arial" panose="020B0604020202020204" pitchFamily="34" charset="0"/>
              </a:rPr>
              <a:t>.), </a:t>
            </a:r>
            <a:r>
              <a:rPr lang="ru-RU" sz="1400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пожилые</a:t>
            </a:r>
            <a:r>
              <a:rPr lang="ru-RU" sz="1400" dirty="0">
                <a:latin typeface="Arial Narrow" panose="020B0606020202030204" pitchFamily="34" charset="0"/>
                <a:cs typeface="Arial" panose="020B0604020202020204" pitchFamily="34" charset="0"/>
              </a:rPr>
              <a:t> (</a:t>
            </a:r>
            <a:r>
              <a:rPr lang="ru-RU" sz="1400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+41%</a:t>
            </a:r>
            <a:r>
              <a:rPr lang="ru-RU" sz="1400" dirty="0">
                <a:latin typeface="Arial Narrow" panose="020B0606020202030204" pitchFamily="34" charset="0"/>
                <a:cs typeface="Arial" panose="020B0604020202020204" pitchFamily="34" charset="0"/>
              </a:rPr>
              <a:t> к 2025 г., с 1,9 до 2,8 </a:t>
            </a:r>
            <a:r>
              <a:rPr lang="ru-RU" sz="1400" dirty="0" err="1">
                <a:latin typeface="Arial Narrow" panose="020B0606020202030204" pitchFamily="34" charset="0"/>
                <a:cs typeface="Arial" panose="020B0604020202020204" pitchFamily="34" charset="0"/>
              </a:rPr>
              <a:t>млн.чел</a:t>
            </a:r>
            <a:r>
              <a:rPr lang="ru-RU" sz="1400" dirty="0">
                <a:latin typeface="Arial Narrow" panose="020B0606020202030204" pitchFamily="34" charset="0"/>
                <a:cs typeface="Arial" panose="020B0604020202020204" pitchFamily="34" charset="0"/>
              </a:rPr>
              <a:t>.)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latin typeface="Arial Narrow" panose="020B0606020202030204" pitchFamily="34" charset="0"/>
                <a:cs typeface="Arial" panose="020B0604020202020204" pitchFamily="34" charset="0"/>
              </a:rPr>
              <a:t>Основные причины смертности и инвалидизации -  </a:t>
            </a:r>
            <a:r>
              <a:rPr lang="ru-RU" sz="1400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хронические неинфекционные заболевания</a:t>
            </a:r>
            <a:r>
              <a:rPr lang="ru-RU" sz="1400" dirty="0">
                <a:latin typeface="Arial Narrow" panose="020B0606020202030204" pitchFamily="34" charset="0"/>
                <a:cs typeface="Arial" panose="020B0604020202020204" pitchFamily="34" charset="0"/>
              </a:rPr>
              <a:t> (б-ни сердечно-сосудистой системы, онкологические заболевания, б-ни органов дыхания, диабет и т.д.). В Казахстане на диспансерном учете по всем хроническим заболеваниям состоит 5,8 </a:t>
            </a:r>
            <a:r>
              <a:rPr lang="ru-RU" sz="1400" dirty="0" err="1">
                <a:latin typeface="Arial Narrow" panose="020B0606020202030204" pitchFamily="34" charset="0"/>
                <a:cs typeface="Arial" panose="020B0604020202020204" pitchFamily="34" charset="0"/>
              </a:rPr>
              <a:t>млн.чел</a:t>
            </a:r>
            <a:r>
              <a:rPr lang="ru-RU" sz="1400" dirty="0">
                <a:latin typeface="Arial Narrow" panose="020B0606020202030204" pitchFamily="34" charset="0"/>
                <a:cs typeface="Arial" panose="020B0604020202020204" pitchFamily="34" charset="0"/>
              </a:rPr>
              <a:t>. (2017 г.)</a:t>
            </a:r>
          </a:p>
        </p:txBody>
      </p:sp>
    </p:spTree>
    <p:extLst>
      <p:ext uri="{BB962C8B-B14F-4D97-AF65-F5344CB8AC3E}">
        <p14:creationId xmlns:p14="http://schemas.microsoft.com/office/powerpoint/2010/main" val="2301786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E9DDA0F3-8193-49D0-AE00-F4F1E0816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05925" y="6497607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33002AE-D364-491E-9539-B6AF3CC8394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xmlns="" id="{1205053B-91BB-45EE-9C9B-35E8576F3F50}"/>
              </a:ext>
            </a:extLst>
          </p:cNvPr>
          <p:cNvSpPr txBox="1"/>
          <p:nvPr/>
        </p:nvSpPr>
        <p:spPr>
          <a:xfrm>
            <a:off x="4956460" y="1134849"/>
            <a:ext cx="6542067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/>
                <a:ea typeface="+mn-ea"/>
                <a:cs typeface="Arial" panose="020B0604020202020204" pitchFamily="34" charset="0"/>
              </a:rPr>
              <a:t>Уровень общих расходов на здравоохранение в Казахстане (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/>
                <a:ea typeface="+mn-ea"/>
                <a:cs typeface="Arial" panose="020B0604020202020204" pitchFamily="34" charset="0"/>
              </a:rPr>
              <a:t>3,7% к ВВП, 2017 г.*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/>
                <a:ea typeface="+mn-ea"/>
                <a:cs typeface="Arial" panose="020B0604020202020204" pitchFamily="34" charset="0"/>
              </a:rPr>
              <a:t>) 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/>
                <a:ea typeface="+mn-ea"/>
                <a:cs typeface="Arial" panose="020B0604020202020204" pitchFamily="34" charset="0"/>
              </a:rPr>
              <a:t>значительно ниже, 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/>
                <a:ea typeface="+mn-ea"/>
                <a:cs typeface="Arial" panose="020B0604020202020204" pitchFamily="34" charset="0"/>
              </a:rPr>
              <a:t>чем в странах с аналогичным уровнем развития (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/>
                <a:ea typeface="+mn-ea"/>
                <a:cs typeface="Arial" panose="020B0604020202020204" pitchFamily="34" charset="0"/>
              </a:rPr>
              <a:t>6% к ВВП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/>
                <a:ea typeface="+mn-ea"/>
                <a:cs typeface="Arial" panose="020B0604020202020204" pitchFamily="34" charset="0"/>
              </a:rPr>
              <a:t>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/>
                <a:ea typeface="+mn-ea"/>
                <a:cs typeface="Arial" panose="020B0604020202020204" pitchFamily="34" charset="0"/>
              </a:rPr>
              <a:t>Доля частных расходов на здравоохранение по итогам 2017 года составила 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/>
                <a:ea typeface="+mn-ea"/>
                <a:cs typeface="Arial" panose="020B0604020202020204" pitchFamily="34" charset="0"/>
              </a:rPr>
              <a:t>41%*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/>
                <a:ea typeface="+mn-ea"/>
                <a:cs typeface="Arial" panose="020B0604020202020204" pitchFamily="34" charset="0"/>
              </a:rPr>
              <a:t>, что 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/>
                <a:ea typeface="+mn-ea"/>
                <a:cs typeface="Arial" panose="020B0604020202020204" pitchFamily="34" charset="0"/>
              </a:rPr>
              <a:t>вдвое выше предельного уровня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/>
                <a:ea typeface="+mn-ea"/>
                <a:cs typeface="Arial" panose="020B0604020202020204" pitchFamily="34" charset="0"/>
              </a:rPr>
              <a:t>, рекомендуемого Всемирной организацией здравоохранения (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/>
                <a:ea typeface="+mn-ea"/>
                <a:cs typeface="Arial" panose="020B0604020202020204" pitchFamily="34" charset="0"/>
              </a:rPr>
              <a:t>20%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/>
                <a:ea typeface="+mn-ea"/>
                <a:cs typeface="Arial" panose="020B0604020202020204" pitchFamily="34" charset="0"/>
              </a:rPr>
              <a:t>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/>
                <a:ea typeface="+mn-ea"/>
                <a:cs typeface="Arial" panose="020B0604020202020204" pitchFamily="34" charset="0"/>
              </a:rPr>
              <a:t>Более 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/>
                <a:ea typeface="+mn-ea"/>
                <a:cs typeface="Arial" panose="020B0604020202020204" pitchFamily="34" charset="0"/>
              </a:rPr>
              <a:t>30%*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/>
                <a:ea typeface="+mn-ea"/>
                <a:cs typeface="Arial" panose="020B0604020202020204" pitchFamily="34" charset="0"/>
              </a:rPr>
              <a:t> частных расходов направляется на приобретение платных медицинских услуг, </a:t>
            </a:r>
            <a:r>
              <a:rPr kumimoji="0" lang="ru-RU" sz="1600" b="0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/>
                <a:ea typeface="+mn-ea"/>
                <a:cs typeface="Arial" panose="020B0604020202020204" pitchFamily="34" charset="0"/>
              </a:rPr>
              <a:t>декларированных в рамках ГОБМП</a:t>
            </a:r>
          </a:p>
          <a:p>
            <a:pPr lvl="0">
              <a:defRPr/>
            </a:pPr>
            <a:endParaRPr lang="ru-RU" sz="1100" dirty="0">
              <a:latin typeface="Arial Narrow" panose="020B0606020202030204" pitchFamily="34" charset="0"/>
              <a:cs typeface="Arial" charset="0"/>
            </a:endParaRPr>
          </a:p>
          <a:p>
            <a:pPr lvl="0">
              <a:defRPr/>
            </a:pPr>
            <a:r>
              <a:rPr lang="ru-RU" sz="1100" dirty="0">
                <a:latin typeface="Arial Narrow" panose="020B0606020202030204" pitchFamily="34" charset="0"/>
                <a:cs typeface="Arial" charset="0"/>
              </a:rPr>
              <a:t>(Национальные счета здравоохранения за 2017 год, предварительный отчет)</a:t>
            </a:r>
            <a:endParaRPr kumimoji="0" lang="ru-RU" sz="1100" i="0" u="sng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 Narrow"/>
              <a:cs typeface="Arial" panose="020B0604020202020204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62B5AF1C-5F54-4283-AF78-0E239220274F}"/>
              </a:ext>
            </a:extLst>
          </p:cNvPr>
          <p:cNvSpPr/>
          <p:nvPr/>
        </p:nvSpPr>
        <p:spPr>
          <a:xfrm>
            <a:off x="341953" y="78698"/>
            <a:ext cx="1100584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/>
                <a:ea typeface="+mn-ea"/>
                <a:cs typeface="Arial" charset="0"/>
              </a:rPr>
              <a:t>Недофинансирование ГОБМП вынуждает граждан нести значительные финансовые расходы, способные привести к бедности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Narrow"/>
              <a:ea typeface="+mn-ea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DE9C4EE1-C85E-4DDF-9CC6-F421A8CAF567}"/>
              </a:ext>
            </a:extLst>
          </p:cNvPr>
          <p:cNvSpPr txBox="1"/>
          <p:nvPr/>
        </p:nvSpPr>
        <p:spPr>
          <a:xfrm>
            <a:off x="341953" y="1178189"/>
            <a:ext cx="28773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 Narrow"/>
                <a:ea typeface="+mn-ea"/>
                <a:cs typeface="+mn-cs"/>
              </a:rPr>
              <a:t>Динамика дефицита ГОБМП и расходов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 Narrow"/>
                <a:ea typeface="+mn-ea"/>
                <a:cs typeface="+mn-cs"/>
              </a:rPr>
              <a:t>«из кармана» населения</a:t>
            </a:r>
          </a:p>
        </p:txBody>
      </p:sp>
      <p:graphicFrame>
        <p:nvGraphicFramePr>
          <p:cNvPr id="27" name="Диаграмма 2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6237798"/>
              </p:ext>
            </p:extLst>
          </p:nvPr>
        </p:nvGraphicFramePr>
        <p:xfrm>
          <a:off x="231112" y="1107007"/>
          <a:ext cx="4541855" cy="26821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24" name="Группа 23">
            <a:extLst>
              <a:ext uri="{FF2B5EF4-FFF2-40B4-BE49-F238E27FC236}">
                <a16:creationId xmlns:a16="http://schemas.microsoft.com/office/drawing/2014/main" xmlns="" id="{E7D3C70A-331F-4BCF-8EE5-A46AA969949D}"/>
              </a:ext>
            </a:extLst>
          </p:cNvPr>
          <p:cNvGrpSpPr/>
          <p:nvPr/>
        </p:nvGrpSpPr>
        <p:grpSpPr>
          <a:xfrm>
            <a:off x="432072" y="3790838"/>
            <a:ext cx="4091158" cy="2886533"/>
            <a:chOff x="5627619" y="875592"/>
            <a:chExt cx="3109981" cy="3530497"/>
          </a:xfrm>
        </p:grpSpPr>
        <p:sp>
          <p:nvSpPr>
            <p:cNvPr id="28" name="Прямоугольник 27">
              <a:extLst>
                <a:ext uri="{FF2B5EF4-FFF2-40B4-BE49-F238E27FC236}">
                  <a16:creationId xmlns:a16="http://schemas.microsoft.com/office/drawing/2014/main" xmlns="" id="{BAC5E967-99F5-4239-83CE-046E995CDE57}"/>
                </a:ext>
              </a:extLst>
            </p:cNvPr>
            <p:cNvSpPr/>
            <p:nvPr/>
          </p:nvSpPr>
          <p:spPr>
            <a:xfrm>
              <a:off x="5627624" y="875592"/>
              <a:ext cx="3109976" cy="3530497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/>
                  <a:ea typeface="+mn-ea"/>
                  <a:cs typeface="+mn-cs"/>
                </a:rPr>
                <a:t>РЕКОМЕНДУЕМЫЕ РАСХОДЫ (6% к ВВП)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/>
                  <a:ea typeface="+mn-ea"/>
                  <a:cs typeface="+mn-cs"/>
                </a:rPr>
                <a:t>3,1 </a:t>
              </a:r>
              <a:r>
                <a:rPr kumimoji="0" lang="ru-RU" sz="12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/>
                  <a:ea typeface="+mn-ea"/>
                  <a:cs typeface="+mn-cs"/>
                </a:rPr>
                <a:t>трлн.тг</a:t>
              </a:r>
              <a:r>
                <a:rPr kumimoji="0" lang="ru-RU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/>
                  <a:ea typeface="+mn-ea"/>
                  <a:cs typeface="+mn-cs"/>
                </a:rPr>
                <a:t>.</a:t>
              </a:r>
            </a:p>
          </p:txBody>
        </p:sp>
        <p:sp>
          <p:nvSpPr>
            <p:cNvPr id="29" name="Прямоугольник 28">
              <a:extLst>
                <a:ext uri="{FF2B5EF4-FFF2-40B4-BE49-F238E27FC236}">
                  <a16:creationId xmlns:a16="http://schemas.microsoft.com/office/drawing/2014/main" xmlns="" id="{EF3A5884-4CAF-495E-961E-BDA3C2B96249}"/>
                </a:ext>
              </a:extLst>
            </p:cNvPr>
            <p:cNvSpPr/>
            <p:nvPr/>
          </p:nvSpPr>
          <p:spPr>
            <a:xfrm>
              <a:off x="5627619" y="2885263"/>
              <a:ext cx="1492184" cy="534787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2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 Narrow"/>
                  <a:ea typeface="+mn-ea"/>
                  <a:cs typeface="+mn-cs"/>
                </a:rPr>
                <a:t>ЧАСТНЫЕ РАСХОДЫ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2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 Narrow"/>
                  <a:ea typeface="+mn-ea"/>
                  <a:cs typeface="+mn-cs"/>
                </a:rPr>
                <a:t>678,0 </a:t>
              </a:r>
              <a:r>
                <a:rPr kumimoji="0" lang="ru-RU" sz="1200" b="1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 Narrow"/>
                  <a:ea typeface="+mn-ea"/>
                  <a:cs typeface="+mn-cs"/>
                </a:rPr>
                <a:t>млрд.тг</a:t>
              </a:r>
              <a:r>
                <a:rPr kumimoji="0" lang="ru-RU" sz="12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 Narrow"/>
                  <a:ea typeface="+mn-ea"/>
                  <a:cs typeface="+mn-cs"/>
                </a:rPr>
                <a:t>.</a:t>
              </a:r>
            </a:p>
          </p:txBody>
        </p:sp>
        <p:sp>
          <p:nvSpPr>
            <p:cNvPr id="30" name="Прямоугольник 29">
              <a:extLst>
                <a:ext uri="{FF2B5EF4-FFF2-40B4-BE49-F238E27FC236}">
                  <a16:creationId xmlns:a16="http://schemas.microsoft.com/office/drawing/2014/main" xmlns="" id="{C0AB2638-C010-4115-8EE9-3CBE8699D0D9}"/>
                </a:ext>
              </a:extLst>
            </p:cNvPr>
            <p:cNvSpPr/>
            <p:nvPr/>
          </p:nvSpPr>
          <p:spPr>
            <a:xfrm>
              <a:off x="5627624" y="3458019"/>
              <a:ext cx="1492184" cy="94807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2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 Narrow"/>
                  <a:ea typeface="+mn-ea"/>
                  <a:cs typeface="+mn-cs"/>
                </a:rPr>
                <a:t>ГОБМП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2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 Narrow"/>
                  <a:ea typeface="+mn-ea"/>
                  <a:cs typeface="+mn-cs"/>
                </a:rPr>
                <a:t>940,1 </a:t>
              </a:r>
              <a:r>
                <a:rPr kumimoji="0" lang="ru-RU" sz="1200" b="1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 Narrow"/>
                  <a:ea typeface="+mn-ea"/>
                  <a:cs typeface="+mn-cs"/>
                </a:rPr>
                <a:t>млрд.тг</a:t>
              </a:r>
              <a:r>
                <a:rPr kumimoji="0" lang="ru-RU" sz="12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 Narrow"/>
                  <a:ea typeface="+mn-ea"/>
                  <a:cs typeface="+mn-cs"/>
                </a:rPr>
                <a:t>.</a:t>
              </a:r>
            </a:p>
          </p:txBody>
        </p:sp>
        <p:sp>
          <p:nvSpPr>
            <p:cNvPr id="31" name="Прямоугольник 30">
              <a:extLst>
                <a:ext uri="{FF2B5EF4-FFF2-40B4-BE49-F238E27FC236}">
                  <a16:creationId xmlns:a16="http://schemas.microsoft.com/office/drawing/2014/main" xmlns="" id="{F8167AC5-50FB-4DF2-84FE-1201339C724B}"/>
                </a:ext>
              </a:extLst>
            </p:cNvPr>
            <p:cNvSpPr/>
            <p:nvPr/>
          </p:nvSpPr>
          <p:spPr>
            <a:xfrm>
              <a:off x="5627619" y="2320370"/>
              <a:ext cx="1492184" cy="526925"/>
            </a:xfrm>
            <a:prstGeom prst="rect">
              <a:avLst/>
            </a:prstGeom>
            <a:solidFill>
              <a:srgbClr val="FF5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2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 Narrow"/>
                  <a:ea typeface="+mn-ea"/>
                  <a:cs typeface="+mn-cs"/>
                </a:rPr>
                <a:t>ДЕФИЦИТ ГОБМП 362,5 </a:t>
              </a:r>
              <a:r>
                <a:rPr kumimoji="0" lang="ru-RU" sz="1200" b="1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 Narrow"/>
                  <a:ea typeface="+mn-ea"/>
                  <a:cs typeface="+mn-cs"/>
                </a:rPr>
                <a:t>млрд.тг</a:t>
              </a:r>
              <a:r>
                <a:rPr kumimoji="0" lang="ru-RU" sz="12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 Narrow"/>
                  <a:ea typeface="+mn-ea"/>
                  <a:cs typeface="+mn-cs"/>
                </a:rPr>
                <a:t>.</a:t>
              </a:r>
            </a:p>
          </p:txBody>
        </p:sp>
      </p:grpSp>
      <p:graphicFrame>
        <p:nvGraphicFramePr>
          <p:cNvPr id="11" name="Таблица 10">
            <a:extLst>
              <a:ext uri="{FF2B5EF4-FFF2-40B4-BE49-F238E27FC236}">
                <a16:creationId xmlns:a16="http://schemas.microsoft.com/office/drawing/2014/main" xmlns="" id="{0F05EC7B-20D1-4C57-990D-81C81D531B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4621851"/>
              </p:ext>
            </p:extLst>
          </p:nvPr>
        </p:nvGraphicFramePr>
        <p:xfrm>
          <a:off x="5071695" y="3818539"/>
          <a:ext cx="6051829" cy="2865181"/>
        </p:xfrm>
        <a:graphic>
          <a:graphicData uri="http://schemas.openxmlformats.org/drawingml/2006/table">
            <a:tbl>
              <a:tblPr/>
              <a:tblGrid>
                <a:gridCol w="717254">
                  <a:extLst>
                    <a:ext uri="{9D8B030D-6E8A-4147-A177-3AD203B41FA5}">
                      <a16:colId xmlns:a16="http://schemas.microsoft.com/office/drawing/2014/main" xmlns="" val="1972959870"/>
                    </a:ext>
                  </a:extLst>
                </a:gridCol>
                <a:gridCol w="3137985">
                  <a:extLst>
                    <a:ext uri="{9D8B030D-6E8A-4147-A177-3AD203B41FA5}">
                      <a16:colId xmlns:a16="http://schemas.microsoft.com/office/drawing/2014/main" xmlns="" val="2027293004"/>
                    </a:ext>
                  </a:extLst>
                </a:gridCol>
                <a:gridCol w="896567">
                  <a:extLst>
                    <a:ext uri="{9D8B030D-6E8A-4147-A177-3AD203B41FA5}">
                      <a16:colId xmlns:a16="http://schemas.microsoft.com/office/drawing/2014/main" xmlns="" val="2036338910"/>
                    </a:ext>
                  </a:extLst>
                </a:gridCol>
                <a:gridCol w="1300023">
                  <a:extLst>
                    <a:ext uri="{9D8B030D-6E8A-4147-A177-3AD203B41FA5}">
                      <a16:colId xmlns:a16="http://schemas.microsoft.com/office/drawing/2014/main" xmlns="" val="3893873318"/>
                    </a:ext>
                  </a:extLst>
                </a:gridCol>
              </a:tblGrid>
              <a:tr h="428657"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Медицинские услуги, оплачиваемые «из кармана» населения, </a:t>
                      </a:r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млрд.тг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Дефицит ГОБМП, млрд.тг.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90366285"/>
                  </a:ext>
                </a:extLst>
              </a:tr>
              <a:tr h="219313"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Медицинские услуги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236,4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308,7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95212371"/>
                  </a:ext>
                </a:extLst>
              </a:tr>
              <a:tr h="20934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Стационарная помощь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58,4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126,1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42650683"/>
                  </a:ext>
                </a:extLst>
              </a:tr>
              <a:tr h="20934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Амбулаторно-поликлиническая помощь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146,7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164,3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36958610"/>
                  </a:ext>
                </a:extLst>
              </a:tr>
              <a:tr h="20934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Реабилитационные услуги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11,3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18,3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34073422"/>
                  </a:ext>
                </a:extLst>
              </a:tr>
              <a:tr h="20934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Стоматологические услуги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19,6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57149146"/>
                  </a:ext>
                </a:extLst>
              </a:tr>
              <a:tr h="498438"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Лекарственные средства и изделия медицинского назначения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404,3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41,9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14003909"/>
                  </a:ext>
                </a:extLst>
              </a:tr>
              <a:tr h="20934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Лекарственные средства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299,2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41,9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21301160"/>
                  </a:ext>
                </a:extLst>
              </a:tr>
              <a:tr h="20934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Изделия медицинского назначения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105,1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85919237"/>
                  </a:ext>
                </a:extLst>
              </a:tr>
              <a:tr h="209344"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Прочие услуги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37,3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11,9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80424445"/>
                  </a:ext>
                </a:extLst>
              </a:tr>
              <a:tr h="219313">
                <a:tc gridSpan="2">
                  <a:txBody>
                    <a:bodyPr/>
                    <a:lstStyle/>
                    <a:p>
                      <a:pPr algn="r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Всего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678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362,5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341688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4039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2885EBB-21B9-4331-9969-6FE4B2DE83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963" y="140961"/>
            <a:ext cx="10515600" cy="467794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Arial Narrow" panose="020B0606020202030204" pitchFamily="34" charset="0"/>
              </a:rPr>
              <a:t>Основа для анализа текущей ситуации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xmlns="" id="{B1DCF108-5BFB-488A-B6A3-445AACE7C3CB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126749" y="815552"/>
          <a:ext cx="11932467" cy="533400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408123">
                  <a:extLst>
                    <a:ext uri="{9D8B030D-6E8A-4147-A177-3AD203B41FA5}">
                      <a16:colId xmlns:a16="http://schemas.microsoft.com/office/drawing/2014/main" xmlns="" val="4115680210"/>
                    </a:ext>
                  </a:extLst>
                </a:gridCol>
                <a:gridCol w="1574585">
                  <a:extLst>
                    <a:ext uri="{9D8B030D-6E8A-4147-A177-3AD203B41FA5}">
                      <a16:colId xmlns:a16="http://schemas.microsoft.com/office/drawing/2014/main" xmlns="" val="2332179502"/>
                    </a:ext>
                  </a:extLst>
                </a:gridCol>
                <a:gridCol w="5866646">
                  <a:extLst>
                    <a:ext uri="{9D8B030D-6E8A-4147-A177-3AD203B41FA5}">
                      <a16:colId xmlns:a16="http://schemas.microsoft.com/office/drawing/2014/main" xmlns="" val="1162353057"/>
                    </a:ext>
                  </a:extLst>
                </a:gridCol>
                <a:gridCol w="4083113">
                  <a:extLst>
                    <a:ext uri="{9D8B030D-6E8A-4147-A177-3AD203B41FA5}">
                      <a16:colId xmlns:a16="http://schemas.microsoft.com/office/drawing/2014/main" xmlns="" val="29491699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№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Форма / вид медицинской помощи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Источник информации (2017 г.)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База для расчетов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106710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Arial Narrow" panose="020B0606020202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rial Narrow" panose="020B0606020202030204" pitchFamily="34" charset="0"/>
                        </a:rPr>
                        <a:t>Первичная медико-санитарная помощь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Arial Narrow" panose="020B0606020202030204" pitchFamily="34" charset="0"/>
                        </a:rPr>
                        <a:t>Форма №30 «Отчет организации здравоохранения»  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400" dirty="0">
                          <a:latin typeface="Arial Narrow" panose="020B0606020202030204" pitchFamily="34" charset="0"/>
                        </a:rPr>
                        <a:t>91,9 млн. визитов, в </a:t>
                      </a:r>
                      <a:r>
                        <a:rPr lang="ru-RU" sz="1400" dirty="0" err="1">
                          <a:latin typeface="Arial Narrow" panose="020B0606020202030204" pitchFamily="34" charset="0"/>
                        </a:rPr>
                        <a:t>т.ч</a:t>
                      </a:r>
                      <a:r>
                        <a:rPr lang="ru-RU" sz="1400" dirty="0">
                          <a:latin typeface="Arial Narrow" panose="020B0606020202030204" pitchFamily="34" charset="0"/>
                        </a:rPr>
                        <a:t>. 47,8 млн. визитов к специалистам ПМСП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ru-RU" sz="1400" dirty="0">
                          <a:latin typeface="Arial Narrow" panose="020B0606020202030204" pitchFamily="34" charset="0"/>
                        </a:rPr>
                        <a:t>Форма №12 «Отчет о числе заболеваний и контингентах больных, находящихся под диспансерным наблюдением» 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>
                          <a:latin typeface="Arial Narrow" panose="020B0606020202030204" pitchFamily="34" charset="0"/>
                        </a:rPr>
                        <a:t>23,2 млн. случаев зарегистрированных заболеваний в АПП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>
                          <a:latin typeface="Arial Narrow" panose="020B0606020202030204" pitchFamily="34" charset="0"/>
                        </a:rPr>
                        <a:t>5,8 млн. больных под диспансерным наблюдением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ru-RU" sz="1400" dirty="0">
                          <a:latin typeface="Arial Narrow" panose="020B0606020202030204" pitchFamily="34" charset="0"/>
                        </a:rPr>
                        <a:t>АИС «Карагандинская медицинская информационная система» (г. Караганды) 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>
                          <a:latin typeface="Arial Narrow" panose="020B0606020202030204" pitchFamily="34" charset="0"/>
                        </a:rPr>
                        <a:t>226,7 млн. фактически потребленных услуг ПМСП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ru-RU" sz="1400" dirty="0">
                          <a:latin typeface="Arial Narrow" panose="020B0606020202030204" pitchFamily="34" charset="0"/>
                        </a:rPr>
                        <a:t>1. Определена нормативная стоимость 1 визита: 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>
                          <a:latin typeface="Arial Narrow" panose="020B0606020202030204" pitchFamily="34" charset="0"/>
                        </a:rPr>
                        <a:t>профилактического – 3,9 </a:t>
                      </a:r>
                      <a:r>
                        <a:rPr lang="ru-RU" sz="1400" dirty="0" err="1">
                          <a:latin typeface="Arial Narrow" panose="020B0606020202030204" pitchFamily="34" charset="0"/>
                        </a:rPr>
                        <a:t>тыс.тг</a:t>
                      </a:r>
                      <a:r>
                        <a:rPr lang="ru-RU" sz="1400" dirty="0">
                          <a:latin typeface="Arial Narrow" panose="020B0606020202030204" pitchFamily="34" charset="0"/>
                        </a:rPr>
                        <a:t>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>
                          <a:latin typeface="Arial Narrow" panose="020B0606020202030204" pitchFamily="34" charset="0"/>
                        </a:rPr>
                        <a:t>по заболеванию – 15,5 </a:t>
                      </a:r>
                      <a:r>
                        <a:rPr lang="ru-RU" sz="1400" dirty="0" err="1">
                          <a:latin typeface="Arial Narrow" panose="020B0606020202030204" pitchFamily="34" charset="0"/>
                        </a:rPr>
                        <a:t>тыс.тг</a:t>
                      </a:r>
                      <a:r>
                        <a:rPr lang="ru-RU" sz="1400" dirty="0">
                          <a:latin typeface="Arial Narrow" panose="020B0606020202030204" pitchFamily="34" charset="0"/>
                        </a:rPr>
                        <a:t>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>
                          <a:latin typeface="Arial Narrow" panose="020B0606020202030204" pitchFamily="34" charset="0"/>
                        </a:rPr>
                        <a:t>на дому – 0,7 тыс. </a:t>
                      </a:r>
                      <a:r>
                        <a:rPr lang="ru-RU" sz="1400" dirty="0" err="1">
                          <a:latin typeface="Arial Narrow" panose="020B0606020202030204" pitchFamily="34" charset="0"/>
                        </a:rPr>
                        <a:t>тг</a:t>
                      </a:r>
                      <a:r>
                        <a:rPr lang="ru-RU" sz="1400" dirty="0">
                          <a:latin typeface="Arial Narrow" panose="020B0606020202030204" pitchFamily="34" charset="0"/>
                        </a:rPr>
                        <a:t>.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ru-RU" sz="1400" dirty="0">
                          <a:latin typeface="Arial Narrow" panose="020B0606020202030204" pitchFamily="34" charset="0"/>
                        </a:rPr>
                        <a:t>2. Проведен расчет обслуживания диспансерных больных (по нормативу)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ru-RU" sz="1400" dirty="0">
                          <a:latin typeface="Arial Narrow" panose="020B0606020202030204" pitchFamily="34" charset="0"/>
                        </a:rPr>
                        <a:t>3. Проведен расчет потребления услуг ПМСП по факту потребления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69425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Arial Narrow" panose="020B060602020203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Arial Narrow" panose="020B0606020202030204" pitchFamily="34" charset="0"/>
                        </a:rPr>
                        <a:t>Консультативно-диагностическая помощь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rial Narrow" panose="020B0606020202030204" pitchFamily="34" charset="0"/>
                        </a:rPr>
                        <a:t>АИС «Амбулаторно-поликлиническая помощь» (РЦЭЗ/«</a:t>
                      </a:r>
                      <a:r>
                        <a:rPr lang="ru-RU" sz="1400" dirty="0" err="1">
                          <a:latin typeface="Arial Narrow" panose="020B0606020202030204" pitchFamily="34" charset="0"/>
                        </a:rPr>
                        <a:t>Мединформ</a:t>
                      </a:r>
                      <a:r>
                        <a:rPr lang="ru-RU" sz="1400" dirty="0">
                          <a:latin typeface="Arial Narrow" panose="020B0606020202030204" pitchFamily="34" charset="0"/>
                        </a:rPr>
                        <a:t>»)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>
                          <a:latin typeface="Arial Narrow" panose="020B0606020202030204" pitchFamily="34" charset="0"/>
                        </a:rPr>
                        <a:t>46,0 млн. фактически потребленных консультативно-диагностических услуг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ru-RU" sz="1400" dirty="0">
                          <a:latin typeface="Arial Narrow" panose="020B0606020202030204" pitchFamily="34" charset="0"/>
                        </a:rPr>
                        <a:t>Проведен расчет потребления услуг КДП по факту потребления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9339815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Arial Narrow" panose="020B060602020203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Стационарозаме-щающая</a:t>
                      </a: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помощь</a:t>
                      </a: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ru-RU" sz="1400" dirty="0">
                          <a:latin typeface="Arial Narrow" panose="020B0606020202030204" pitchFamily="34" charset="0"/>
                        </a:rPr>
                        <a:t>1. АИС «Электронный регистр стационарных больных» (РЦЭЗ)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>
                          <a:latin typeface="Arial Narrow" panose="020B0606020202030204" pitchFamily="34" charset="0"/>
                        </a:rPr>
                        <a:t>2,9 млн. госпитализаций в круглосуточный стационар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>
                          <a:latin typeface="Arial Narrow" panose="020B0606020202030204" pitchFamily="34" charset="0"/>
                        </a:rPr>
                        <a:t>1,12 млн. госпитализаций в дневной стационар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Arial Narrow" panose="020B0606020202030204" pitchFamily="34" charset="0"/>
                        </a:rPr>
                        <a:t>2. Форма №30 «Отчет организации здравоохранения»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Arial Narrow" panose="020B0606020202030204" pitchFamily="34" charset="0"/>
                        </a:rPr>
                        <a:t>3. Форма №12 «Отчет о числе заболеваний и контингентах больных, находящихся под диспансерным наблюдением» </a:t>
                      </a: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Arial Narrow" panose="020B0606020202030204" pitchFamily="34" charset="0"/>
                        </a:rPr>
                        <a:t>Определена структура пролеченных больных (в </a:t>
                      </a:r>
                      <a:r>
                        <a:rPr lang="ru-RU" sz="1400" dirty="0" err="1">
                          <a:latin typeface="Arial Narrow" panose="020B0606020202030204" pitchFamily="34" charset="0"/>
                        </a:rPr>
                        <a:t>т.ч</a:t>
                      </a:r>
                      <a:r>
                        <a:rPr lang="ru-RU" sz="1400" dirty="0">
                          <a:latin typeface="Arial Narrow" panose="020B0606020202030204" pitchFamily="34" charset="0"/>
                        </a:rPr>
                        <a:t>. сельских жителей):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400" dirty="0">
                          <a:latin typeface="Arial Narrow" panose="020B0606020202030204" pitchFamily="34" charset="0"/>
                        </a:rPr>
                        <a:t>в круглосуточном и дневном стационарах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400" dirty="0">
                          <a:latin typeface="Arial Narrow" panose="020B0606020202030204" pitchFamily="34" charset="0"/>
                        </a:rPr>
                        <a:t>по социальному статусу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400" dirty="0">
                          <a:latin typeface="Arial Narrow" panose="020B0606020202030204" pitchFamily="34" charset="0"/>
                        </a:rPr>
                        <a:t>с учетом перенаправления потоков пациентов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7902040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Arial Narrow" panose="020B060602020203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Стационарная помощь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5746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Arial Narrow" panose="020B060602020203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Восстановительное лечение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7356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Arial Narrow" panose="020B0606020202030204" pitchFamily="3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Паллиативная помощь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26722889"/>
                  </a:ext>
                </a:extLst>
              </a:tr>
            </a:tbl>
          </a:graphicData>
        </a:graphic>
      </p:graphicFrame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D61FD3A9-2CE8-40BA-BA03-9ED4AA2E2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62DC7-A6F3-45E3-BA75-A518ACE1E195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1476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xmlns="" id="{422B822E-4D68-46AF-9747-262F9AB6F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4824" y="112068"/>
            <a:ext cx="10886574" cy="666970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Arial Narrow" panose="020B0606020202030204" pitchFamily="34" charset="0"/>
              </a:rPr>
              <a:t>Дефицит средств на уровне ПМСП </a:t>
            </a:r>
            <a:r>
              <a:rPr lang="ru-RU" sz="2400" b="1" dirty="0">
                <a:solidFill>
                  <a:srgbClr val="C00000"/>
                </a:solidFill>
                <a:latin typeface="Arial Narrow" panose="020B0606020202030204" pitchFamily="34" charset="0"/>
              </a:rPr>
              <a:t>составляет 34%; </a:t>
            </a:r>
            <a:r>
              <a:rPr lang="ru-RU" sz="2400" b="1" dirty="0">
                <a:solidFill>
                  <a:srgbClr val="002060"/>
                </a:solidFill>
                <a:latin typeface="Arial Narrow" panose="020B0606020202030204" pitchFamily="34" charset="0"/>
              </a:rPr>
              <a:t>на уровне КДП </a:t>
            </a:r>
            <a:r>
              <a:rPr lang="ru-RU" sz="2400" b="1" dirty="0">
                <a:solidFill>
                  <a:srgbClr val="C00000"/>
                </a:solidFill>
                <a:latin typeface="Arial Narrow" panose="020B0606020202030204" pitchFamily="34" charset="0"/>
              </a:rPr>
              <a:t>составляет 67%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xmlns="" id="{04304CCA-D7BC-4AC2-93D9-630225A5F06C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893512" y="968151"/>
          <a:ext cx="3398822" cy="227148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2251972">
                  <a:extLst>
                    <a:ext uri="{9D8B030D-6E8A-4147-A177-3AD203B41FA5}">
                      <a16:colId xmlns:a16="http://schemas.microsoft.com/office/drawing/2014/main" xmlns="" val="2842698014"/>
                    </a:ext>
                  </a:extLst>
                </a:gridCol>
                <a:gridCol w="1146850">
                  <a:extLst>
                    <a:ext uri="{9D8B030D-6E8A-4147-A177-3AD203B41FA5}">
                      <a16:colId xmlns:a16="http://schemas.microsoft.com/office/drawing/2014/main" xmlns="" val="171599645"/>
                    </a:ext>
                  </a:extLst>
                </a:gridCol>
              </a:tblGrid>
              <a:tr h="577175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Расходы на ПМСП 2017г.  </a:t>
                      </a:r>
                    </a:p>
                    <a:p>
                      <a:pPr algn="ctr"/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(прямая калькуляция затрат)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365,7 </a:t>
                      </a:r>
                      <a:r>
                        <a:rPr lang="ru-RU" sz="1600" b="1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млрд.тг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.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55250187"/>
                  </a:ext>
                </a:extLst>
              </a:tr>
              <a:tr h="276546">
                <a:tc>
                  <a:txBody>
                    <a:bodyPr/>
                    <a:lstStyle/>
                    <a:p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Профилактический прием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61,8 </a:t>
                      </a:r>
                      <a:r>
                        <a:rPr lang="ru-RU" sz="1200" b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млрд.тг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4282114610"/>
                  </a:ext>
                </a:extLst>
              </a:tr>
              <a:tr h="276546">
                <a:tc>
                  <a:txBody>
                    <a:bodyPr/>
                    <a:lstStyle/>
                    <a:p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Прием по поводу заболевания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196,8 </a:t>
                      </a:r>
                      <a:r>
                        <a:rPr lang="ru-RU" sz="1200" b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млрд.тг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455825372"/>
                  </a:ext>
                </a:extLst>
              </a:tr>
              <a:tr h="276546">
                <a:tc>
                  <a:txBody>
                    <a:bodyPr/>
                    <a:lstStyle/>
                    <a:p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Посещение на дому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5,5 </a:t>
                      </a:r>
                      <a:r>
                        <a:rPr lang="ru-RU" sz="1200" b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млрд.тг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520907035"/>
                  </a:ext>
                </a:extLst>
              </a:tr>
              <a:tr h="455665">
                <a:tc rowSpan="2">
                  <a:txBody>
                    <a:bodyPr/>
                    <a:lstStyle/>
                    <a:p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Прием и наблюдение диспансерных больных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101,6 </a:t>
                      </a:r>
                      <a:r>
                        <a:rPr lang="ru-RU" sz="1200" b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млрд.тг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., </a:t>
                      </a:r>
                    </a:p>
                    <a:p>
                      <a:pPr algn="ctr"/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в </a:t>
                      </a:r>
                      <a:r>
                        <a:rPr lang="ru-RU" sz="1200" b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т.ч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56297777"/>
                  </a:ext>
                </a:extLst>
              </a:tr>
              <a:tr h="405522">
                <a:tc vMerge="1">
                  <a:txBody>
                    <a:bodyPr/>
                    <a:lstStyle/>
                    <a:p>
                      <a:endParaRPr lang="ru-RU" sz="10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5,3 млрд. (ПМСП)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96,3 млрд. (КДУ)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05939927"/>
                  </a:ext>
                </a:extLst>
              </a:tr>
            </a:tbl>
          </a:graphicData>
        </a:graphic>
      </p:graphicFrame>
      <p:grpSp>
        <p:nvGrpSpPr>
          <p:cNvPr id="4" name="Группа 3">
            <a:extLst>
              <a:ext uri="{FF2B5EF4-FFF2-40B4-BE49-F238E27FC236}">
                <a16:creationId xmlns:a16="http://schemas.microsoft.com/office/drawing/2014/main" xmlns="" id="{96136464-B74D-4EB1-BFE2-E8FC05B077D3}"/>
              </a:ext>
            </a:extLst>
          </p:cNvPr>
          <p:cNvGrpSpPr/>
          <p:nvPr/>
        </p:nvGrpSpPr>
        <p:grpSpPr>
          <a:xfrm>
            <a:off x="891371" y="3253219"/>
            <a:ext cx="3400611" cy="1158240"/>
            <a:chOff x="864824" y="3252172"/>
            <a:chExt cx="3400611" cy="1158240"/>
          </a:xfrm>
        </p:grpSpPr>
        <p:graphicFrame>
          <p:nvGraphicFramePr>
            <p:cNvPr id="15" name="Объект 5">
              <a:extLst>
                <a:ext uri="{FF2B5EF4-FFF2-40B4-BE49-F238E27FC236}">
                  <a16:creationId xmlns:a16="http://schemas.microsoft.com/office/drawing/2014/main" xmlns="" id="{E7777BD5-8821-49DF-BD07-A34C874BE1B0}"/>
                </a:ext>
              </a:extLst>
            </p:cNvPr>
            <p:cNvGraphicFramePr>
              <a:graphicFrameLocks/>
            </p:cNvGraphicFramePr>
            <p:nvPr>
              <p:extLst/>
            </p:nvPr>
          </p:nvGraphicFramePr>
          <p:xfrm>
            <a:off x="866613" y="3252172"/>
            <a:ext cx="3398822" cy="579120"/>
          </p:xfrm>
          <a:graphic>
            <a:graphicData uri="http://schemas.openxmlformats.org/drawingml/2006/table">
              <a:tbl>
                <a:tblPr firstRow="1" bandRow="1">
                  <a:tableStyleId>{FABFCF23-3B69-468F-B69F-88F6DE6A72F2}</a:tableStyleId>
                </a:tblPr>
                <a:tblGrid>
                  <a:gridCol w="2140390">
                    <a:extLst>
                      <a:ext uri="{9D8B030D-6E8A-4147-A177-3AD203B41FA5}">
                        <a16:colId xmlns:a16="http://schemas.microsoft.com/office/drawing/2014/main" xmlns="" val="2842698014"/>
                      </a:ext>
                    </a:extLst>
                  </a:gridCol>
                  <a:gridCol w="1258432">
                    <a:extLst>
                      <a:ext uri="{9D8B030D-6E8A-4147-A177-3AD203B41FA5}">
                        <a16:colId xmlns:a16="http://schemas.microsoft.com/office/drawing/2014/main" xmlns="" val="171599645"/>
                      </a:ext>
                    </a:extLst>
                  </a:gridCol>
                </a:tblGrid>
                <a:tr h="476750">
                  <a:tc>
                    <a:txBody>
                      <a:bodyPr/>
                      <a:lstStyle/>
                      <a:p>
                        <a:pPr algn="ctr"/>
                        <a:r>
                          <a:rPr lang="ru-RU" sz="1600" b="1" dirty="0">
                            <a:solidFill>
                              <a:schemeClr val="tx1"/>
                            </a:solidFill>
                            <a:latin typeface="Arial Narrow" panose="020B0606020202030204" pitchFamily="34" charset="0"/>
                          </a:rPr>
                          <a:t>Бюджет ПМСП 2018 г.</a:t>
                        </a:r>
                      </a:p>
                    </a:txBody>
                    <a:tcPr anchor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ru-RU" sz="1600" b="1" dirty="0">
                            <a:solidFill>
                              <a:schemeClr val="tx1"/>
                            </a:solidFill>
                            <a:latin typeface="Arial Narrow" panose="020B0606020202030204" pitchFamily="34" charset="0"/>
                          </a:rPr>
                          <a:t>241,3 </a:t>
                        </a:r>
                        <a:r>
                          <a:rPr lang="ru-RU" sz="1600" b="1" dirty="0" err="1">
                            <a:solidFill>
                              <a:schemeClr val="tx1"/>
                            </a:solidFill>
                            <a:latin typeface="Arial Narrow" panose="020B0606020202030204" pitchFamily="34" charset="0"/>
                          </a:rPr>
                          <a:t>млрд.тг</a:t>
                        </a:r>
                        <a:r>
                          <a:rPr lang="ru-RU" sz="1600" b="1" dirty="0">
                            <a:solidFill>
                              <a:schemeClr val="tx1"/>
                            </a:solidFill>
                            <a:latin typeface="Arial Narrow" panose="020B0606020202030204" pitchFamily="34" charset="0"/>
                          </a:rPr>
                          <a:t>.</a:t>
                        </a:r>
                      </a:p>
                    </a:txBody>
                    <a:tcPr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xmlns="" val="3255250187"/>
                    </a:ext>
                  </a:extLst>
                </a:tr>
              </a:tbl>
            </a:graphicData>
          </a:graphic>
        </p:graphicFrame>
        <p:graphicFrame>
          <p:nvGraphicFramePr>
            <p:cNvPr id="16" name="Объект 5">
              <a:extLst>
                <a:ext uri="{FF2B5EF4-FFF2-40B4-BE49-F238E27FC236}">
                  <a16:creationId xmlns:a16="http://schemas.microsoft.com/office/drawing/2014/main" xmlns="" id="{859A0382-9127-449D-B2B6-69B8A1AA01DE}"/>
                </a:ext>
              </a:extLst>
            </p:cNvPr>
            <p:cNvGraphicFramePr>
              <a:graphicFrameLocks/>
            </p:cNvGraphicFramePr>
            <p:nvPr>
              <p:extLst/>
            </p:nvPr>
          </p:nvGraphicFramePr>
          <p:xfrm>
            <a:off x="864824" y="3831292"/>
            <a:ext cx="3398822" cy="579120"/>
          </p:xfrm>
          <a:graphic>
            <a:graphicData uri="http://schemas.openxmlformats.org/drawingml/2006/table">
              <a:tbl>
                <a:tblPr firstRow="1" bandRow="1">
                  <a:tableStyleId>{FABFCF23-3B69-468F-B69F-88F6DE6A72F2}</a:tableStyleId>
                </a:tblPr>
                <a:tblGrid>
                  <a:gridCol w="2140390">
                    <a:extLst>
                      <a:ext uri="{9D8B030D-6E8A-4147-A177-3AD203B41FA5}">
                        <a16:colId xmlns:a16="http://schemas.microsoft.com/office/drawing/2014/main" xmlns="" val="2842698014"/>
                      </a:ext>
                    </a:extLst>
                  </a:gridCol>
                  <a:gridCol w="1258432">
                    <a:extLst>
                      <a:ext uri="{9D8B030D-6E8A-4147-A177-3AD203B41FA5}">
                        <a16:colId xmlns:a16="http://schemas.microsoft.com/office/drawing/2014/main" xmlns="" val="171599645"/>
                      </a:ext>
                    </a:extLst>
                  </a:gridCol>
                </a:tblGrid>
                <a:tr h="309292">
                  <a:tc>
                    <a:txBody>
                      <a:bodyPr/>
                      <a:lstStyle/>
                      <a:p>
                        <a:pPr algn="ctr"/>
                        <a:r>
                          <a:rPr lang="ru-RU" sz="1600" b="1" dirty="0">
                            <a:solidFill>
                              <a:schemeClr val="tx1"/>
                            </a:solidFill>
                            <a:latin typeface="Arial Narrow" panose="020B0606020202030204" pitchFamily="34" charset="0"/>
                          </a:rPr>
                          <a:t>Дополнительная потребность</a:t>
                        </a:r>
                      </a:p>
                    </a:txBody>
                    <a:tcPr anchor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ru-RU" sz="1600" b="1" dirty="0">
                            <a:solidFill>
                              <a:schemeClr val="tx1"/>
                            </a:solidFill>
                            <a:latin typeface="Arial Narrow" panose="020B0606020202030204" pitchFamily="34" charset="0"/>
                          </a:rPr>
                          <a:t>124,4</a:t>
                        </a:r>
                      </a:p>
                      <a:p>
                        <a:pPr algn="ctr"/>
                        <a:r>
                          <a:rPr lang="ru-RU" sz="1600" b="1" dirty="0" err="1">
                            <a:solidFill>
                              <a:schemeClr val="tx1"/>
                            </a:solidFill>
                            <a:latin typeface="Arial Narrow" panose="020B0606020202030204" pitchFamily="34" charset="0"/>
                          </a:rPr>
                          <a:t>млрд.тг</a:t>
                        </a:r>
                        <a:r>
                          <a:rPr lang="ru-RU" sz="1600" b="1" dirty="0">
                            <a:solidFill>
                              <a:schemeClr val="tx1"/>
                            </a:solidFill>
                            <a:latin typeface="Arial Narrow" panose="020B0606020202030204" pitchFamily="34" charset="0"/>
                          </a:rPr>
                          <a:t>.</a:t>
                        </a:r>
                      </a:p>
                    </a:txBody>
                    <a:tcPr>
                      <a:solidFill>
                        <a:srgbClr val="FF3300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xmlns="" val="3255250187"/>
                    </a:ext>
                  </a:extLst>
                </a:tr>
              </a:tbl>
            </a:graphicData>
          </a:graphic>
        </p:graphicFrame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CEBE072D-4453-4ED3-8381-A9D986D91CC5}"/>
              </a:ext>
            </a:extLst>
          </p:cNvPr>
          <p:cNvSpPr txBox="1"/>
          <p:nvPr/>
        </p:nvSpPr>
        <p:spPr>
          <a:xfrm>
            <a:off x="4968403" y="857774"/>
            <a:ext cx="63012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solidFill>
                  <a:srgbClr val="002060"/>
                </a:solidFill>
                <a:latin typeface="Arial Narrow" panose="020B0606020202030204" pitchFamily="34" charset="0"/>
              </a:rPr>
              <a:t>Зарегистрированное потребление услуг ПМСП в 2017 году: 47,8 млн. визитов</a:t>
            </a:r>
          </a:p>
        </p:txBody>
      </p:sp>
      <p:grpSp>
        <p:nvGrpSpPr>
          <p:cNvPr id="34" name="Группа 33">
            <a:extLst>
              <a:ext uri="{FF2B5EF4-FFF2-40B4-BE49-F238E27FC236}">
                <a16:creationId xmlns:a16="http://schemas.microsoft.com/office/drawing/2014/main" xmlns="" id="{E2A363C4-C205-4D88-82AF-28BA8C02700E}"/>
              </a:ext>
            </a:extLst>
          </p:cNvPr>
          <p:cNvGrpSpPr/>
          <p:nvPr/>
        </p:nvGrpSpPr>
        <p:grpSpPr>
          <a:xfrm>
            <a:off x="5146882" y="1221955"/>
            <a:ext cx="6122733" cy="2610384"/>
            <a:chOff x="5413972" y="2164414"/>
            <a:chExt cx="6122733" cy="2610384"/>
          </a:xfrm>
        </p:grpSpPr>
        <p:sp>
          <p:nvSpPr>
            <p:cNvPr id="25" name="Прямоугольник 24">
              <a:extLst>
                <a:ext uri="{FF2B5EF4-FFF2-40B4-BE49-F238E27FC236}">
                  <a16:creationId xmlns:a16="http://schemas.microsoft.com/office/drawing/2014/main" xmlns="" id="{00BEE5CF-6A50-4D60-9BF6-3DC7B53C8D31}"/>
                </a:ext>
              </a:extLst>
            </p:cNvPr>
            <p:cNvSpPr/>
            <p:nvPr/>
          </p:nvSpPr>
          <p:spPr>
            <a:xfrm>
              <a:off x="9967499" y="2978778"/>
              <a:ext cx="829901" cy="512410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sz="1200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4,6 млн. визитов</a:t>
              </a:r>
            </a:p>
          </p:txBody>
        </p:sp>
        <p:grpSp>
          <p:nvGrpSpPr>
            <p:cNvPr id="32" name="Группа 31">
              <a:extLst>
                <a:ext uri="{FF2B5EF4-FFF2-40B4-BE49-F238E27FC236}">
                  <a16:creationId xmlns:a16="http://schemas.microsoft.com/office/drawing/2014/main" xmlns="" id="{CCDFB407-06B8-4E2A-B68E-A963EB6E01DC}"/>
                </a:ext>
              </a:extLst>
            </p:cNvPr>
            <p:cNvGrpSpPr/>
            <p:nvPr/>
          </p:nvGrpSpPr>
          <p:grpSpPr>
            <a:xfrm>
              <a:off x="5413972" y="2164414"/>
              <a:ext cx="5939828" cy="2610384"/>
              <a:chOff x="5413972" y="1738265"/>
              <a:chExt cx="5939828" cy="2610384"/>
            </a:xfrm>
          </p:grpSpPr>
          <p:cxnSp>
            <p:nvCxnSpPr>
              <p:cNvPr id="18" name="Прямая соединительная линия 17">
                <a:extLst>
                  <a:ext uri="{FF2B5EF4-FFF2-40B4-BE49-F238E27FC236}">
                    <a16:creationId xmlns:a16="http://schemas.microsoft.com/office/drawing/2014/main" xmlns="" id="{93685E73-1542-446E-BCCB-6A63184DDCE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413972" y="3849889"/>
                <a:ext cx="5939828" cy="1"/>
              </a:xfrm>
              <a:prstGeom prst="line">
                <a:avLst/>
              </a:prstGeom>
              <a:ln w="57150">
                <a:solidFill>
                  <a:schemeClr val="accent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Прямоугольник 18">
                <a:extLst>
                  <a:ext uri="{FF2B5EF4-FFF2-40B4-BE49-F238E27FC236}">
                    <a16:creationId xmlns:a16="http://schemas.microsoft.com/office/drawing/2014/main" xmlns="" id="{BBC0D38C-BAB6-4D3F-AC75-C90AE77220D7}"/>
                  </a:ext>
                </a:extLst>
              </p:cNvPr>
              <p:cNvSpPr/>
              <p:nvPr/>
            </p:nvSpPr>
            <p:spPr>
              <a:xfrm>
                <a:off x="5969249" y="2362954"/>
                <a:ext cx="829901" cy="1486935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/>
                <a:r>
                  <a:rPr lang="ru-RU" sz="1200" dirty="0">
                    <a:solidFill>
                      <a:schemeClr val="tx1"/>
                    </a:solidFill>
                    <a:latin typeface="Arial Narrow" panose="020B0606020202030204" pitchFamily="34" charset="0"/>
                  </a:rPr>
                  <a:t>15,9 млн. визитов</a:t>
                </a:r>
              </a:p>
            </p:txBody>
          </p:sp>
          <p:sp>
            <p:nvSpPr>
              <p:cNvPr id="22" name="Прямоугольник 21">
                <a:extLst>
                  <a:ext uri="{FF2B5EF4-FFF2-40B4-BE49-F238E27FC236}">
                    <a16:creationId xmlns:a16="http://schemas.microsoft.com/office/drawing/2014/main" xmlns="" id="{340D61AA-224F-49AD-ADCF-F5EAC046E235}"/>
                  </a:ext>
                </a:extLst>
              </p:cNvPr>
              <p:cNvSpPr/>
              <p:nvPr/>
            </p:nvSpPr>
            <p:spPr>
              <a:xfrm>
                <a:off x="8709433" y="2897109"/>
                <a:ext cx="829901" cy="95278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ru-RU" sz="1200" dirty="0">
                    <a:solidFill>
                      <a:schemeClr val="tx1"/>
                    </a:solidFill>
                    <a:latin typeface="Arial Narrow" panose="020B0606020202030204" pitchFamily="34" charset="0"/>
                  </a:rPr>
                  <a:t>7,5 млн. визитов</a:t>
                </a:r>
              </a:p>
            </p:txBody>
          </p:sp>
          <p:sp>
            <p:nvSpPr>
              <p:cNvPr id="23" name="Прямоугольник 22">
                <a:extLst>
                  <a:ext uri="{FF2B5EF4-FFF2-40B4-BE49-F238E27FC236}">
                    <a16:creationId xmlns:a16="http://schemas.microsoft.com/office/drawing/2014/main" xmlns="" id="{82AF398D-0B69-46DE-A318-D9843388FD9B}"/>
                  </a:ext>
                </a:extLst>
              </p:cNvPr>
              <p:cNvSpPr/>
              <p:nvPr/>
            </p:nvSpPr>
            <p:spPr>
              <a:xfrm>
                <a:off x="9967501" y="3102133"/>
                <a:ext cx="829901" cy="747756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ru-RU" sz="1200" dirty="0">
                    <a:solidFill>
                      <a:schemeClr val="tx1"/>
                    </a:solidFill>
                    <a:latin typeface="Arial Narrow" panose="020B0606020202030204" pitchFamily="34" charset="0"/>
                  </a:rPr>
                  <a:t>7,1 млн. визитов</a:t>
                </a:r>
              </a:p>
            </p:txBody>
          </p:sp>
          <p:sp>
            <p:nvSpPr>
              <p:cNvPr id="24" name="Прямоугольник 23">
                <a:extLst>
                  <a:ext uri="{FF2B5EF4-FFF2-40B4-BE49-F238E27FC236}">
                    <a16:creationId xmlns:a16="http://schemas.microsoft.com/office/drawing/2014/main" xmlns="" id="{00FD3F21-BB03-4A79-A02D-AC9E143C3647}"/>
                  </a:ext>
                </a:extLst>
              </p:cNvPr>
              <p:cNvSpPr/>
              <p:nvPr/>
            </p:nvSpPr>
            <p:spPr>
              <a:xfrm>
                <a:off x="7339341" y="1738265"/>
                <a:ext cx="829901" cy="2111624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ru-RU" sz="1200" dirty="0">
                    <a:solidFill>
                      <a:schemeClr val="tx1"/>
                    </a:solidFill>
                    <a:latin typeface="Arial Narrow" panose="020B0606020202030204" pitchFamily="34" charset="0"/>
                  </a:rPr>
                  <a:t>17,3 млн.</a:t>
                </a:r>
              </a:p>
              <a:p>
                <a:pPr algn="ctr"/>
                <a:r>
                  <a:rPr lang="ru-RU" sz="1200" dirty="0">
                    <a:solidFill>
                      <a:schemeClr val="tx1"/>
                    </a:solidFill>
                    <a:latin typeface="Arial Narrow" panose="020B0606020202030204" pitchFamily="34" charset="0"/>
                  </a:rPr>
                  <a:t>визитов</a:t>
                </a:r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xmlns="" id="{BF72CB05-6CA0-441D-9D6B-C4B5948B4347}"/>
                  </a:ext>
                </a:extLst>
              </p:cNvPr>
              <p:cNvSpPr txBox="1"/>
              <p:nvPr/>
            </p:nvSpPr>
            <p:spPr>
              <a:xfrm>
                <a:off x="5683362" y="3966940"/>
                <a:ext cx="129073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1200" dirty="0">
                    <a:latin typeface="Arial Narrow" panose="020B0606020202030204" pitchFamily="34" charset="0"/>
                  </a:rPr>
                  <a:t>профилактические</a:t>
                </a:r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xmlns="" id="{ECBDAE62-F170-4896-BB8D-4A942D82E05B}"/>
                  </a:ext>
                </a:extLst>
              </p:cNvPr>
              <p:cNvSpPr txBox="1"/>
              <p:nvPr/>
            </p:nvSpPr>
            <p:spPr>
              <a:xfrm>
                <a:off x="7280443" y="3867355"/>
                <a:ext cx="94769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ru-RU" sz="1200" dirty="0">
                    <a:latin typeface="Arial Narrow" panose="020B0606020202030204" pitchFamily="34" charset="0"/>
                  </a:rPr>
                  <a:t>по поводу </a:t>
                </a:r>
              </a:p>
              <a:p>
                <a:pPr algn="ctr"/>
                <a:r>
                  <a:rPr lang="ru-RU" sz="1200" dirty="0">
                    <a:latin typeface="Arial Narrow" panose="020B0606020202030204" pitchFamily="34" charset="0"/>
                  </a:rPr>
                  <a:t>заболеваний</a:t>
                </a:r>
              </a:p>
            </p:txBody>
          </p:sp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xmlns="" id="{48B8B6FE-482F-49B9-97CC-514E911BF873}"/>
                  </a:ext>
                </a:extLst>
              </p:cNvPr>
              <p:cNvSpPr txBox="1"/>
              <p:nvPr/>
            </p:nvSpPr>
            <p:spPr>
              <a:xfrm>
                <a:off x="8798010" y="3966942"/>
                <a:ext cx="65274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1200" dirty="0">
                    <a:latin typeface="Arial Narrow" panose="020B0606020202030204" pitchFamily="34" charset="0"/>
                  </a:rPr>
                  <a:t>на дому</a:t>
                </a:r>
              </a:p>
            </p:txBody>
          </p:sp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xmlns="" id="{037F9BA9-3F02-4CFF-89B3-A1497FB6522F}"/>
                  </a:ext>
                </a:extLst>
              </p:cNvPr>
              <p:cNvSpPr txBox="1"/>
              <p:nvPr/>
            </p:nvSpPr>
            <p:spPr>
              <a:xfrm>
                <a:off x="9753416" y="3886984"/>
                <a:ext cx="125806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200" dirty="0">
                    <a:latin typeface="Arial Narrow" panose="020B0606020202030204" pitchFamily="34" charset="0"/>
                  </a:rPr>
                  <a:t>диспансерных </a:t>
                </a:r>
              </a:p>
              <a:p>
                <a:pPr algn="ctr"/>
                <a:r>
                  <a:rPr lang="ru-RU" sz="1200" dirty="0">
                    <a:latin typeface="Arial Narrow" panose="020B0606020202030204" pitchFamily="34" charset="0"/>
                  </a:rPr>
                  <a:t>больных</a:t>
                </a:r>
              </a:p>
            </p:txBody>
          </p:sp>
        </p:grp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xmlns="" id="{570AC10B-BCDC-43DC-B8CD-C08641DCB179}"/>
                </a:ext>
              </a:extLst>
            </p:cNvPr>
            <p:cNvSpPr txBox="1"/>
            <p:nvPr/>
          </p:nvSpPr>
          <p:spPr>
            <a:xfrm>
              <a:off x="10797400" y="3087887"/>
              <a:ext cx="73930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200" b="1" dirty="0">
                  <a:solidFill>
                    <a:srgbClr val="C00000"/>
                  </a:solidFill>
                  <a:latin typeface="Arial Narrow" panose="020B0606020202030204" pitchFamily="34" charset="0"/>
                </a:rPr>
                <a:t>дефицит</a:t>
              </a:r>
            </a:p>
          </p:txBody>
        </p:sp>
      </p:grpSp>
      <p:sp>
        <p:nvSpPr>
          <p:cNvPr id="49" name="TextBox 48">
            <a:extLst>
              <a:ext uri="{FF2B5EF4-FFF2-40B4-BE49-F238E27FC236}">
                <a16:creationId xmlns:a16="http://schemas.microsoft.com/office/drawing/2014/main" xmlns="" id="{5324B420-4C72-4C59-86CC-A44C6379F524}"/>
              </a:ext>
            </a:extLst>
          </p:cNvPr>
          <p:cNvSpPr txBox="1"/>
          <p:nvPr/>
        </p:nvSpPr>
        <p:spPr>
          <a:xfrm>
            <a:off x="4746667" y="3801243"/>
            <a:ext cx="693096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latin typeface="Arial Narrow" panose="020B0606020202030204" pitchFamily="34" charset="0"/>
              </a:rPr>
              <a:t>Запланированный бюджет (</a:t>
            </a:r>
            <a:r>
              <a:rPr lang="ru-RU" sz="1600" u="sng" dirty="0">
                <a:solidFill>
                  <a:srgbClr val="C00000"/>
                </a:solidFill>
                <a:latin typeface="Arial Narrow" panose="020B0606020202030204" pitchFamily="34" charset="0"/>
              </a:rPr>
              <a:t>при существующих тарифах</a:t>
            </a:r>
            <a:r>
              <a:rPr lang="ru-RU" sz="1600" dirty="0">
                <a:latin typeface="Arial Narrow" panose="020B0606020202030204" pitchFamily="34" charset="0"/>
              </a:rPr>
              <a:t>) покрывает всего: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C00000"/>
                </a:solidFill>
                <a:latin typeface="Arial Narrow" panose="020B0606020202030204" pitchFamily="34" charset="0"/>
              </a:rPr>
              <a:t>66% от нормативной потребности </a:t>
            </a:r>
            <a:r>
              <a:rPr lang="ru-RU" sz="1600" dirty="0">
                <a:latin typeface="Arial Narrow" panose="020B0606020202030204" pitchFamily="34" charset="0"/>
              </a:rPr>
              <a:t>в услугах ПМСП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C00000"/>
                </a:solidFill>
                <a:latin typeface="Arial Narrow" panose="020B0606020202030204" pitchFamily="34" charset="0"/>
              </a:rPr>
              <a:t>33% от фактической потребности </a:t>
            </a:r>
            <a:r>
              <a:rPr lang="ru-RU" sz="1600" dirty="0">
                <a:latin typeface="Arial Narrow" panose="020B0606020202030204" pitchFamily="34" charset="0"/>
              </a:rPr>
              <a:t>в услугах КДП</a:t>
            </a:r>
          </a:p>
          <a:p>
            <a:pPr lvl="1"/>
            <a:endParaRPr lang="ru-RU" sz="1600" dirty="0">
              <a:latin typeface="Arial Narrow" panose="020B0606020202030204" pitchFamily="34" charset="0"/>
            </a:endParaRPr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xmlns="" id="{3CFF976B-A43E-4AE7-BA3E-FE32E4D3E77D}"/>
              </a:ext>
            </a:extLst>
          </p:cNvPr>
          <p:cNvGrpSpPr/>
          <p:nvPr/>
        </p:nvGrpSpPr>
        <p:grpSpPr>
          <a:xfrm>
            <a:off x="864824" y="4624206"/>
            <a:ext cx="3399237" cy="1737360"/>
            <a:chOff x="864447" y="4410412"/>
            <a:chExt cx="3090251" cy="1737360"/>
          </a:xfrm>
        </p:grpSpPr>
        <p:graphicFrame>
          <p:nvGraphicFramePr>
            <p:cNvPr id="21" name="Объект 5">
              <a:extLst>
                <a:ext uri="{FF2B5EF4-FFF2-40B4-BE49-F238E27FC236}">
                  <a16:creationId xmlns:a16="http://schemas.microsoft.com/office/drawing/2014/main" xmlns="" id="{5DA2E20F-B7D1-40DB-9ED7-1745CA0EDA12}"/>
                </a:ext>
              </a:extLst>
            </p:cNvPr>
            <p:cNvGraphicFramePr>
              <a:graphicFrameLocks/>
            </p:cNvGraphicFramePr>
            <p:nvPr>
              <p:extLst/>
            </p:nvPr>
          </p:nvGraphicFramePr>
          <p:xfrm>
            <a:off x="864824" y="4410412"/>
            <a:ext cx="3089874" cy="579120"/>
          </p:xfrm>
          <a:graphic>
            <a:graphicData uri="http://schemas.openxmlformats.org/drawingml/2006/table">
              <a:tbl>
                <a:tblPr firstRow="1" bandRow="1">
                  <a:tableStyleId>{FABFCF23-3B69-468F-B69F-88F6DE6A72F2}</a:tableStyleId>
                </a:tblPr>
                <a:tblGrid>
                  <a:gridCol w="2140390">
                    <a:extLst>
                      <a:ext uri="{9D8B030D-6E8A-4147-A177-3AD203B41FA5}">
                        <a16:colId xmlns:a16="http://schemas.microsoft.com/office/drawing/2014/main" xmlns="" val="2842698014"/>
                      </a:ext>
                    </a:extLst>
                  </a:gridCol>
                  <a:gridCol w="1258432">
                    <a:extLst>
                      <a:ext uri="{9D8B030D-6E8A-4147-A177-3AD203B41FA5}">
                        <a16:colId xmlns:a16="http://schemas.microsoft.com/office/drawing/2014/main" xmlns="" val="171599645"/>
                      </a:ext>
                    </a:extLst>
                  </a:gridCol>
                </a:tblGrid>
                <a:tr h="476750">
                  <a:tc>
                    <a:txBody>
                      <a:bodyPr/>
                      <a:lstStyle/>
                      <a:p>
                        <a:pPr algn="ctr"/>
                        <a:r>
                          <a:rPr lang="ru-RU" sz="1600" b="1" dirty="0">
                            <a:solidFill>
                              <a:schemeClr val="tx1"/>
                            </a:solidFill>
                            <a:latin typeface="Arial Narrow" panose="020B0606020202030204" pitchFamily="34" charset="0"/>
                          </a:rPr>
                          <a:t>Расходы на КДП 2017 г. </a:t>
                        </a:r>
                      </a:p>
                      <a:p>
                        <a:pPr algn="ctr"/>
                        <a:r>
                          <a:rPr lang="ru-RU" sz="1200" b="1" dirty="0">
                            <a:solidFill>
                              <a:schemeClr val="tx1"/>
                            </a:solidFill>
                            <a:latin typeface="Arial Narrow" panose="020B0606020202030204" pitchFamily="34" charset="0"/>
                          </a:rPr>
                          <a:t>(прямая калькуляция затрат)</a:t>
                        </a:r>
                        <a:endParaRPr lang="ru-RU" sz="16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endParaRPr>
                      </a:p>
                    </a:txBody>
                    <a:tcPr anchor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ru-RU" sz="1600" b="1" dirty="0">
                            <a:solidFill>
                              <a:schemeClr val="tx1"/>
                            </a:solidFill>
                            <a:latin typeface="Arial Narrow" panose="020B0606020202030204" pitchFamily="34" charset="0"/>
                          </a:rPr>
                          <a:t>59,8</a:t>
                        </a:r>
                      </a:p>
                      <a:p>
                        <a:pPr algn="ctr"/>
                        <a:r>
                          <a:rPr lang="ru-RU" sz="1600" b="1" dirty="0">
                            <a:solidFill>
                              <a:schemeClr val="tx1"/>
                            </a:solidFill>
                            <a:latin typeface="Arial Narrow" panose="020B0606020202030204" pitchFamily="34" charset="0"/>
                          </a:rPr>
                          <a:t> </a:t>
                        </a:r>
                        <a:r>
                          <a:rPr lang="ru-RU" sz="1600" b="1" dirty="0" err="1">
                            <a:solidFill>
                              <a:schemeClr val="tx1"/>
                            </a:solidFill>
                            <a:latin typeface="Arial Narrow" panose="020B0606020202030204" pitchFamily="34" charset="0"/>
                          </a:rPr>
                          <a:t>млрд.тг</a:t>
                        </a:r>
                        <a:r>
                          <a:rPr lang="ru-RU" sz="1600" b="1" dirty="0">
                            <a:solidFill>
                              <a:schemeClr val="tx1"/>
                            </a:solidFill>
                            <a:latin typeface="Arial Narrow" panose="020B0606020202030204" pitchFamily="34" charset="0"/>
                          </a:rPr>
                          <a:t>.</a:t>
                        </a:r>
                      </a:p>
                    </a:txBody>
                    <a:tcPr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xmlns="" val="3255250187"/>
                    </a:ext>
                  </a:extLst>
                </a:tr>
              </a:tbl>
            </a:graphicData>
          </a:graphic>
        </p:graphicFrame>
        <p:graphicFrame>
          <p:nvGraphicFramePr>
            <p:cNvPr id="26" name="Объект 5">
              <a:extLst>
                <a:ext uri="{FF2B5EF4-FFF2-40B4-BE49-F238E27FC236}">
                  <a16:creationId xmlns:a16="http://schemas.microsoft.com/office/drawing/2014/main" xmlns="" id="{CF6AD453-DC46-4821-BEB1-660EF0001C91}"/>
                </a:ext>
              </a:extLst>
            </p:cNvPr>
            <p:cNvGraphicFramePr>
              <a:graphicFrameLocks/>
            </p:cNvGraphicFramePr>
            <p:nvPr>
              <p:extLst/>
            </p:nvPr>
          </p:nvGraphicFramePr>
          <p:xfrm>
            <a:off x="864824" y="4989532"/>
            <a:ext cx="3089874" cy="579120"/>
          </p:xfrm>
          <a:graphic>
            <a:graphicData uri="http://schemas.openxmlformats.org/drawingml/2006/table">
              <a:tbl>
                <a:tblPr firstRow="1" bandRow="1">
                  <a:tableStyleId>{FABFCF23-3B69-468F-B69F-88F6DE6A72F2}</a:tableStyleId>
                </a:tblPr>
                <a:tblGrid>
                  <a:gridCol w="2140390">
                    <a:extLst>
                      <a:ext uri="{9D8B030D-6E8A-4147-A177-3AD203B41FA5}">
                        <a16:colId xmlns:a16="http://schemas.microsoft.com/office/drawing/2014/main" xmlns="" val="2842698014"/>
                      </a:ext>
                    </a:extLst>
                  </a:gridCol>
                  <a:gridCol w="1258432">
                    <a:extLst>
                      <a:ext uri="{9D8B030D-6E8A-4147-A177-3AD203B41FA5}">
                        <a16:colId xmlns:a16="http://schemas.microsoft.com/office/drawing/2014/main" xmlns="" val="171599645"/>
                      </a:ext>
                    </a:extLst>
                  </a:gridCol>
                </a:tblGrid>
                <a:tr h="476750">
                  <a:tc>
                    <a:txBody>
                      <a:bodyPr/>
                      <a:lstStyle/>
                      <a:p>
                        <a:pPr algn="ctr"/>
                        <a:r>
                          <a:rPr lang="ru-RU" sz="1600" b="1" dirty="0">
                            <a:solidFill>
                              <a:schemeClr val="tx1"/>
                            </a:solidFill>
                            <a:latin typeface="Arial Narrow" panose="020B0606020202030204" pitchFamily="34" charset="0"/>
                          </a:rPr>
                          <a:t>Бюджет КДП 2018 г.</a:t>
                        </a:r>
                      </a:p>
                    </a:txBody>
                    <a:tcPr anchor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ru-RU" sz="1600" b="1" dirty="0">
                            <a:solidFill>
                              <a:schemeClr val="tx1"/>
                            </a:solidFill>
                            <a:latin typeface="Arial Narrow" panose="020B0606020202030204" pitchFamily="34" charset="0"/>
                          </a:rPr>
                          <a:t>19,9</a:t>
                        </a:r>
                      </a:p>
                      <a:p>
                        <a:pPr algn="ctr"/>
                        <a:r>
                          <a:rPr lang="ru-RU" sz="1600" b="1" dirty="0">
                            <a:solidFill>
                              <a:schemeClr val="tx1"/>
                            </a:solidFill>
                            <a:latin typeface="Arial Narrow" panose="020B0606020202030204" pitchFamily="34" charset="0"/>
                          </a:rPr>
                          <a:t> </a:t>
                        </a:r>
                        <a:r>
                          <a:rPr lang="ru-RU" sz="1600" b="1" dirty="0" err="1">
                            <a:solidFill>
                              <a:schemeClr val="tx1"/>
                            </a:solidFill>
                            <a:latin typeface="Arial Narrow" panose="020B0606020202030204" pitchFamily="34" charset="0"/>
                          </a:rPr>
                          <a:t>млрд.тг</a:t>
                        </a:r>
                        <a:r>
                          <a:rPr lang="ru-RU" sz="1600" b="1" dirty="0">
                            <a:solidFill>
                              <a:schemeClr val="tx1"/>
                            </a:solidFill>
                            <a:latin typeface="Arial Narrow" panose="020B0606020202030204" pitchFamily="34" charset="0"/>
                          </a:rPr>
                          <a:t>.</a:t>
                        </a:r>
                      </a:p>
                    </a:txBody>
                    <a:tcPr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xmlns="" val="3255250187"/>
                    </a:ext>
                  </a:extLst>
                </a:tr>
              </a:tbl>
            </a:graphicData>
          </a:graphic>
        </p:graphicFrame>
        <p:graphicFrame>
          <p:nvGraphicFramePr>
            <p:cNvPr id="35" name="Объект 5">
              <a:extLst>
                <a:ext uri="{FF2B5EF4-FFF2-40B4-BE49-F238E27FC236}">
                  <a16:creationId xmlns:a16="http://schemas.microsoft.com/office/drawing/2014/main" xmlns="" id="{3280EA0D-56FF-458C-AD65-AB04B73F76BE}"/>
                </a:ext>
              </a:extLst>
            </p:cNvPr>
            <p:cNvGraphicFramePr>
              <a:graphicFrameLocks/>
            </p:cNvGraphicFramePr>
            <p:nvPr>
              <p:extLst/>
            </p:nvPr>
          </p:nvGraphicFramePr>
          <p:xfrm>
            <a:off x="864447" y="5568652"/>
            <a:ext cx="3089874" cy="579120"/>
          </p:xfrm>
          <a:graphic>
            <a:graphicData uri="http://schemas.openxmlformats.org/drawingml/2006/table">
              <a:tbl>
                <a:tblPr firstRow="1" bandRow="1">
                  <a:tableStyleId>{FABFCF23-3B69-468F-B69F-88F6DE6A72F2}</a:tableStyleId>
                </a:tblPr>
                <a:tblGrid>
                  <a:gridCol w="2140390">
                    <a:extLst>
                      <a:ext uri="{9D8B030D-6E8A-4147-A177-3AD203B41FA5}">
                        <a16:colId xmlns:a16="http://schemas.microsoft.com/office/drawing/2014/main" xmlns="" val="2842698014"/>
                      </a:ext>
                    </a:extLst>
                  </a:gridCol>
                  <a:gridCol w="1258432">
                    <a:extLst>
                      <a:ext uri="{9D8B030D-6E8A-4147-A177-3AD203B41FA5}">
                        <a16:colId xmlns:a16="http://schemas.microsoft.com/office/drawing/2014/main" xmlns="" val="171599645"/>
                      </a:ext>
                    </a:extLst>
                  </a:gridCol>
                </a:tblGrid>
                <a:tr h="309292">
                  <a:tc>
                    <a:txBody>
                      <a:bodyPr/>
                      <a:lstStyle/>
                      <a:p>
                        <a:pPr algn="ctr"/>
                        <a:r>
                          <a:rPr lang="ru-RU" sz="1600" b="1" dirty="0">
                            <a:solidFill>
                              <a:schemeClr val="tx1"/>
                            </a:solidFill>
                            <a:latin typeface="Arial Narrow" panose="020B0606020202030204" pitchFamily="34" charset="0"/>
                          </a:rPr>
                          <a:t>Дополнительная потребность</a:t>
                        </a:r>
                      </a:p>
                    </a:txBody>
                    <a:tcPr anchor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ru-RU" sz="1600" b="1" dirty="0">
                            <a:solidFill>
                              <a:schemeClr val="tx1"/>
                            </a:solidFill>
                            <a:latin typeface="Arial Narrow" panose="020B0606020202030204" pitchFamily="34" charset="0"/>
                          </a:rPr>
                          <a:t>39,9</a:t>
                        </a:r>
                      </a:p>
                      <a:p>
                        <a:pPr algn="ctr"/>
                        <a:r>
                          <a:rPr lang="ru-RU" sz="1600" b="1" dirty="0" err="1">
                            <a:solidFill>
                              <a:schemeClr val="tx1"/>
                            </a:solidFill>
                            <a:latin typeface="Arial Narrow" panose="020B0606020202030204" pitchFamily="34" charset="0"/>
                          </a:rPr>
                          <a:t>млрд.тг</a:t>
                        </a:r>
                        <a:r>
                          <a:rPr lang="ru-RU" sz="1600" b="1" dirty="0">
                            <a:solidFill>
                              <a:schemeClr val="tx1"/>
                            </a:solidFill>
                            <a:latin typeface="Arial Narrow" panose="020B0606020202030204" pitchFamily="34" charset="0"/>
                          </a:rPr>
                          <a:t>.</a:t>
                        </a:r>
                      </a:p>
                    </a:txBody>
                    <a:tcPr>
                      <a:solidFill>
                        <a:srgbClr val="FF3300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xmlns="" val="3255250187"/>
                    </a:ext>
                  </a:extLst>
                </a:tr>
              </a:tbl>
            </a:graphicData>
          </a:graphic>
        </p:graphicFrame>
      </p:grp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xmlns="" id="{A71CCB80-8B1C-4AE1-80CB-F081A2D8515E}"/>
              </a:ext>
            </a:extLst>
          </p:cNvPr>
          <p:cNvCxnSpPr>
            <a:cxnSpLocks/>
          </p:cNvCxnSpPr>
          <p:nvPr/>
        </p:nvCxnSpPr>
        <p:spPr>
          <a:xfrm>
            <a:off x="760491" y="4535397"/>
            <a:ext cx="3666654" cy="0"/>
          </a:xfrm>
          <a:prstGeom prst="line">
            <a:avLst/>
          </a:prstGeom>
          <a:ln w="28575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Номер слайда 11">
            <a:extLst>
              <a:ext uri="{FF2B5EF4-FFF2-40B4-BE49-F238E27FC236}">
                <a16:creationId xmlns:a16="http://schemas.microsoft.com/office/drawing/2014/main" xmlns="" id="{5A324954-DD5F-4630-9C31-A7F1D2BC6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62DC7-A6F3-45E3-BA75-A518ACE1E195}" type="slidenum">
              <a:rPr lang="ru-RU" smtClean="0"/>
              <a:t>6</a:t>
            </a:fld>
            <a:endParaRPr lang="ru-RU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DC8EF55F-5F0C-495A-81BC-3359E744AB1E}"/>
              </a:ext>
            </a:extLst>
          </p:cNvPr>
          <p:cNvSpPr/>
          <p:nvPr/>
        </p:nvSpPr>
        <p:spPr>
          <a:xfrm>
            <a:off x="4746667" y="4795103"/>
            <a:ext cx="6607133" cy="1613205"/>
          </a:xfrm>
          <a:prstGeom prst="rect">
            <a:avLst/>
          </a:prstGeom>
          <a:noFill/>
          <a:ln w="28575"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</a:rPr>
              <a:t>Диспансерное наблюдение 5,8 млн. хронических больных не соответствует стандартам: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</a:rPr>
              <a:t>число визитов в организации ПМСП составляет </a:t>
            </a:r>
            <a:r>
              <a:rPr lang="ru-RU" sz="1600" dirty="0">
                <a:solidFill>
                  <a:srgbClr val="C00000"/>
                </a:solidFill>
                <a:latin typeface="Arial Narrow" panose="020B0606020202030204" pitchFamily="34" charset="0"/>
              </a:rPr>
              <a:t>1,2 визита </a:t>
            </a: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</a:rPr>
              <a:t>на 1 больного </a:t>
            </a:r>
            <a:r>
              <a:rPr lang="ru-RU" sz="1600" u="sng" dirty="0">
                <a:solidFill>
                  <a:srgbClr val="C00000"/>
                </a:solidFill>
                <a:latin typeface="Arial Narrow" panose="020B0606020202030204" pitchFamily="34" charset="0"/>
              </a:rPr>
              <a:t>при нормативе 2 визита </a:t>
            </a: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</a:rPr>
              <a:t>в год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</a:rPr>
              <a:t>потребность в диагностических услугах (≈96 </a:t>
            </a:r>
            <a:r>
              <a:rPr lang="ru-RU" sz="1600" dirty="0" err="1">
                <a:solidFill>
                  <a:schemeClr val="tx1"/>
                </a:solidFill>
                <a:latin typeface="Arial Narrow" panose="020B0606020202030204" pitchFamily="34" charset="0"/>
              </a:rPr>
              <a:t>млрд.тг</a:t>
            </a: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</a:rPr>
              <a:t>.) </a:t>
            </a:r>
            <a:r>
              <a:rPr lang="ru-RU" sz="1600" dirty="0">
                <a:solidFill>
                  <a:srgbClr val="C00000"/>
                </a:solidFill>
                <a:latin typeface="Arial Narrow" panose="020B0606020202030204" pitchFamily="34" charset="0"/>
              </a:rPr>
              <a:t>фактически не подкреплена бюджетным финансированием</a:t>
            </a:r>
          </a:p>
        </p:txBody>
      </p:sp>
    </p:spTree>
    <p:extLst>
      <p:ext uri="{BB962C8B-B14F-4D97-AF65-F5344CB8AC3E}">
        <p14:creationId xmlns:p14="http://schemas.microsoft.com/office/powerpoint/2010/main" val="19016885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xmlns="" id="{88B1E544-B41C-4614-A016-9FAEF82EB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85646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Arial Narrow" panose="020B0606020202030204" pitchFamily="34" charset="0"/>
              </a:rPr>
              <a:t>Дефицит средств на уровне </a:t>
            </a:r>
            <a:r>
              <a:rPr lang="ru-RU" sz="2400" b="1" dirty="0" err="1">
                <a:solidFill>
                  <a:srgbClr val="002060"/>
                </a:solidFill>
                <a:latin typeface="Arial Narrow" panose="020B0606020202030204" pitchFamily="34" charset="0"/>
              </a:rPr>
              <a:t>стационарозамещающей</a:t>
            </a:r>
            <a:r>
              <a:rPr lang="ru-RU" sz="2400" b="1" dirty="0">
                <a:solidFill>
                  <a:srgbClr val="002060"/>
                </a:solidFill>
                <a:latin typeface="Arial Narrow" panose="020B0606020202030204" pitchFamily="34" charset="0"/>
              </a:rPr>
              <a:t> помощи</a:t>
            </a:r>
            <a:r>
              <a:rPr lang="ru-RU" sz="2400" b="1" dirty="0">
                <a:solidFill>
                  <a:srgbClr val="C00000"/>
                </a:solidFill>
                <a:latin typeface="Arial Narrow" panose="020B0606020202030204" pitchFamily="34" charset="0"/>
              </a:rPr>
              <a:t> составляет 20%</a:t>
            </a:r>
            <a:endParaRPr lang="ru-RU" sz="2400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F8A03A53-7D20-40C5-B8D8-68130717D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62DC7-A6F3-45E3-BA75-A518ACE1E195}" type="slidenum">
              <a:rPr lang="ru-RU" smtClean="0"/>
              <a:t>7</a:t>
            </a:fld>
            <a:endParaRPr lang="ru-RU"/>
          </a:p>
        </p:txBody>
      </p:sp>
      <p:graphicFrame>
        <p:nvGraphicFramePr>
          <p:cNvPr id="9" name="Диаграмма 8">
            <a:extLst>
              <a:ext uri="{FF2B5EF4-FFF2-40B4-BE49-F238E27FC236}">
                <a16:creationId xmlns:a16="http://schemas.microsoft.com/office/drawing/2014/main" xmlns="" id="{B09FA901-B5E7-46A2-A145-80C5437698A8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5915927" y="1451475"/>
          <a:ext cx="5389345" cy="31979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Объект 5">
            <a:extLst>
              <a:ext uri="{FF2B5EF4-FFF2-40B4-BE49-F238E27FC236}">
                <a16:creationId xmlns:a16="http://schemas.microsoft.com/office/drawing/2014/main" xmlns="" id="{FDC67C7B-D130-4D06-A938-BA9ED84E80DA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838615" y="3128813"/>
          <a:ext cx="3398822" cy="57912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2140390">
                  <a:extLst>
                    <a:ext uri="{9D8B030D-6E8A-4147-A177-3AD203B41FA5}">
                      <a16:colId xmlns:a16="http://schemas.microsoft.com/office/drawing/2014/main" xmlns="" val="2842698014"/>
                    </a:ext>
                  </a:extLst>
                </a:gridCol>
                <a:gridCol w="1258432">
                  <a:extLst>
                    <a:ext uri="{9D8B030D-6E8A-4147-A177-3AD203B41FA5}">
                      <a16:colId xmlns:a16="http://schemas.microsoft.com/office/drawing/2014/main" xmlns="" val="171599645"/>
                    </a:ext>
                  </a:extLst>
                </a:gridCol>
              </a:tblGrid>
              <a:tr h="476750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Бюджет СЗТ 2018 г.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37,2</a:t>
                      </a:r>
                    </a:p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b="1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млрд.тг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.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55250187"/>
                  </a:ext>
                </a:extLst>
              </a:tr>
            </a:tbl>
          </a:graphicData>
        </a:graphic>
      </p:graphicFrame>
      <p:graphicFrame>
        <p:nvGraphicFramePr>
          <p:cNvPr id="16" name="Объект 5">
            <a:extLst>
              <a:ext uri="{FF2B5EF4-FFF2-40B4-BE49-F238E27FC236}">
                <a16:creationId xmlns:a16="http://schemas.microsoft.com/office/drawing/2014/main" xmlns="" id="{DEA36D9F-EE0A-4F4B-8970-5628EF235032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838200" y="3707933"/>
          <a:ext cx="3398822" cy="57912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2140390">
                  <a:extLst>
                    <a:ext uri="{9D8B030D-6E8A-4147-A177-3AD203B41FA5}">
                      <a16:colId xmlns:a16="http://schemas.microsoft.com/office/drawing/2014/main" xmlns="" val="2842698014"/>
                    </a:ext>
                  </a:extLst>
                </a:gridCol>
                <a:gridCol w="1258432">
                  <a:extLst>
                    <a:ext uri="{9D8B030D-6E8A-4147-A177-3AD203B41FA5}">
                      <a16:colId xmlns:a16="http://schemas.microsoft.com/office/drawing/2014/main" xmlns="" val="171599645"/>
                    </a:ext>
                  </a:extLst>
                </a:gridCol>
              </a:tblGrid>
              <a:tr h="309292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Дополнительная потребность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8,6</a:t>
                      </a:r>
                    </a:p>
                    <a:p>
                      <a:pPr algn="ctr"/>
                      <a:r>
                        <a:rPr lang="ru-RU" sz="1600" b="1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млрд.тг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.</a:t>
                      </a:r>
                    </a:p>
                  </a:txBody>
                  <a:tcPr>
                    <a:solidFill>
                      <a:srgbClr val="FF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55250187"/>
                  </a:ext>
                </a:extLst>
              </a:tr>
            </a:tbl>
          </a:graphicData>
        </a:graphic>
      </p:graphicFrame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xmlns="" id="{010E9570-B78C-4D21-AC12-0C3FB5569D7D}"/>
              </a:ext>
            </a:extLst>
          </p:cNvPr>
          <p:cNvSpPr/>
          <p:nvPr/>
        </p:nvSpPr>
        <p:spPr>
          <a:xfrm>
            <a:off x="5562600" y="1042513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 sz="1200" b="1" i="0" u="none" strike="noStrike" kern="1200" spc="0" baseline="0">
                <a:solidFill>
                  <a:prstClr val="black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r>
              <a:rPr lang="ru-RU" sz="1600" dirty="0">
                <a:solidFill>
                  <a:srgbClr val="002060"/>
                </a:solidFill>
                <a:latin typeface="Arial Narrow" panose="020B0606020202030204" pitchFamily="34" charset="0"/>
              </a:rPr>
              <a:t>Потребление услуг </a:t>
            </a:r>
            <a:r>
              <a:rPr lang="ru-RU" sz="1600" dirty="0" err="1">
                <a:solidFill>
                  <a:srgbClr val="002060"/>
                </a:solidFill>
                <a:latin typeface="Arial Narrow" panose="020B0606020202030204" pitchFamily="34" charset="0"/>
              </a:rPr>
              <a:t>стационарозамещающей</a:t>
            </a:r>
            <a:r>
              <a:rPr lang="ru-RU" sz="1600" dirty="0">
                <a:solidFill>
                  <a:srgbClr val="002060"/>
                </a:solidFill>
                <a:latin typeface="Arial Narrow" panose="020B0606020202030204" pitchFamily="34" charset="0"/>
              </a:rPr>
              <a:t> помощи различными категориями граждан (1,12 </a:t>
            </a:r>
            <a:r>
              <a:rPr lang="ru-RU" sz="1600" dirty="0" err="1">
                <a:solidFill>
                  <a:srgbClr val="002060"/>
                </a:solidFill>
                <a:latin typeface="Arial Narrow" panose="020B0606020202030204" pitchFamily="34" charset="0"/>
              </a:rPr>
              <a:t>млн.случаев</a:t>
            </a:r>
            <a:r>
              <a:rPr lang="ru-RU" sz="1600" dirty="0">
                <a:solidFill>
                  <a:srgbClr val="002060"/>
                </a:solidFill>
                <a:latin typeface="Arial Narrow" panose="020B0606020202030204" pitchFamily="34" charset="0"/>
              </a:rPr>
              <a:t>, 2017 г.)</a:t>
            </a:r>
          </a:p>
        </p:txBody>
      </p:sp>
      <p:graphicFrame>
        <p:nvGraphicFramePr>
          <p:cNvPr id="18" name="Объект 5">
            <a:extLst>
              <a:ext uri="{FF2B5EF4-FFF2-40B4-BE49-F238E27FC236}">
                <a16:creationId xmlns:a16="http://schemas.microsoft.com/office/drawing/2014/main" xmlns="" id="{9B262CD5-3329-43C1-A3E6-E956FDFBC4BF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838200" y="1283806"/>
          <a:ext cx="3398822" cy="1874616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2251972">
                  <a:extLst>
                    <a:ext uri="{9D8B030D-6E8A-4147-A177-3AD203B41FA5}">
                      <a16:colId xmlns:a16="http://schemas.microsoft.com/office/drawing/2014/main" xmlns="" val="2842698014"/>
                    </a:ext>
                  </a:extLst>
                </a:gridCol>
                <a:gridCol w="1146850">
                  <a:extLst>
                    <a:ext uri="{9D8B030D-6E8A-4147-A177-3AD203B41FA5}">
                      <a16:colId xmlns:a16="http://schemas.microsoft.com/office/drawing/2014/main" xmlns="" val="171599645"/>
                    </a:ext>
                  </a:extLst>
                </a:gridCol>
              </a:tblGrid>
              <a:tr h="309292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Расходы на СЗТ 2017г.  </a:t>
                      </a:r>
                    </a:p>
                    <a:p>
                      <a:pPr algn="ctr"/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(предъявлено к оплате)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45,8 </a:t>
                      </a:r>
                      <a:r>
                        <a:rPr lang="ru-RU" sz="1600" b="1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млрд.тг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.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55250187"/>
                  </a:ext>
                </a:extLst>
              </a:tr>
              <a:tr h="419148">
                <a:tc>
                  <a:txBody>
                    <a:bodyPr/>
                    <a:lstStyle/>
                    <a:p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Льготные категории граждан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32,4 </a:t>
                      </a:r>
                      <a:r>
                        <a:rPr lang="ru-RU" sz="1200" b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млрд.тг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4282114610"/>
                  </a:ext>
                </a:extLst>
              </a:tr>
              <a:tr h="419148">
                <a:tc>
                  <a:txBody>
                    <a:bodyPr/>
                    <a:lstStyle/>
                    <a:p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Безработные (незарегистрированные)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3,9 </a:t>
                      </a:r>
                      <a:r>
                        <a:rPr lang="ru-RU" sz="1200" b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млрд.тг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455825372"/>
                  </a:ext>
                </a:extLst>
              </a:tr>
              <a:tr h="419148">
                <a:tc>
                  <a:txBody>
                    <a:bodyPr/>
                    <a:lstStyle/>
                    <a:p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Прочие категории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9,5 </a:t>
                      </a:r>
                      <a:r>
                        <a:rPr lang="ru-RU" sz="1200" b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млрд.тг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520907035"/>
                  </a:ext>
                </a:extLst>
              </a:tr>
            </a:tbl>
          </a:graphicData>
        </a:graphic>
      </p:graphicFrame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46AA74EE-EB5A-4F4C-AFBF-0F858B69D05E}"/>
              </a:ext>
            </a:extLst>
          </p:cNvPr>
          <p:cNvSpPr txBox="1"/>
          <p:nvPr/>
        </p:nvSpPr>
        <p:spPr>
          <a:xfrm>
            <a:off x="838200" y="4565999"/>
            <a:ext cx="104670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latin typeface="Arial Narrow" panose="020B0606020202030204" pitchFamily="34" charset="0"/>
              </a:rPr>
              <a:t>Запланированный бюджет (</a:t>
            </a:r>
            <a:r>
              <a:rPr lang="ru-RU" sz="1600" u="sng" dirty="0">
                <a:solidFill>
                  <a:srgbClr val="C00000"/>
                </a:solidFill>
                <a:latin typeface="Arial Narrow" panose="020B0606020202030204" pitchFamily="34" charset="0"/>
              </a:rPr>
              <a:t>при существующих тарифах</a:t>
            </a:r>
            <a:r>
              <a:rPr lang="ru-RU" sz="1600" dirty="0">
                <a:latin typeface="Arial Narrow" panose="020B0606020202030204" pitchFamily="34" charset="0"/>
              </a:rPr>
              <a:t>) покрывает всего: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C00000"/>
                </a:solidFill>
                <a:latin typeface="Arial Narrow" panose="020B0606020202030204" pitchFamily="34" charset="0"/>
              </a:rPr>
              <a:t>80% от фактической потребности </a:t>
            </a:r>
            <a:r>
              <a:rPr lang="ru-RU" sz="1600" dirty="0">
                <a:latin typeface="Arial Narrow" panose="020B0606020202030204" pitchFamily="34" charset="0"/>
              </a:rPr>
              <a:t>в услугах </a:t>
            </a:r>
            <a:r>
              <a:rPr lang="ru-RU" sz="1600" dirty="0" err="1">
                <a:latin typeface="Arial Narrow" panose="020B0606020202030204" pitchFamily="34" charset="0"/>
              </a:rPr>
              <a:t>стационарозамещающей</a:t>
            </a:r>
            <a:r>
              <a:rPr lang="ru-RU" sz="1600" dirty="0">
                <a:latin typeface="Arial Narrow" panose="020B0606020202030204" pitchFamily="34" charset="0"/>
              </a:rPr>
              <a:t> помощи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latin typeface="Arial Narrow" panose="020B0606020202030204" pitchFamily="34" charset="0"/>
              </a:rPr>
              <a:t>В структуре пролеченных больных: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1600" dirty="0">
                <a:latin typeface="Arial Narrow" panose="020B0606020202030204" pitchFamily="34" charset="0"/>
              </a:rPr>
              <a:t>по категориям потребителей - </a:t>
            </a:r>
            <a:r>
              <a:rPr lang="ru-RU" sz="1600" dirty="0">
                <a:solidFill>
                  <a:srgbClr val="C00000"/>
                </a:solidFill>
                <a:latin typeface="Arial Narrow" panose="020B0606020202030204" pitchFamily="34" charset="0"/>
              </a:rPr>
              <a:t>61% занимают льготные группы </a:t>
            </a:r>
            <a:r>
              <a:rPr lang="ru-RU" sz="1600" dirty="0">
                <a:latin typeface="Arial Narrow" panose="020B0606020202030204" pitchFamily="34" charset="0"/>
              </a:rPr>
              <a:t>населения </a:t>
            </a:r>
            <a:r>
              <a:rPr lang="ru-RU" sz="1200" dirty="0">
                <a:latin typeface="Arial Narrow" panose="020B0606020202030204" pitchFamily="34" charset="0"/>
              </a:rPr>
              <a:t>(согласно Закону «Об ОСМС)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1600" dirty="0">
                <a:latin typeface="Arial Narrow" panose="020B0606020202030204" pitchFamily="34" charset="0"/>
              </a:rPr>
              <a:t>по группам заболеваний – </a:t>
            </a:r>
            <a:r>
              <a:rPr lang="ru-RU" sz="1600" dirty="0">
                <a:solidFill>
                  <a:srgbClr val="C00000"/>
                </a:solidFill>
                <a:latin typeface="Arial Narrow" panose="020B0606020202030204" pitchFamily="34" charset="0"/>
              </a:rPr>
              <a:t>42% (471,4 тыс.) больные с хроническими заболеваниями</a:t>
            </a:r>
            <a:r>
              <a:rPr lang="ru-RU" sz="1600" dirty="0">
                <a:latin typeface="Arial Narrow" panose="020B0606020202030204" pitchFamily="34" charset="0"/>
              </a:rPr>
              <a:t>,</a:t>
            </a:r>
            <a:r>
              <a:rPr lang="ru-RU" sz="1600" dirty="0">
                <a:solidFill>
                  <a:srgbClr val="C00000"/>
                </a:solidFill>
                <a:latin typeface="Arial Narrow" panose="020B0606020202030204" pitchFamily="34" charset="0"/>
              </a:rPr>
              <a:t> </a:t>
            </a:r>
            <a:r>
              <a:rPr lang="ru-RU" sz="1600" dirty="0">
                <a:latin typeface="Arial Narrow" panose="020B0606020202030204" pitchFamily="34" charset="0"/>
              </a:rPr>
              <a:t>состоящие на диспансерном учете</a:t>
            </a:r>
            <a:endParaRPr lang="ru-RU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98162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xmlns="" id="{396FB4F2-B565-4C94-B890-D64892EE9B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403" y="164485"/>
            <a:ext cx="11481131" cy="563652"/>
          </a:xfrm>
        </p:spPr>
        <p:txBody>
          <a:bodyPr>
            <a:noAutofit/>
          </a:bodyPr>
          <a:lstStyle/>
          <a:p>
            <a:pPr algn="l"/>
            <a:r>
              <a:rPr lang="ru-RU" sz="2400" b="1" dirty="0">
                <a:solidFill>
                  <a:srgbClr val="002673"/>
                </a:solidFill>
                <a:latin typeface="Arial Narrow" panose="020B0606020202030204" pitchFamily="34" charset="0"/>
                <a:ea typeface="+mn-ea"/>
                <a:cs typeface="Arial" charset="0"/>
              </a:rPr>
              <a:t>Потребление стационарной помощи: </a:t>
            </a:r>
            <a:r>
              <a:rPr lang="ru-RU" sz="2400" b="1" dirty="0">
                <a:solidFill>
                  <a:srgbClr val="C00000"/>
                </a:solidFill>
                <a:latin typeface="Arial Narrow" panose="020B0606020202030204" pitchFamily="34" charset="0"/>
                <a:ea typeface="+mn-ea"/>
                <a:cs typeface="Arial" charset="0"/>
              </a:rPr>
              <a:t>основной потребитель стационарной помощи – экономически неактивное население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DA1298E9-C728-4490-905F-9DAA04853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E9D1C-88BD-4366-BB4B-E06898D4069E}" type="slidenum">
              <a:rPr lang="ru-RU" smtClean="0"/>
              <a:pPr/>
              <a:t>8</a:t>
            </a:fld>
            <a:endParaRPr lang="ru-RU" dirty="0"/>
          </a:p>
        </p:txBody>
      </p:sp>
      <p:graphicFrame>
        <p:nvGraphicFramePr>
          <p:cNvPr id="15" name="Объект 14">
            <a:extLst>
              <a:ext uri="{FF2B5EF4-FFF2-40B4-BE49-F238E27FC236}">
                <a16:creationId xmlns:a16="http://schemas.microsoft.com/office/drawing/2014/main" xmlns="" id="{121C06A7-8B3D-4D66-8230-535AF8088F26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4810277" y="1057184"/>
          <a:ext cx="7134225" cy="309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Worksheet" r:id="rId4" imgW="7134211" imgH="3095550" progId="Excel.Sheet.12">
                  <p:embed/>
                </p:oleObj>
              </mc:Choice>
              <mc:Fallback>
                <p:oleObj name="Worksheet" r:id="rId4" imgW="7134211" imgH="3095550" progId="Excel.Sheet.12">
                  <p:embed/>
                  <p:pic>
                    <p:nvPicPr>
                      <p:cNvPr id="15" name="Объект 14">
                        <a:extLst>
                          <a:ext uri="{FF2B5EF4-FFF2-40B4-BE49-F238E27FC236}">
                            <a16:creationId xmlns:a16="http://schemas.microsoft.com/office/drawing/2014/main" xmlns="" id="{121C06A7-8B3D-4D66-8230-535AF8088F2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0277" y="1057184"/>
                        <a:ext cx="7134225" cy="30956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C0FE85F3-2C69-4F63-BC70-D40F2F58D31F}"/>
              </a:ext>
            </a:extLst>
          </p:cNvPr>
          <p:cNvSpPr/>
          <p:nvPr/>
        </p:nvSpPr>
        <p:spPr>
          <a:xfrm>
            <a:off x="4437246" y="1683512"/>
            <a:ext cx="7602029" cy="1594974"/>
          </a:xfrm>
          <a:prstGeom prst="rect">
            <a:avLst/>
          </a:prstGeom>
          <a:noFill/>
          <a:ln w="28575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70DEC0D8-A0A9-42F0-A6AA-77124FB35E93}"/>
              </a:ext>
            </a:extLst>
          </p:cNvPr>
          <p:cNvSpPr txBox="1"/>
          <p:nvPr/>
        </p:nvSpPr>
        <p:spPr>
          <a:xfrm>
            <a:off x="4437246" y="2282063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Arial Narrow" panose="020B0606020202030204" pitchFamily="34" charset="0"/>
              </a:rPr>
              <a:t>46%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962B85EE-8EC4-4DB5-A7E6-8FE218143FCD}"/>
              </a:ext>
            </a:extLst>
          </p:cNvPr>
          <p:cNvSpPr/>
          <p:nvPr/>
        </p:nvSpPr>
        <p:spPr>
          <a:xfrm>
            <a:off x="6904521" y="3774133"/>
            <a:ext cx="540990" cy="28038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200" b="1" dirty="0">
                <a:solidFill>
                  <a:schemeClr val="tx1"/>
                </a:solidFill>
                <a:latin typeface="Arial Narrow" panose="020B0606020202030204" pitchFamily="34" charset="0"/>
              </a:rPr>
              <a:t>44%</a:t>
            </a:r>
            <a:endParaRPr lang="ru-RU" sz="24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19" name="Объект 5">
            <a:extLst>
              <a:ext uri="{FF2B5EF4-FFF2-40B4-BE49-F238E27FC236}">
                <a16:creationId xmlns:a16="http://schemas.microsoft.com/office/drawing/2014/main" xmlns="" id="{D758C361-0B55-4B18-AE9C-3E484BDD7E98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527953" y="1049110"/>
          <a:ext cx="3398822" cy="1874616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2251972">
                  <a:extLst>
                    <a:ext uri="{9D8B030D-6E8A-4147-A177-3AD203B41FA5}">
                      <a16:colId xmlns:a16="http://schemas.microsoft.com/office/drawing/2014/main" xmlns="" val="2842698014"/>
                    </a:ext>
                  </a:extLst>
                </a:gridCol>
                <a:gridCol w="1146850">
                  <a:extLst>
                    <a:ext uri="{9D8B030D-6E8A-4147-A177-3AD203B41FA5}">
                      <a16:colId xmlns:a16="http://schemas.microsoft.com/office/drawing/2014/main" xmlns="" val="171599645"/>
                    </a:ext>
                  </a:extLst>
                </a:gridCol>
              </a:tblGrid>
              <a:tr h="309292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Расходы на </a:t>
                      </a:r>
                      <a:r>
                        <a:rPr lang="ru-RU" sz="1600" b="1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Стац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. 2017г.  </a:t>
                      </a:r>
                    </a:p>
                    <a:p>
                      <a:pPr algn="ctr"/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(предъявлено к оплате)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395,2 </a:t>
                      </a:r>
                      <a:r>
                        <a:rPr lang="ru-RU" sz="1600" b="1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млрд.тг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.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55250187"/>
                  </a:ext>
                </a:extLst>
              </a:tr>
              <a:tr h="419148">
                <a:tc>
                  <a:txBody>
                    <a:bodyPr/>
                    <a:lstStyle/>
                    <a:p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Льготные категории граждан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199,4 </a:t>
                      </a:r>
                      <a:r>
                        <a:rPr lang="ru-RU" sz="1200" b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млрд.тг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4282114610"/>
                  </a:ext>
                </a:extLst>
              </a:tr>
              <a:tr h="419148">
                <a:tc>
                  <a:txBody>
                    <a:bodyPr/>
                    <a:lstStyle/>
                    <a:p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Безработные (незарегистрированные)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47,3 </a:t>
                      </a:r>
                      <a:r>
                        <a:rPr lang="ru-RU" sz="1200" b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млрд.тг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455825372"/>
                  </a:ext>
                </a:extLst>
              </a:tr>
              <a:tr h="419148">
                <a:tc>
                  <a:txBody>
                    <a:bodyPr/>
                    <a:lstStyle/>
                    <a:p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Прочие категории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148,5 </a:t>
                      </a:r>
                      <a:r>
                        <a:rPr lang="ru-RU" sz="1200" b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млрд.тг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520907035"/>
                  </a:ext>
                </a:extLst>
              </a:tr>
            </a:tbl>
          </a:graphicData>
        </a:graphic>
      </p:graphicFrame>
      <p:graphicFrame>
        <p:nvGraphicFramePr>
          <p:cNvPr id="20" name="Объект 5">
            <a:extLst>
              <a:ext uri="{FF2B5EF4-FFF2-40B4-BE49-F238E27FC236}">
                <a16:creationId xmlns:a16="http://schemas.microsoft.com/office/drawing/2014/main" xmlns="" id="{55F2A8AB-FDE3-4761-B2AE-A95E285BFE56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528368" y="2923726"/>
          <a:ext cx="3398822" cy="57912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2140390">
                  <a:extLst>
                    <a:ext uri="{9D8B030D-6E8A-4147-A177-3AD203B41FA5}">
                      <a16:colId xmlns:a16="http://schemas.microsoft.com/office/drawing/2014/main" xmlns="" val="2842698014"/>
                    </a:ext>
                  </a:extLst>
                </a:gridCol>
                <a:gridCol w="1258432">
                  <a:extLst>
                    <a:ext uri="{9D8B030D-6E8A-4147-A177-3AD203B41FA5}">
                      <a16:colId xmlns:a16="http://schemas.microsoft.com/office/drawing/2014/main" xmlns="" val="171599645"/>
                    </a:ext>
                  </a:extLst>
                </a:gridCol>
              </a:tblGrid>
              <a:tr h="476750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Бюджет </a:t>
                      </a:r>
                      <a:r>
                        <a:rPr lang="ru-RU" sz="1600" b="1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Стац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. 2018 г.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341,7</a:t>
                      </a:r>
                    </a:p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b="1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млрд.тг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.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55250187"/>
                  </a:ext>
                </a:extLst>
              </a:tr>
            </a:tbl>
          </a:graphicData>
        </a:graphic>
      </p:graphicFrame>
      <p:graphicFrame>
        <p:nvGraphicFramePr>
          <p:cNvPr id="22" name="Объект 5">
            <a:extLst>
              <a:ext uri="{FF2B5EF4-FFF2-40B4-BE49-F238E27FC236}">
                <a16:creationId xmlns:a16="http://schemas.microsoft.com/office/drawing/2014/main" xmlns="" id="{54642E61-48DD-4DB7-9BFA-2858CFA00B85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527953" y="3502846"/>
          <a:ext cx="3398822" cy="82296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2140390">
                  <a:extLst>
                    <a:ext uri="{9D8B030D-6E8A-4147-A177-3AD203B41FA5}">
                      <a16:colId xmlns:a16="http://schemas.microsoft.com/office/drawing/2014/main" xmlns="" val="2842698014"/>
                    </a:ext>
                  </a:extLst>
                </a:gridCol>
                <a:gridCol w="1258432">
                  <a:extLst>
                    <a:ext uri="{9D8B030D-6E8A-4147-A177-3AD203B41FA5}">
                      <a16:colId xmlns:a16="http://schemas.microsoft.com/office/drawing/2014/main" xmlns="" val="171599645"/>
                    </a:ext>
                  </a:extLst>
                </a:gridCol>
              </a:tblGrid>
              <a:tr h="309292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Дополнительная потребность </a:t>
                      </a:r>
                    </a:p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(по ППС, к 2012 году)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126,1</a:t>
                      </a:r>
                    </a:p>
                    <a:p>
                      <a:pPr algn="ctr"/>
                      <a:r>
                        <a:rPr lang="ru-RU" sz="1600" b="1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млрд.тг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.</a:t>
                      </a:r>
                    </a:p>
                  </a:txBody>
                  <a:tcPr anchor="ctr">
                    <a:solidFill>
                      <a:srgbClr val="FF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55250187"/>
                  </a:ext>
                </a:extLst>
              </a:tr>
            </a:tbl>
          </a:graphicData>
        </a:graphic>
      </p:graphicFrame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A1E883BF-719B-46F8-B4EE-0F51EB23AD16}"/>
              </a:ext>
            </a:extLst>
          </p:cNvPr>
          <p:cNvSpPr txBox="1"/>
          <p:nvPr/>
        </p:nvSpPr>
        <p:spPr>
          <a:xfrm>
            <a:off x="527953" y="4418155"/>
            <a:ext cx="1141654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latin typeface="Arial Narrow" panose="020B0606020202030204" pitchFamily="34" charset="0"/>
              </a:rPr>
              <a:t>Запланированный бюджет </a:t>
            </a:r>
            <a:r>
              <a:rPr lang="ru-RU" sz="1600" u="sng" dirty="0">
                <a:solidFill>
                  <a:srgbClr val="C00000"/>
                </a:solidFill>
                <a:latin typeface="Arial Narrow" panose="020B0606020202030204" pitchFamily="34" charset="0"/>
              </a:rPr>
              <a:t>(при существующих тарифах)</a:t>
            </a:r>
            <a:r>
              <a:rPr lang="ru-RU" sz="1600" dirty="0">
                <a:latin typeface="Arial Narrow" panose="020B0606020202030204" pitchFamily="34" charset="0"/>
              </a:rPr>
              <a:t> не учитывает накопленную с 2012 года инфляцию, с учетом паритета покупательской способности, недофинансирование стационарной помощи составляет порядка </a:t>
            </a:r>
            <a:r>
              <a:rPr lang="ru-RU" sz="1600" dirty="0">
                <a:solidFill>
                  <a:srgbClr val="C00000"/>
                </a:solidFill>
                <a:latin typeface="Arial Narrow" panose="020B0606020202030204" pitchFamily="34" charset="0"/>
              </a:rPr>
              <a:t>30% от потребности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latin typeface="Arial Narrow" panose="020B0606020202030204" pitchFamily="34" charset="0"/>
              </a:rPr>
              <a:t>В структуре пролеченных больных (</a:t>
            </a:r>
            <a:r>
              <a:rPr lang="ru-RU" sz="1600" dirty="0">
                <a:solidFill>
                  <a:srgbClr val="C00000"/>
                </a:solidFill>
                <a:latin typeface="Arial Narrow" panose="020B0606020202030204" pitchFamily="34" charset="0"/>
              </a:rPr>
              <a:t>≈ 2,9 </a:t>
            </a:r>
            <a:r>
              <a:rPr lang="ru-RU" sz="1600" dirty="0" err="1">
                <a:solidFill>
                  <a:srgbClr val="C00000"/>
                </a:solidFill>
                <a:latin typeface="Arial Narrow" panose="020B0606020202030204" pitchFamily="34" charset="0"/>
              </a:rPr>
              <a:t>млн.случаев</a:t>
            </a:r>
            <a:r>
              <a:rPr lang="ru-RU" sz="1600" dirty="0">
                <a:latin typeface="Arial Narrow" panose="020B0606020202030204" pitchFamily="34" charset="0"/>
              </a:rPr>
              <a:t>):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1600" dirty="0">
                <a:latin typeface="Arial Narrow" panose="020B0606020202030204" pitchFamily="34" charset="0"/>
              </a:rPr>
              <a:t>по видам госпитализации </a:t>
            </a:r>
            <a:r>
              <a:rPr lang="ru-RU" sz="1600" dirty="0">
                <a:solidFill>
                  <a:srgbClr val="C00000"/>
                </a:solidFill>
                <a:latin typeface="Arial Narrow" panose="020B0606020202030204" pitchFamily="34" charset="0"/>
              </a:rPr>
              <a:t>68% случаев</a:t>
            </a:r>
            <a:r>
              <a:rPr lang="ru-RU" sz="1600" dirty="0">
                <a:latin typeface="Arial Narrow" panose="020B0606020202030204" pitchFamily="34" charset="0"/>
              </a:rPr>
              <a:t> – экстренная госпитализация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1600" dirty="0">
                <a:latin typeface="Arial Narrow" panose="020B0606020202030204" pitchFamily="34" charset="0"/>
              </a:rPr>
              <a:t>по социальному статусу</a:t>
            </a:r>
            <a:r>
              <a:rPr lang="ru-RU" sz="1600" dirty="0">
                <a:solidFill>
                  <a:srgbClr val="C00000"/>
                </a:solidFill>
                <a:latin typeface="Arial Narrow" panose="020B0606020202030204" pitchFamily="34" charset="0"/>
              </a:rPr>
              <a:t> 46% пациентов </a:t>
            </a:r>
            <a:r>
              <a:rPr lang="ru-RU" sz="1600" dirty="0">
                <a:latin typeface="Arial Narrow" panose="020B0606020202030204" pitchFamily="34" charset="0"/>
              </a:rPr>
              <a:t>– льготные группы населения </a:t>
            </a:r>
            <a:r>
              <a:rPr lang="ru-RU" sz="1050" dirty="0">
                <a:latin typeface="Arial Narrow" panose="020B0606020202030204" pitchFamily="34" charset="0"/>
              </a:rPr>
              <a:t>(согласно Закону «Об ОСМС) </a:t>
            </a:r>
            <a:r>
              <a:rPr lang="ru-RU" sz="1600" dirty="0">
                <a:latin typeface="Arial Narrow" panose="020B0606020202030204" pitchFamily="34" charset="0"/>
              </a:rPr>
              <a:t>на которых приходится 47% бюджета стационарной помощи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1600" dirty="0">
                <a:latin typeface="Arial Narrow" panose="020B0606020202030204" pitchFamily="34" charset="0"/>
              </a:rPr>
              <a:t>по видам заболеваний </a:t>
            </a:r>
            <a:r>
              <a:rPr lang="ru-RU" sz="1600" dirty="0">
                <a:solidFill>
                  <a:srgbClr val="C00000"/>
                </a:solidFill>
                <a:latin typeface="Arial Narrow" panose="020B0606020202030204" pitchFamily="34" charset="0"/>
              </a:rPr>
              <a:t>24%</a:t>
            </a:r>
            <a:r>
              <a:rPr lang="ru-RU" sz="1600" dirty="0">
                <a:latin typeface="Arial Narrow" panose="020B0606020202030204" pitchFamily="34" charset="0"/>
              </a:rPr>
              <a:t> (698,9 </a:t>
            </a:r>
            <a:r>
              <a:rPr lang="ru-RU" sz="1600" dirty="0" err="1">
                <a:latin typeface="Arial Narrow" panose="020B0606020202030204" pitchFamily="34" charset="0"/>
              </a:rPr>
              <a:t>тыс.случаев</a:t>
            </a:r>
            <a:r>
              <a:rPr lang="ru-RU" sz="1600" dirty="0">
                <a:latin typeface="Arial Narrow" panose="020B0606020202030204" pitchFamily="34" charset="0"/>
              </a:rPr>
              <a:t>) – </a:t>
            </a:r>
            <a:r>
              <a:rPr lang="ru-RU" sz="1600" dirty="0">
                <a:solidFill>
                  <a:srgbClr val="C00000"/>
                </a:solidFill>
                <a:latin typeface="Arial Narrow" panose="020B0606020202030204" pitchFamily="34" charset="0"/>
              </a:rPr>
              <a:t>хронические неинфекционные заболевания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C00000"/>
                </a:solidFill>
                <a:latin typeface="Arial Narrow" panose="020B0606020202030204" pitchFamily="34" charset="0"/>
              </a:rPr>
              <a:t>около 20% случаев </a:t>
            </a:r>
            <a:r>
              <a:rPr lang="ru-RU" sz="1600" dirty="0">
                <a:latin typeface="Arial Narrow" panose="020B0606020202030204" pitchFamily="34" charset="0"/>
              </a:rPr>
              <a:t>– могли быть пролечены в условиях дневного стационара</a:t>
            </a:r>
          </a:p>
        </p:txBody>
      </p:sp>
    </p:spTree>
    <p:extLst>
      <p:ext uri="{BB962C8B-B14F-4D97-AF65-F5344CB8AC3E}">
        <p14:creationId xmlns:p14="http://schemas.microsoft.com/office/powerpoint/2010/main" val="2968946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xmlns="" id="{D06D052A-68D4-494B-8205-BAE137BCD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4259"/>
            <a:ext cx="10515600" cy="635902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Arial Narrow" panose="020B0606020202030204" pitchFamily="34" charset="0"/>
              </a:rPr>
              <a:t>Дефицит средств услуг реабилитации </a:t>
            </a:r>
            <a:r>
              <a:rPr lang="ru-RU" sz="2400" b="1" dirty="0">
                <a:solidFill>
                  <a:srgbClr val="C00000"/>
                </a:solidFill>
                <a:latin typeface="Arial Narrow" panose="020B0606020202030204" pitchFamily="34" charset="0"/>
              </a:rPr>
              <a:t>составляет 80%; </a:t>
            </a:r>
            <a:br>
              <a:rPr lang="ru-RU" sz="2400" b="1" dirty="0">
                <a:solidFill>
                  <a:srgbClr val="C00000"/>
                </a:solidFill>
                <a:latin typeface="Arial Narrow" panose="020B0606020202030204" pitchFamily="34" charset="0"/>
              </a:rPr>
            </a:br>
            <a:r>
              <a:rPr lang="ru-RU" sz="2400" b="1" dirty="0">
                <a:solidFill>
                  <a:srgbClr val="002060"/>
                </a:solidFill>
                <a:latin typeface="Arial Narrow" panose="020B0606020202030204" pitchFamily="34" charset="0"/>
              </a:rPr>
              <a:t>паллиативной помощи </a:t>
            </a:r>
            <a:r>
              <a:rPr lang="ru-RU" sz="2400" b="1" dirty="0">
                <a:solidFill>
                  <a:srgbClr val="C00000"/>
                </a:solidFill>
                <a:latin typeface="Arial Narrow" panose="020B0606020202030204" pitchFamily="34" charset="0"/>
              </a:rPr>
              <a:t>составляет 66%</a:t>
            </a:r>
            <a:endParaRPr lang="ru-RU" sz="2400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1173D868-4050-4142-9BE0-D32F70947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62DC7-A6F3-45E3-BA75-A518ACE1E195}" type="slidenum">
              <a:rPr lang="ru-RU" smtClean="0"/>
              <a:t>9</a:t>
            </a:fld>
            <a:endParaRPr lang="ru-RU"/>
          </a:p>
        </p:txBody>
      </p:sp>
      <p:graphicFrame>
        <p:nvGraphicFramePr>
          <p:cNvPr id="7" name="Объект 5">
            <a:extLst>
              <a:ext uri="{FF2B5EF4-FFF2-40B4-BE49-F238E27FC236}">
                <a16:creationId xmlns:a16="http://schemas.microsoft.com/office/drawing/2014/main" xmlns="" id="{EC105EB2-31EE-43C0-AEA4-6EDAB9E6D26E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838200" y="1224705"/>
          <a:ext cx="3398822" cy="76200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2251972">
                  <a:extLst>
                    <a:ext uri="{9D8B030D-6E8A-4147-A177-3AD203B41FA5}">
                      <a16:colId xmlns:a16="http://schemas.microsoft.com/office/drawing/2014/main" xmlns="" val="2842698014"/>
                    </a:ext>
                  </a:extLst>
                </a:gridCol>
                <a:gridCol w="1146850">
                  <a:extLst>
                    <a:ext uri="{9D8B030D-6E8A-4147-A177-3AD203B41FA5}">
                      <a16:colId xmlns:a16="http://schemas.microsoft.com/office/drawing/2014/main" xmlns="" val="171599645"/>
                    </a:ext>
                  </a:extLst>
                </a:gridCol>
              </a:tblGrid>
              <a:tr h="309292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Расходы на реабилитацию 2017 г.  </a:t>
                      </a:r>
                    </a:p>
                    <a:p>
                      <a:pPr algn="ctr"/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(прямая калькуляция затрат)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22,8 </a:t>
                      </a:r>
                      <a:r>
                        <a:rPr lang="ru-RU" sz="1600" b="1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млрд.тг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.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55250187"/>
                  </a:ext>
                </a:extLst>
              </a:tr>
            </a:tbl>
          </a:graphicData>
        </a:graphic>
      </p:graphicFrame>
      <p:grpSp>
        <p:nvGrpSpPr>
          <p:cNvPr id="8" name="Группа 7">
            <a:extLst>
              <a:ext uri="{FF2B5EF4-FFF2-40B4-BE49-F238E27FC236}">
                <a16:creationId xmlns:a16="http://schemas.microsoft.com/office/drawing/2014/main" xmlns="" id="{9CA784B6-372E-4B66-BBE7-BD99006457DD}"/>
              </a:ext>
            </a:extLst>
          </p:cNvPr>
          <p:cNvGrpSpPr/>
          <p:nvPr/>
        </p:nvGrpSpPr>
        <p:grpSpPr>
          <a:xfrm>
            <a:off x="836411" y="1986705"/>
            <a:ext cx="3400611" cy="1158240"/>
            <a:chOff x="864824" y="3252172"/>
            <a:chExt cx="3400611" cy="1158240"/>
          </a:xfrm>
        </p:grpSpPr>
        <p:graphicFrame>
          <p:nvGraphicFramePr>
            <p:cNvPr id="9" name="Объект 5">
              <a:extLst>
                <a:ext uri="{FF2B5EF4-FFF2-40B4-BE49-F238E27FC236}">
                  <a16:creationId xmlns:a16="http://schemas.microsoft.com/office/drawing/2014/main" xmlns="" id="{498B036E-D8C0-4845-B3F3-AAA3784C8E01}"/>
                </a:ext>
              </a:extLst>
            </p:cNvPr>
            <p:cNvGraphicFramePr>
              <a:graphicFrameLocks/>
            </p:cNvGraphicFramePr>
            <p:nvPr>
              <p:extLst/>
            </p:nvPr>
          </p:nvGraphicFramePr>
          <p:xfrm>
            <a:off x="866613" y="3252172"/>
            <a:ext cx="3398822" cy="579120"/>
          </p:xfrm>
          <a:graphic>
            <a:graphicData uri="http://schemas.openxmlformats.org/drawingml/2006/table">
              <a:tbl>
                <a:tblPr firstRow="1" bandRow="1">
                  <a:tableStyleId>{FABFCF23-3B69-468F-B69F-88F6DE6A72F2}</a:tableStyleId>
                </a:tblPr>
                <a:tblGrid>
                  <a:gridCol w="2140390">
                    <a:extLst>
                      <a:ext uri="{9D8B030D-6E8A-4147-A177-3AD203B41FA5}">
                        <a16:colId xmlns:a16="http://schemas.microsoft.com/office/drawing/2014/main" xmlns="" val="2842698014"/>
                      </a:ext>
                    </a:extLst>
                  </a:gridCol>
                  <a:gridCol w="1258432">
                    <a:extLst>
                      <a:ext uri="{9D8B030D-6E8A-4147-A177-3AD203B41FA5}">
                        <a16:colId xmlns:a16="http://schemas.microsoft.com/office/drawing/2014/main" xmlns="" val="171599645"/>
                      </a:ext>
                    </a:extLst>
                  </a:gridCol>
                </a:tblGrid>
                <a:tr h="476750">
                  <a:tc>
                    <a:txBody>
                      <a:bodyPr/>
                      <a:lstStyle/>
                      <a:p>
                        <a:pPr algn="ctr"/>
                        <a:r>
                          <a:rPr lang="ru-RU" sz="1600" b="1" dirty="0">
                            <a:solidFill>
                              <a:schemeClr val="tx1"/>
                            </a:solidFill>
                            <a:latin typeface="Arial Narrow" panose="020B0606020202030204" pitchFamily="34" charset="0"/>
                          </a:rPr>
                          <a:t>Бюджет на реабилитацию 2018 г.</a:t>
                        </a:r>
                      </a:p>
                    </a:txBody>
                    <a:tcPr anchor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ru-RU" sz="1600" b="1" dirty="0">
                            <a:solidFill>
                              <a:schemeClr val="tx1"/>
                            </a:solidFill>
                            <a:latin typeface="Arial Narrow" panose="020B0606020202030204" pitchFamily="34" charset="0"/>
                          </a:rPr>
                          <a:t>4,5</a:t>
                        </a:r>
                      </a:p>
                      <a:p>
                        <a:pPr algn="ctr"/>
                        <a:r>
                          <a:rPr lang="ru-RU" sz="1600" b="1" dirty="0">
                            <a:solidFill>
                              <a:schemeClr val="tx1"/>
                            </a:solidFill>
                            <a:latin typeface="Arial Narrow" panose="020B0606020202030204" pitchFamily="34" charset="0"/>
                          </a:rPr>
                          <a:t> </a:t>
                        </a:r>
                        <a:r>
                          <a:rPr lang="ru-RU" sz="1600" b="1" dirty="0" err="1">
                            <a:solidFill>
                              <a:schemeClr val="tx1"/>
                            </a:solidFill>
                            <a:latin typeface="Arial Narrow" panose="020B0606020202030204" pitchFamily="34" charset="0"/>
                          </a:rPr>
                          <a:t>млрд.тг</a:t>
                        </a:r>
                        <a:r>
                          <a:rPr lang="ru-RU" sz="1600" b="1" dirty="0">
                            <a:solidFill>
                              <a:schemeClr val="tx1"/>
                            </a:solidFill>
                            <a:latin typeface="Arial Narrow" panose="020B0606020202030204" pitchFamily="34" charset="0"/>
                          </a:rPr>
                          <a:t>.</a:t>
                        </a:r>
                      </a:p>
                    </a:txBody>
                    <a:tcPr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xmlns="" val="3255250187"/>
                    </a:ext>
                  </a:extLst>
                </a:tr>
              </a:tbl>
            </a:graphicData>
          </a:graphic>
        </p:graphicFrame>
        <p:graphicFrame>
          <p:nvGraphicFramePr>
            <p:cNvPr id="10" name="Объект 5">
              <a:extLst>
                <a:ext uri="{FF2B5EF4-FFF2-40B4-BE49-F238E27FC236}">
                  <a16:creationId xmlns:a16="http://schemas.microsoft.com/office/drawing/2014/main" xmlns="" id="{D74D568B-38AE-4234-8498-3AA67C23F649}"/>
                </a:ext>
              </a:extLst>
            </p:cNvPr>
            <p:cNvGraphicFramePr>
              <a:graphicFrameLocks/>
            </p:cNvGraphicFramePr>
            <p:nvPr>
              <p:extLst/>
            </p:nvPr>
          </p:nvGraphicFramePr>
          <p:xfrm>
            <a:off x="864824" y="3831292"/>
            <a:ext cx="3398822" cy="579120"/>
          </p:xfrm>
          <a:graphic>
            <a:graphicData uri="http://schemas.openxmlformats.org/drawingml/2006/table">
              <a:tbl>
                <a:tblPr firstRow="1" bandRow="1">
                  <a:tableStyleId>{FABFCF23-3B69-468F-B69F-88F6DE6A72F2}</a:tableStyleId>
                </a:tblPr>
                <a:tblGrid>
                  <a:gridCol w="2140390">
                    <a:extLst>
                      <a:ext uri="{9D8B030D-6E8A-4147-A177-3AD203B41FA5}">
                        <a16:colId xmlns:a16="http://schemas.microsoft.com/office/drawing/2014/main" xmlns="" val="2842698014"/>
                      </a:ext>
                    </a:extLst>
                  </a:gridCol>
                  <a:gridCol w="1258432">
                    <a:extLst>
                      <a:ext uri="{9D8B030D-6E8A-4147-A177-3AD203B41FA5}">
                        <a16:colId xmlns:a16="http://schemas.microsoft.com/office/drawing/2014/main" xmlns="" val="171599645"/>
                      </a:ext>
                    </a:extLst>
                  </a:gridCol>
                </a:tblGrid>
                <a:tr h="309292">
                  <a:tc>
                    <a:txBody>
                      <a:bodyPr/>
                      <a:lstStyle/>
                      <a:p>
                        <a:pPr algn="ctr"/>
                        <a:r>
                          <a:rPr lang="ru-RU" sz="1600" b="1" dirty="0">
                            <a:solidFill>
                              <a:schemeClr val="tx1"/>
                            </a:solidFill>
                            <a:latin typeface="Arial Narrow" panose="020B0606020202030204" pitchFamily="34" charset="0"/>
                          </a:rPr>
                          <a:t>Дополнительная потребность</a:t>
                        </a:r>
                      </a:p>
                    </a:txBody>
                    <a:tcPr anchor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ru-RU" sz="1600" b="1" dirty="0">
                            <a:solidFill>
                              <a:schemeClr val="tx1"/>
                            </a:solidFill>
                            <a:latin typeface="Arial Narrow" panose="020B0606020202030204" pitchFamily="34" charset="0"/>
                          </a:rPr>
                          <a:t>18,3</a:t>
                        </a:r>
                      </a:p>
                      <a:p>
                        <a:pPr algn="ctr"/>
                        <a:r>
                          <a:rPr lang="ru-RU" sz="1600" b="1" dirty="0" err="1">
                            <a:solidFill>
                              <a:schemeClr val="tx1"/>
                            </a:solidFill>
                            <a:latin typeface="Arial Narrow" panose="020B0606020202030204" pitchFamily="34" charset="0"/>
                          </a:rPr>
                          <a:t>млрд.тг</a:t>
                        </a:r>
                        <a:r>
                          <a:rPr lang="ru-RU" sz="1600" b="1" dirty="0">
                            <a:solidFill>
                              <a:schemeClr val="tx1"/>
                            </a:solidFill>
                            <a:latin typeface="Arial Narrow" panose="020B0606020202030204" pitchFamily="34" charset="0"/>
                          </a:rPr>
                          <a:t>.</a:t>
                        </a:r>
                      </a:p>
                    </a:txBody>
                    <a:tcPr>
                      <a:solidFill>
                        <a:srgbClr val="FF3300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xmlns="" val="3255250187"/>
                    </a:ext>
                  </a:extLst>
                </a:tr>
              </a:tbl>
            </a:graphicData>
          </a:graphic>
        </p:graphicFrame>
      </p:grpSp>
      <p:graphicFrame>
        <p:nvGraphicFramePr>
          <p:cNvPr id="12" name="Диаграмма 11">
            <a:extLst>
              <a:ext uri="{FF2B5EF4-FFF2-40B4-BE49-F238E27FC236}">
                <a16:creationId xmlns:a16="http://schemas.microsoft.com/office/drawing/2014/main" xmlns="" id="{A30E17C7-1AF5-4FC9-8677-A037AF79549F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5311542" y="1537636"/>
          <a:ext cx="6205888" cy="26589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9B488840-ECDF-4D31-ACD3-61929F169130}"/>
              </a:ext>
            </a:extLst>
          </p:cNvPr>
          <p:cNvSpPr/>
          <p:nvPr/>
        </p:nvSpPr>
        <p:spPr>
          <a:xfrm>
            <a:off x="4923323" y="1001028"/>
            <a:ext cx="683473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200" b="1" i="0" u="none" strike="noStrike" kern="1200" spc="0" baseline="0">
                <a:solidFill>
                  <a:prstClr val="black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r>
              <a:rPr lang="ru-RU" sz="1600" dirty="0">
                <a:solidFill>
                  <a:srgbClr val="002060"/>
                </a:solidFill>
                <a:latin typeface="Arial Narrow" panose="020B0606020202030204" pitchFamily="34" charset="0"/>
              </a:rPr>
              <a:t>Структура больных, нуждающихся и не прошедших реабилитацию </a:t>
            </a:r>
            <a:r>
              <a:rPr lang="en-US" sz="1600" dirty="0">
                <a:solidFill>
                  <a:srgbClr val="002060"/>
                </a:solidFill>
                <a:latin typeface="Arial Narrow" panose="020B0606020202030204" pitchFamily="34" charset="0"/>
              </a:rPr>
              <a:t>II</a:t>
            </a:r>
            <a:r>
              <a:rPr lang="ru-RU" sz="1600" dirty="0">
                <a:solidFill>
                  <a:srgbClr val="002060"/>
                </a:solidFill>
                <a:latin typeface="Arial Narrow" panose="020B0606020202030204" pitchFamily="34" charset="0"/>
              </a:rPr>
              <a:t>-</a:t>
            </a:r>
            <a:r>
              <a:rPr lang="en-US" sz="1600" dirty="0">
                <a:solidFill>
                  <a:srgbClr val="002060"/>
                </a:solidFill>
                <a:latin typeface="Arial Narrow" panose="020B0606020202030204" pitchFamily="34" charset="0"/>
              </a:rPr>
              <a:t>III</a:t>
            </a:r>
            <a:r>
              <a:rPr lang="ru-RU" sz="1600" dirty="0">
                <a:solidFill>
                  <a:srgbClr val="002060"/>
                </a:solidFill>
                <a:latin typeface="Arial Narrow" panose="020B0606020202030204" pitchFamily="34" charset="0"/>
              </a:rPr>
              <a:t> этапа </a:t>
            </a:r>
          </a:p>
          <a:p>
            <a:pPr algn="ctr">
              <a:defRPr sz="1200" b="1" i="0" u="none" strike="noStrike" kern="1200" spc="0" baseline="0">
                <a:solidFill>
                  <a:prstClr val="black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r>
              <a:rPr lang="ru-RU" sz="1600" dirty="0">
                <a:solidFill>
                  <a:srgbClr val="002060"/>
                </a:solidFill>
                <a:latin typeface="Arial Narrow" panose="020B0606020202030204" pitchFamily="34" charset="0"/>
              </a:rPr>
              <a:t>(180,5 </a:t>
            </a:r>
            <a:r>
              <a:rPr lang="ru-RU" sz="1600" dirty="0" err="1">
                <a:solidFill>
                  <a:srgbClr val="002060"/>
                </a:solidFill>
                <a:latin typeface="Arial Narrow" panose="020B0606020202030204" pitchFamily="34" charset="0"/>
              </a:rPr>
              <a:t>тыс.больных</a:t>
            </a:r>
            <a:r>
              <a:rPr lang="ru-RU" sz="1600" dirty="0">
                <a:solidFill>
                  <a:srgbClr val="002060"/>
                </a:solidFill>
                <a:latin typeface="Arial Narrow" panose="020B0606020202030204" pitchFamily="34" charset="0"/>
              </a:rPr>
              <a:t>, 2017 г.)</a:t>
            </a:r>
          </a:p>
        </p:txBody>
      </p:sp>
      <p:graphicFrame>
        <p:nvGraphicFramePr>
          <p:cNvPr id="14" name="Объект 5">
            <a:extLst>
              <a:ext uri="{FF2B5EF4-FFF2-40B4-BE49-F238E27FC236}">
                <a16:creationId xmlns:a16="http://schemas.microsoft.com/office/drawing/2014/main" xmlns="" id="{987F733A-C0EE-4210-924A-C04EC686F4FC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834443" y="4005355"/>
          <a:ext cx="3398822" cy="100584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2251972">
                  <a:extLst>
                    <a:ext uri="{9D8B030D-6E8A-4147-A177-3AD203B41FA5}">
                      <a16:colId xmlns:a16="http://schemas.microsoft.com/office/drawing/2014/main" xmlns="" val="2842698014"/>
                    </a:ext>
                  </a:extLst>
                </a:gridCol>
                <a:gridCol w="1146850">
                  <a:extLst>
                    <a:ext uri="{9D8B030D-6E8A-4147-A177-3AD203B41FA5}">
                      <a16:colId xmlns:a16="http://schemas.microsoft.com/office/drawing/2014/main" xmlns="" val="171599645"/>
                    </a:ext>
                  </a:extLst>
                </a:gridCol>
              </a:tblGrid>
              <a:tr h="309292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Расходы на паллиативную помощь 2017 г.  </a:t>
                      </a:r>
                    </a:p>
                    <a:p>
                      <a:pPr algn="ctr"/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(прямая калькуляция затрат)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5,0 </a:t>
                      </a:r>
                    </a:p>
                    <a:p>
                      <a:pPr algn="ctr"/>
                      <a:r>
                        <a:rPr lang="ru-RU" sz="1600" b="1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млрд.тг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.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55250187"/>
                  </a:ext>
                </a:extLst>
              </a:tr>
            </a:tbl>
          </a:graphicData>
        </a:graphic>
      </p:graphicFrame>
      <p:grpSp>
        <p:nvGrpSpPr>
          <p:cNvPr id="15" name="Группа 14">
            <a:extLst>
              <a:ext uri="{FF2B5EF4-FFF2-40B4-BE49-F238E27FC236}">
                <a16:creationId xmlns:a16="http://schemas.microsoft.com/office/drawing/2014/main" xmlns="" id="{976CEFCE-A818-4E34-81B5-A79CB9F9E1CF}"/>
              </a:ext>
            </a:extLst>
          </p:cNvPr>
          <p:cNvGrpSpPr/>
          <p:nvPr/>
        </p:nvGrpSpPr>
        <p:grpSpPr>
          <a:xfrm>
            <a:off x="834443" y="5006850"/>
            <a:ext cx="3400790" cy="1158240"/>
            <a:chOff x="864824" y="3252172"/>
            <a:chExt cx="3091790" cy="1158240"/>
          </a:xfrm>
        </p:grpSpPr>
        <p:graphicFrame>
          <p:nvGraphicFramePr>
            <p:cNvPr id="16" name="Объект 5">
              <a:extLst>
                <a:ext uri="{FF2B5EF4-FFF2-40B4-BE49-F238E27FC236}">
                  <a16:creationId xmlns:a16="http://schemas.microsoft.com/office/drawing/2014/main" xmlns="" id="{651966BD-91A0-4E72-BBE3-9C089042B1A6}"/>
                </a:ext>
              </a:extLst>
            </p:cNvPr>
            <p:cNvGraphicFramePr>
              <a:graphicFrameLocks/>
            </p:cNvGraphicFramePr>
            <p:nvPr>
              <p:extLst/>
            </p:nvPr>
          </p:nvGraphicFramePr>
          <p:xfrm>
            <a:off x="866613" y="3252172"/>
            <a:ext cx="3090001" cy="579120"/>
          </p:xfrm>
          <a:graphic>
            <a:graphicData uri="http://schemas.openxmlformats.org/drawingml/2006/table">
              <a:tbl>
                <a:tblPr firstRow="1" bandRow="1">
                  <a:tableStyleId>{FABFCF23-3B69-468F-B69F-88F6DE6A72F2}</a:tableStyleId>
                </a:tblPr>
                <a:tblGrid>
                  <a:gridCol w="2140390">
                    <a:extLst>
                      <a:ext uri="{9D8B030D-6E8A-4147-A177-3AD203B41FA5}">
                        <a16:colId xmlns:a16="http://schemas.microsoft.com/office/drawing/2014/main" xmlns="" val="2842698014"/>
                      </a:ext>
                    </a:extLst>
                  </a:gridCol>
                  <a:gridCol w="1258432">
                    <a:extLst>
                      <a:ext uri="{9D8B030D-6E8A-4147-A177-3AD203B41FA5}">
                        <a16:colId xmlns:a16="http://schemas.microsoft.com/office/drawing/2014/main" xmlns="" val="171599645"/>
                      </a:ext>
                    </a:extLst>
                  </a:gridCol>
                </a:tblGrid>
                <a:tr h="476750">
                  <a:tc>
                    <a:txBody>
                      <a:bodyPr/>
                      <a:lstStyle/>
                      <a:p>
                        <a:pPr algn="ctr"/>
                        <a:r>
                          <a:rPr lang="ru-RU" sz="1600" b="1" dirty="0">
                            <a:solidFill>
                              <a:schemeClr val="tx1"/>
                            </a:solidFill>
                            <a:latin typeface="Arial Narrow" panose="020B0606020202030204" pitchFamily="34" charset="0"/>
                          </a:rPr>
                          <a:t>Бюджет на реабилитацию 2018 г.</a:t>
                        </a:r>
                      </a:p>
                    </a:txBody>
                    <a:tcPr anchor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ru-RU" sz="1600" b="1" dirty="0">
                            <a:solidFill>
                              <a:schemeClr val="tx1"/>
                            </a:solidFill>
                            <a:latin typeface="Arial Narrow" panose="020B0606020202030204" pitchFamily="34" charset="0"/>
                          </a:rPr>
                          <a:t>1,7</a:t>
                        </a:r>
                      </a:p>
                      <a:p>
                        <a:pPr algn="ctr"/>
                        <a:r>
                          <a:rPr lang="ru-RU" sz="1600" b="1" dirty="0">
                            <a:solidFill>
                              <a:schemeClr val="tx1"/>
                            </a:solidFill>
                            <a:latin typeface="Arial Narrow" panose="020B0606020202030204" pitchFamily="34" charset="0"/>
                          </a:rPr>
                          <a:t> </a:t>
                        </a:r>
                        <a:r>
                          <a:rPr lang="ru-RU" sz="1600" b="1" dirty="0" err="1">
                            <a:solidFill>
                              <a:schemeClr val="tx1"/>
                            </a:solidFill>
                            <a:latin typeface="Arial Narrow" panose="020B0606020202030204" pitchFamily="34" charset="0"/>
                          </a:rPr>
                          <a:t>млрд.тг</a:t>
                        </a:r>
                        <a:r>
                          <a:rPr lang="ru-RU" sz="1600" b="1" dirty="0">
                            <a:solidFill>
                              <a:schemeClr val="tx1"/>
                            </a:solidFill>
                            <a:latin typeface="Arial Narrow" panose="020B0606020202030204" pitchFamily="34" charset="0"/>
                          </a:rPr>
                          <a:t>.</a:t>
                        </a:r>
                      </a:p>
                    </a:txBody>
                    <a:tcPr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xmlns="" val="3255250187"/>
                    </a:ext>
                  </a:extLst>
                </a:tr>
              </a:tbl>
            </a:graphicData>
          </a:graphic>
        </p:graphicFrame>
        <p:graphicFrame>
          <p:nvGraphicFramePr>
            <p:cNvPr id="17" name="Объект 5">
              <a:extLst>
                <a:ext uri="{FF2B5EF4-FFF2-40B4-BE49-F238E27FC236}">
                  <a16:creationId xmlns:a16="http://schemas.microsoft.com/office/drawing/2014/main" xmlns="" id="{77256C53-5545-443F-92C6-79B5071FBDD0}"/>
                </a:ext>
              </a:extLst>
            </p:cNvPr>
            <p:cNvGraphicFramePr>
              <a:graphicFrameLocks/>
            </p:cNvGraphicFramePr>
            <p:nvPr>
              <p:extLst/>
            </p:nvPr>
          </p:nvGraphicFramePr>
          <p:xfrm>
            <a:off x="864824" y="3831292"/>
            <a:ext cx="3090001" cy="579120"/>
          </p:xfrm>
          <a:graphic>
            <a:graphicData uri="http://schemas.openxmlformats.org/drawingml/2006/table">
              <a:tbl>
                <a:tblPr firstRow="1" bandRow="1">
                  <a:tableStyleId>{FABFCF23-3B69-468F-B69F-88F6DE6A72F2}</a:tableStyleId>
                </a:tblPr>
                <a:tblGrid>
                  <a:gridCol w="2140390">
                    <a:extLst>
                      <a:ext uri="{9D8B030D-6E8A-4147-A177-3AD203B41FA5}">
                        <a16:colId xmlns:a16="http://schemas.microsoft.com/office/drawing/2014/main" xmlns="" val="2842698014"/>
                      </a:ext>
                    </a:extLst>
                  </a:gridCol>
                  <a:gridCol w="1258432">
                    <a:extLst>
                      <a:ext uri="{9D8B030D-6E8A-4147-A177-3AD203B41FA5}">
                        <a16:colId xmlns:a16="http://schemas.microsoft.com/office/drawing/2014/main" xmlns="" val="171599645"/>
                      </a:ext>
                    </a:extLst>
                  </a:gridCol>
                </a:tblGrid>
                <a:tr h="309292">
                  <a:tc>
                    <a:txBody>
                      <a:bodyPr/>
                      <a:lstStyle/>
                      <a:p>
                        <a:pPr algn="ctr"/>
                        <a:r>
                          <a:rPr lang="ru-RU" sz="1600" b="1" dirty="0">
                            <a:solidFill>
                              <a:schemeClr val="tx1"/>
                            </a:solidFill>
                            <a:latin typeface="Arial Narrow" panose="020B0606020202030204" pitchFamily="34" charset="0"/>
                          </a:rPr>
                          <a:t>Дополнительная потребность</a:t>
                        </a:r>
                      </a:p>
                    </a:txBody>
                    <a:tcPr anchor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ru-RU" sz="1600" b="1" dirty="0">
                            <a:solidFill>
                              <a:schemeClr val="tx1"/>
                            </a:solidFill>
                            <a:latin typeface="Arial Narrow" panose="020B0606020202030204" pitchFamily="34" charset="0"/>
                          </a:rPr>
                          <a:t>3,3</a:t>
                        </a:r>
                      </a:p>
                      <a:p>
                        <a:pPr algn="ctr"/>
                        <a:r>
                          <a:rPr lang="ru-RU" sz="1600" b="1" dirty="0" err="1">
                            <a:solidFill>
                              <a:schemeClr val="tx1"/>
                            </a:solidFill>
                            <a:latin typeface="Arial Narrow" panose="020B0606020202030204" pitchFamily="34" charset="0"/>
                          </a:rPr>
                          <a:t>млрд.тг</a:t>
                        </a:r>
                        <a:r>
                          <a:rPr lang="ru-RU" sz="1600" b="1" dirty="0">
                            <a:solidFill>
                              <a:schemeClr val="tx1"/>
                            </a:solidFill>
                            <a:latin typeface="Arial Narrow" panose="020B0606020202030204" pitchFamily="34" charset="0"/>
                          </a:rPr>
                          <a:t>.</a:t>
                        </a:r>
                      </a:p>
                    </a:txBody>
                    <a:tcPr>
                      <a:solidFill>
                        <a:srgbClr val="FF3300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xmlns="" val="3255250187"/>
                    </a:ext>
                  </a:extLst>
                </a:tr>
              </a:tbl>
            </a:graphicData>
          </a:graphic>
        </p:graphicFrame>
      </p:grp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xmlns="" id="{A09AF0CE-DE11-41E5-9058-6EB26A907481}"/>
              </a:ext>
            </a:extLst>
          </p:cNvPr>
          <p:cNvCxnSpPr>
            <a:cxnSpLocks/>
          </p:cNvCxnSpPr>
          <p:nvPr/>
        </p:nvCxnSpPr>
        <p:spPr>
          <a:xfrm>
            <a:off x="673864" y="3601748"/>
            <a:ext cx="3666654" cy="0"/>
          </a:xfrm>
          <a:prstGeom prst="line">
            <a:avLst/>
          </a:prstGeom>
          <a:ln w="28575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153B4917-8963-4976-9AB8-1F1094750AE1}"/>
              </a:ext>
            </a:extLst>
          </p:cNvPr>
          <p:cNvSpPr txBox="1"/>
          <p:nvPr/>
        </p:nvSpPr>
        <p:spPr>
          <a:xfrm>
            <a:off x="4515409" y="4468241"/>
            <a:ext cx="700202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latin typeface="Arial Narrow" panose="020B0606020202030204" pitchFamily="34" charset="0"/>
              </a:rPr>
              <a:t>Запланированный бюджет </a:t>
            </a:r>
            <a:r>
              <a:rPr lang="ru-RU" sz="1600" u="sng" dirty="0">
                <a:solidFill>
                  <a:srgbClr val="C00000"/>
                </a:solidFill>
                <a:latin typeface="Arial Narrow" panose="020B0606020202030204" pitchFamily="34" charset="0"/>
              </a:rPr>
              <a:t>(при существующих тарифах)  </a:t>
            </a:r>
            <a:r>
              <a:rPr lang="ru-RU" sz="1600" dirty="0">
                <a:latin typeface="Arial Narrow" panose="020B0606020202030204" pitchFamily="34" charset="0"/>
              </a:rPr>
              <a:t>не учитывает реальную потребность в услугах реабилитационной и паллиативной помощи и покрывает:</a:t>
            </a:r>
            <a:endParaRPr lang="ru-RU" sz="1600" dirty="0">
              <a:solidFill>
                <a:srgbClr val="C00000"/>
              </a:solidFill>
              <a:latin typeface="Arial Narrow" panose="020B060602020203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C00000"/>
                </a:solidFill>
                <a:latin typeface="Arial Narrow" panose="020B0606020202030204" pitchFamily="34" charset="0"/>
              </a:rPr>
              <a:t>20% случаев</a:t>
            </a:r>
            <a:r>
              <a:rPr lang="ru-RU" sz="1600" dirty="0">
                <a:latin typeface="Arial Narrow" panose="020B0606020202030204" pitchFamily="34" charset="0"/>
              </a:rPr>
              <a:t> реабилитации (кардиология, кардиохирургия, неврология, ортопедия)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C00000"/>
                </a:solidFill>
                <a:latin typeface="Arial Narrow" panose="020B0606020202030204" pitchFamily="34" charset="0"/>
              </a:rPr>
              <a:t>34% случаев </a:t>
            </a:r>
            <a:r>
              <a:rPr lang="ru-RU" sz="1600" dirty="0">
                <a:latin typeface="Arial Narrow" panose="020B0606020202030204" pitchFamily="34" charset="0"/>
              </a:rPr>
              <a:t>паллиативной помощи (онкологические заболевания, туберкулез, терминальные стадии органной недостаточности и т.д.)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24D5F440-7532-4ED6-918A-FC4AA2D1FD37}"/>
              </a:ext>
            </a:extLst>
          </p:cNvPr>
          <p:cNvSpPr txBox="1"/>
          <p:nvPr/>
        </p:nvSpPr>
        <p:spPr>
          <a:xfrm>
            <a:off x="9743975" y="1690556"/>
            <a:ext cx="216167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rgbClr val="C00000"/>
                </a:solidFill>
                <a:latin typeface="Arial Narrow" panose="020B0606020202030204" pitchFamily="34" charset="0"/>
              </a:rPr>
              <a:t>Льготные категории:  53%</a:t>
            </a:r>
          </a:p>
          <a:p>
            <a:r>
              <a:rPr lang="ru-RU" sz="1400" dirty="0">
                <a:solidFill>
                  <a:srgbClr val="C00000"/>
                </a:solidFill>
                <a:latin typeface="Arial Narrow" panose="020B0606020202030204" pitchFamily="34" charset="0"/>
              </a:rPr>
              <a:t>Незарегистрированные безработные: 13%</a:t>
            </a:r>
          </a:p>
        </p:txBody>
      </p:sp>
    </p:spTree>
    <p:extLst>
      <p:ext uri="{BB962C8B-B14F-4D97-AF65-F5344CB8AC3E}">
        <p14:creationId xmlns:p14="http://schemas.microsoft.com/office/powerpoint/2010/main" val="142525092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Другая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3564</TotalTime>
  <Words>3370</Words>
  <Application>Microsoft Office PowerPoint</Application>
  <PresentationFormat>Произвольный</PresentationFormat>
  <Paragraphs>605</Paragraphs>
  <Slides>20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3" baseType="lpstr">
      <vt:lpstr>Тема Office</vt:lpstr>
      <vt:lpstr>2_Тема Office</vt:lpstr>
      <vt:lpstr>Worksheet</vt:lpstr>
      <vt:lpstr>Презентация PowerPoint</vt:lpstr>
      <vt:lpstr>Презентация PowerPoint</vt:lpstr>
      <vt:lpstr>Демографические тренды: рост продолжительности жизни, изменение половозрастного состава населения, высокое давление хронических неинфекционных заболеваний </vt:lpstr>
      <vt:lpstr>Презентация PowerPoint</vt:lpstr>
      <vt:lpstr>Основа для анализа текущей ситуации</vt:lpstr>
      <vt:lpstr>Дефицит средств на уровне ПМСП составляет 34%; на уровне КДП составляет 67%</vt:lpstr>
      <vt:lpstr>Дефицит средств на уровне стационарозамещающей помощи составляет 20%</vt:lpstr>
      <vt:lpstr>Потребление стационарной помощи: основной потребитель стационарной помощи – экономически неактивное население</vt:lpstr>
      <vt:lpstr>Дефицит средств услуг реабилитации составляет 80%;  паллиативной помощи составляет 66%</vt:lpstr>
      <vt:lpstr>Слабые стороны перечней ГОБМП и ОСМС, вступающие в силу с 2020 года</vt:lpstr>
      <vt:lpstr>Пути решения: формирование трехуровневой системы медицинского обеспечения на основе поэтапного внедрения новой модели ГОБМП</vt:lpstr>
      <vt:lpstr>Презентация PowerPoint</vt:lpstr>
      <vt:lpstr>Презентация PowerPoint</vt:lpstr>
      <vt:lpstr>Предложения по оптимизации ГОБМП (консультативно-диагностическая помощь)</vt:lpstr>
      <vt:lpstr>Презентация PowerPoint</vt:lpstr>
      <vt:lpstr>Планируемые новые инициативы, вводимые с 2020 года  (новая модель ГОБМП и ОСМС)</vt:lpstr>
      <vt:lpstr>Презентация PowerPoint</vt:lpstr>
      <vt:lpstr>Презентация PowerPoint</vt:lpstr>
      <vt:lpstr>Презентация PowerPoint</vt:lpstr>
      <vt:lpstr>Ожидаемые результаты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Серик</dc:creator>
  <cp:lastModifiedBy>Windows User</cp:lastModifiedBy>
  <cp:revision>345</cp:revision>
  <cp:lastPrinted>2018-05-18T11:15:59Z</cp:lastPrinted>
  <dcterms:created xsi:type="dcterms:W3CDTF">2018-05-07T12:26:15Z</dcterms:created>
  <dcterms:modified xsi:type="dcterms:W3CDTF">2018-07-10T04:05:02Z</dcterms:modified>
</cp:coreProperties>
</file>