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1BB3-2549-4BAD-86F1-57BEB89F93FA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7854-0BB9-463B-AEB1-DB9F40DA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Инсульт </a:t>
            </a:r>
            <a:r>
              <a:rPr lang="ru-RU" sz="1800" dirty="0">
                <a:solidFill>
                  <a:schemeClr val="tx1"/>
                </a:solidFill>
              </a:rPr>
              <a:t>— острое нарушение кровообращения в головном или спинном мозге, во время которого развиваются симптомы поражения Центральной Нервной Системы (ЦНС), вызванные закупоркой и/или разрывом сосудов.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Эпидемиология инсульта:</a:t>
            </a:r>
            <a:endParaRPr lang="ru-RU" sz="18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Ишемические </a:t>
            </a:r>
            <a:r>
              <a:rPr lang="ru-RU" sz="1800" dirty="0">
                <a:solidFill>
                  <a:schemeClr val="tx1"/>
                </a:solidFill>
              </a:rPr>
              <a:t>инсульты составляют </a:t>
            </a:r>
            <a:r>
              <a:rPr lang="ru-RU" sz="1800" b="1" dirty="0">
                <a:solidFill>
                  <a:schemeClr val="tx1"/>
                </a:solidFill>
              </a:rPr>
              <a:t>70-85%</a:t>
            </a:r>
            <a:r>
              <a:rPr lang="ru-RU" sz="1800" dirty="0">
                <a:solidFill>
                  <a:schemeClr val="tx1"/>
                </a:solidFill>
              </a:rPr>
              <a:t> случаев;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Геморрагические </a:t>
            </a:r>
            <a:r>
              <a:rPr lang="ru-RU" sz="1800" dirty="0">
                <a:solidFill>
                  <a:schemeClr val="tx1"/>
                </a:solidFill>
              </a:rPr>
              <a:t>инсульты — </a:t>
            </a:r>
            <a:r>
              <a:rPr lang="ru-RU" sz="1800" b="1" dirty="0">
                <a:solidFill>
                  <a:schemeClr val="tx1"/>
                </a:solidFill>
              </a:rPr>
              <a:t>20-25% </a:t>
            </a:r>
            <a:r>
              <a:rPr lang="ru-RU" sz="1800" dirty="0">
                <a:solidFill>
                  <a:schemeClr val="tx1"/>
                </a:solidFill>
              </a:rPr>
              <a:t>случаев;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Нетравматические </a:t>
            </a:r>
            <a:r>
              <a:rPr lang="ru-RU" sz="1800" dirty="0">
                <a:solidFill>
                  <a:schemeClr val="tx1"/>
                </a:solidFill>
              </a:rPr>
              <a:t>субарахноидальные кровоизлияния — </a:t>
            </a:r>
            <a:r>
              <a:rPr lang="ru-RU" sz="1800" b="1" dirty="0">
                <a:solidFill>
                  <a:schemeClr val="tx1"/>
                </a:solidFill>
              </a:rPr>
              <a:t>5%</a:t>
            </a:r>
            <a:r>
              <a:rPr lang="ru-RU" sz="1800" dirty="0">
                <a:solidFill>
                  <a:schemeClr val="tx1"/>
                </a:solidFill>
              </a:rPr>
              <a:t> случаев;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Каждые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</a:rPr>
              <a:t>53 </a:t>
            </a:r>
            <a:r>
              <a:rPr lang="ru-RU" sz="1800" dirty="0">
                <a:solidFill>
                  <a:schemeClr val="tx1"/>
                </a:solidFill>
              </a:rPr>
              <a:t>секунды  - </a:t>
            </a:r>
            <a:r>
              <a:rPr lang="ru-RU" sz="1800" b="1" dirty="0">
                <a:solidFill>
                  <a:schemeClr val="tx1"/>
                </a:solidFill>
              </a:rPr>
              <a:t>1 </a:t>
            </a:r>
            <a:r>
              <a:rPr lang="ru-RU" sz="1800" dirty="0">
                <a:solidFill>
                  <a:schemeClr val="tx1"/>
                </a:solidFill>
              </a:rPr>
              <a:t>инсульт на планете;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Каждые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</a:rPr>
              <a:t>3 </a:t>
            </a:r>
            <a:r>
              <a:rPr lang="ru-RU" sz="1800" dirty="0">
                <a:solidFill>
                  <a:schemeClr val="tx1"/>
                </a:solidFill>
              </a:rPr>
              <a:t>минуты умирает </a:t>
            </a:r>
            <a:r>
              <a:rPr lang="ru-RU" sz="1800" b="1" dirty="0">
                <a:solidFill>
                  <a:schemeClr val="tx1"/>
                </a:solidFill>
              </a:rPr>
              <a:t>1 </a:t>
            </a:r>
            <a:r>
              <a:rPr lang="ru-RU" sz="1800" dirty="0">
                <a:solidFill>
                  <a:schemeClr val="tx1"/>
                </a:solidFill>
              </a:rPr>
              <a:t>житель планеты;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За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</a:rPr>
              <a:t>1</a:t>
            </a:r>
            <a:r>
              <a:rPr lang="ru-RU" sz="1800" dirty="0">
                <a:solidFill>
                  <a:schemeClr val="tx1"/>
                </a:solidFill>
              </a:rPr>
              <a:t> год – </a:t>
            </a:r>
            <a:r>
              <a:rPr lang="ru-RU" sz="1800" b="1" dirty="0">
                <a:solidFill>
                  <a:schemeClr val="tx1"/>
                </a:solidFill>
              </a:rPr>
              <a:t>5 000 000 </a:t>
            </a:r>
            <a:r>
              <a:rPr lang="ru-RU" sz="1800" dirty="0">
                <a:solidFill>
                  <a:schemeClr val="tx1"/>
                </a:solidFill>
              </a:rPr>
              <a:t>жителей умирают от инсульта;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15 000 000</a:t>
            </a:r>
            <a:r>
              <a:rPr lang="ru-RU" sz="1800" dirty="0">
                <a:solidFill>
                  <a:schemeClr val="tx1"/>
                </a:solidFill>
              </a:rPr>
              <a:t> переносят </a:t>
            </a:r>
            <a:r>
              <a:rPr lang="ru-RU" sz="1800" dirty="0" smtClean="0">
                <a:solidFill>
                  <a:schemeClr val="tx1"/>
                </a:solidFill>
              </a:rPr>
              <a:t>не смертельный </a:t>
            </a:r>
            <a:r>
              <a:rPr lang="ru-RU" sz="1800" dirty="0">
                <a:solidFill>
                  <a:schemeClr val="tx1"/>
                </a:solidFill>
              </a:rPr>
              <a:t>инсульт за 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год;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1800" dirty="0" smtClean="0">
                <a:solidFill>
                  <a:schemeClr val="tx1"/>
                </a:solidFill>
              </a:rPr>
              <a:t>Смерть </a:t>
            </a:r>
            <a:r>
              <a:rPr lang="ru-RU" sz="1800" dirty="0">
                <a:solidFill>
                  <a:schemeClr val="tx1"/>
                </a:solidFill>
              </a:rPr>
              <a:t>от инсульта составляет </a:t>
            </a:r>
            <a:r>
              <a:rPr lang="ru-RU" sz="1800" b="1" dirty="0">
                <a:solidFill>
                  <a:schemeClr val="tx1"/>
                </a:solidFill>
              </a:rPr>
              <a:t>23%</a:t>
            </a:r>
            <a:r>
              <a:rPr lang="ru-RU" sz="1800" dirty="0">
                <a:solidFill>
                  <a:schemeClr val="tx1"/>
                </a:solidFill>
              </a:rPr>
              <a:t> от общей смертности –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   </a:t>
            </a:r>
            <a:r>
              <a:rPr lang="en-US" sz="1800" b="1" dirty="0">
                <a:solidFill>
                  <a:schemeClr val="tx1"/>
                </a:solidFill>
              </a:rPr>
              <a:t>II</a:t>
            </a:r>
            <a:r>
              <a:rPr lang="ru-RU" sz="1800" b="1" dirty="0">
                <a:solidFill>
                  <a:schemeClr val="tx1"/>
                </a:solidFill>
              </a:rPr>
              <a:t> место;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25</a:t>
            </a:r>
            <a:r>
              <a:rPr lang="ru-RU" sz="1800" b="1" dirty="0">
                <a:solidFill>
                  <a:schemeClr val="tx1"/>
                </a:solidFill>
              </a:rPr>
              <a:t>% </a:t>
            </a:r>
            <a:r>
              <a:rPr lang="ru-RU" sz="1800" dirty="0">
                <a:solidFill>
                  <a:schemeClr val="tx1"/>
                </a:solidFill>
              </a:rPr>
              <a:t>погибают в первые </a:t>
            </a:r>
            <a:r>
              <a:rPr lang="ru-RU" sz="1800" b="1" dirty="0">
                <a:solidFill>
                  <a:schemeClr val="tx1"/>
                </a:solidFill>
              </a:rPr>
              <a:t>24</a:t>
            </a:r>
            <a:r>
              <a:rPr lang="ru-RU" sz="1800" dirty="0">
                <a:solidFill>
                  <a:schemeClr val="tx1"/>
                </a:solidFill>
              </a:rPr>
              <a:t> часа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50</a:t>
            </a:r>
            <a:r>
              <a:rPr lang="ru-RU" sz="1800" b="1" dirty="0">
                <a:solidFill>
                  <a:schemeClr val="tx1"/>
                </a:solidFill>
              </a:rPr>
              <a:t>%</a:t>
            </a:r>
            <a:r>
              <a:rPr lang="ru-RU" sz="1800" dirty="0">
                <a:solidFill>
                  <a:schemeClr val="tx1"/>
                </a:solidFill>
              </a:rPr>
              <a:t> погибают в течение </a:t>
            </a:r>
            <a:r>
              <a:rPr lang="ru-RU" sz="1800" b="1" dirty="0">
                <a:solidFill>
                  <a:schemeClr val="tx1"/>
                </a:solidFill>
              </a:rPr>
              <a:t>первого года;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80</a:t>
            </a:r>
            <a:r>
              <a:rPr lang="ru-RU" sz="1800" b="1" dirty="0">
                <a:solidFill>
                  <a:schemeClr val="tx1"/>
                </a:solidFill>
              </a:rPr>
              <a:t>%</a:t>
            </a:r>
            <a:r>
              <a:rPr lang="ru-RU" sz="1800" dirty="0">
                <a:solidFill>
                  <a:schemeClr val="tx1"/>
                </a:solidFill>
              </a:rPr>
              <a:t>  от выживших после инсульта - становятся инвалидами,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причем </a:t>
            </a:r>
            <a:r>
              <a:rPr lang="ru-RU" sz="1800" dirty="0">
                <a:solidFill>
                  <a:schemeClr val="tx1"/>
                </a:solidFill>
              </a:rPr>
              <a:t>примерно </a:t>
            </a:r>
            <a:r>
              <a:rPr lang="ru-RU" sz="1800" b="1" dirty="0">
                <a:solidFill>
                  <a:schemeClr val="tx1"/>
                </a:solidFill>
              </a:rPr>
              <a:t>20—30% </a:t>
            </a:r>
            <a:r>
              <a:rPr lang="ru-RU" sz="1800" dirty="0">
                <a:solidFill>
                  <a:schemeClr val="tx1"/>
                </a:solidFill>
              </a:rPr>
              <a:t>из них нуждаются в постоянном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постороннем </a:t>
            </a:r>
            <a:r>
              <a:rPr lang="ru-RU" sz="1800" dirty="0">
                <a:solidFill>
                  <a:schemeClr val="tx1"/>
                </a:solidFill>
              </a:rPr>
              <a:t>уходе.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858000"/>
          </a:xfrm>
        </p:spPr>
        <p:txBody>
          <a:bodyPr>
            <a:noAutofit/>
          </a:bodyPr>
          <a:lstStyle/>
          <a:p>
            <a:endParaRPr lang="ru-RU" sz="1400" smtClean="0">
              <a:solidFill>
                <a:schemeClr val="tx1"/>
              </a:solidFill>
            </a:endParaRPr>
          </a:p>
          <a:p>
            <a:r>
              <a:rPr lang="ru-RU" sz="140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Правильное проведение </a:t>
            </a:r>
            <a:r>
              <a:rPr lang="ru-RU" sz="1400" b="1" dirty="0" smtClean="0">
                <a:solidFill>
                  <a:schemeClr val="tx1"/>
                </a:solidFill>
              </a:rPr>
              <a:t>восстановления после инсульта</a:t>
            </a:r>
            <a:r>
              <a:rPr lang="ru-RU" sz="1400" dirty="0" smtClean="0">
                <a:solidFill>
                  <a:schemeClr val="tx1"/>
                </a:solidFill>
              </a:rPr>
              <a:t> очень важно, ведь именно от этого, во многом, зависит, сможет ли человек вернуться к привычному ритму жизни.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Под реабилитацией понимают </a:t>
            </a:r>
            <a:r>
              <a:rPr lang="ru-RU" sz="1400" b="1" dirty="0" smtClean="0">
                <a:solidFill>
                  <a:schemeClr val="tx1"/>
                </a:solidFill>
              </a:rPr>
              <a:t>комплекс мероприятий </a:t>
            </a:r>
            <a:r>
              <a:rPr lang="ru-RU" sz="1400" dirty="0" smtClean="0">
                <a:solidFill>
                  <a:schemeClr val="tx1"/>
                </a:solidFill>
              </a:rPr>
              <a:t>(медицинских, психологических, педагогических, социальных, юридических), направленных на восстановление утраченных в результате болезни или травмы функций, на восстановление социального статуса личности, то есть на его социальную и психологическую </a:t>
            </a:r>
            <a:r>
              <a:rPr lang="ru-RU" sz="1400" dirty="0" err="1" smtClean="0">
                <a:solidFill>
                  <a:schemeClr val="tx1"/>
                </a:solidFill>
              </a:rPr>
              <a:t>реадаптацию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Раннее </a:t>
            </a:r>
            <a:r>
              <a:rPr lang="ru-RU" sz="1400" b="1" dirty="0" smtClean="0">
                <a:solidFill>
                  <a:schemeClr val="tx1"/>
                </a:solidFill>
              </a:rPr>
              <a:t>начало реабилитационных мероприятий</a:t>
            </a:r>
            <a:r>
              <a:rPr lang="ru-RU" sz="1400" dirty="0" smtClean="0">
                <a:solidFill>
                  <a:schemeClr val="tx1"/>
                </a:solidFill>
              </a:rPr>
              <a:t>, которые проводятся с первых дней инсульта и помогают ускорить темп и сделать более полным восстановление нарушенных функций, предотвратить развитие вторичных осложнений (тромбофлебитов, контрактур, пролежней, застойной пневмонии и т. д.).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Длительность и систематичность восстановительной терапии достигаются только благодаря правильно организованной реабилитации, которая должна начинаться уже в </a:t>
            </a:r>
            <a:r>
              <a:rPr lang="ru-RU" sz="1400" dirty="0" err="1" smtClean="0">
                <a:solidFill>
                  <a:schemeClr val="tx1"/>
                </a:solidFill>
              </a:rPr>
              <a:t>ангионеврологическом</a:t>
            </a:r>
            <a:r>
              <a:rPr lang="ru-RU" sz="1400" dirty="0" smtClean="0">
                <a:solidFill>
                  <a:schemeClr val="tx1"/>
                </a:solidFill>
              </a:rPr>
              <a:t> отделении, затем продолжаться в реабилитационном отделении больницы и/или в реабилитационном центре и в дальнейшем осуществляться или на базе реабилитационного отделения (или кабинета) поликлиники, или в реабилитационном санатории.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Комплексность и адекватность реабилитационных мероприятий </a:t>
            </a:r>
            <a:r>
              <a:rPr lang="ru-RU" sz="1400" b="1" dirty="0" smtClean="0">
                <a:solidFill>
                  <a:schemeClr val="tx1"/>
                </a:solidFill>
              </a:rPr>
              <a:t>могут обеспечить</a:t>
            </a:r>
            <a:r>
              <a:rPr lang="ru-RU" sz="1400" dirty="0" smtClean="0">
                <a:solidFill>
                  <a:schemeClr val="tx1"/>
                </a:solidFill>
              </a:rPr>
              <a:t> только высококвалифицированные специалисты: неврологи-</a:t>
            </a:r>
            <a:r>
              <a:rPr lang="ru-RU" sz="1400" dirty="0" err="1" smtClean="0">
                <a:solidFill>
                  <a:schemeClr val="tx1"/>
                </a:solidFill>
              </a:rPr>
              <a:t>реабилитологи</a:t>
            </a:r>
            <a:r>
              <a:rPr lang="ru-RU" sz="1400" dirty="0" smtClean="0">
                <a:solidFill>
                  <a:schemeClr val="tx1"/>
                </a:solidFill>
              </a:rPr>
              <a:t>, методисты ЛФК, логопеды-</a:t>
            </a:r>
            <a:r>
              <a:rPr lang="ru-RU" sz="1400" dirty="0" err="1" smtClean="0">
                <a:solidFill>
                  <a:schemeClr val="tx1"/>
                </a:solidFill>
              </a:rPr>
              <a:t>афазиологи</a:t>
            </a:r>
            <a:r>
              <a:rPr lang="ru-RU" sz="1400" dirty="0" smtClean="0">
                <a:solidFill>
                  <a:schemeClr val="tx1"/>
                </a:solidFill>
              </a:rPr>
              <a:t>, физиотерапевты, психотерапевты, </a:t>
            </a:r>
            <a:r>
              <a:rPr lang="ru-RU" sz="1400" dirty="0" err="1" smtClean="0">
                <a:solidFill>
                  <a:schemeClr val="tx1"/>
                </a:solidFill>
              </a:rPr>
              <a:t>трудотерапевты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Понимая актуальность реабилитационных мероприятий после инсульта, по рекомендации администрации на ряду, с  ранней и продолжительной реабилитацией проводящих в инсультном центре и </a:t>
            </a:r>
            <a:r>
              <a:rPr lang="ru-RU" sz="1400" dirty="0" err="1" smtClean="0">
                <a:solidFill>
                  <a:schemeClr val="tx1"/>
                </a:solidFill>
              </a:rPr>
              <a:t>общепрофильной</a:t>
            </a:r>
            <a:r>
              <a:rPr lang="ru-RU" sz="1400" dirty="0" smtClean="0">
                <a:solidFill>
                  <a:schemeClr val="tx1"/>
                </a:solidFill>
              </a:rPr>
              <a:t> неврологии открылось </a:t>
            </a: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ru-RU" sz="1400" b="1" dirty="0" smtClean="0">
                <a:solidFill>
                  <a:schemeClr val="tx1"/>
                </a:solidFill>
              </a:rPr>
              <a:t>реабилитационное отделение</a:t>
            </a:r>
            <a:r>
              <a:rPr lang="en-US" sz="1400" b="1" dirty="0" smtClean="0">
                <a:solidFill>
                  <a:schemeClr val="tx1"/>
                </a:solidFill>
              </a:rPr>
              <a:t>”</a:t>
            </a:r>
            <a:r>
              <a:rPr lang="ru-RU" sz="1400" dirty="0" smtClean="0">
                <a:solidFill>
                  <a:schemeClr val="tx1"/>
                </a:solidFill>
              </a:rPr>
              <a:t> на основе сервисных услуг.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Отделение располагает</a:t>
            </a:r>
            <a:r>
              <a:rPr lang="ru-RU" sz="1400" dirty="0" smtClean="0">
                <a:solidFill>
                  <a:schemeClr val="tx1"/>
                </a:solidFill>
              </a:rPr>
              <a:t> комфортабельными палатами, оснащенными удобной мебелью, функциональными и </a:t>
            </a:r>
            <a:r>
              <a:rPr lang="ru-RU" sz="1400" dirty="0" err="1" smtClean="0">
                <a:solidFill>
                  <a:schemeClr val="tx1"/>
                </a:solidFill>
              </a:rPr>
              <a:t>полуфункциогальными</a:t>
            </a:r>
            <a:r>
              <a:rPr lang="ru-RU" sz="1400" dirty="0" smtClean="0">
                <a:solidFill>
                  <a:schemeClr val="tx1"/>
                </a:solidFill>
              </a:rPr>
              <a:t> кроватями, и специальным тренажерным оборудованием.</a:t>
            </a:r>
          </a:p>
          <a:p>
            <a:pPr marL="0" indent="0" algn="r">
              <a:buNone/>
            </a:pPr>
            <a:r>
              <a:rPr lang="ru-RU" sz="1400" dirty="0" smtClean="0"/>
              <a:t>       Отделение </a:t>
            </a:r>
            <a:r>
              <a:rPr lang="ru-RU" sz="1400" dirty="0"/>
              <a:t>работает круглосуточно. Руководит отделением врач высшей </a:t>
            </a:r>
            <a:r>
              <a:rPr lang="ru-RU" sz="1400" dirty="0" smtClean="0"/>
              <a:t>категории </a:t>
            </a:r>
          </a:p>
          <a:p>
            <a:pPr marL="0" indent="0" algn="r">
              <a:buNone/>
            </a:pPr>
            <a:r>
              <a:rPr lang="ru-RU" sz="1400" dirty="0" err="1" smtClean="0"/>
              <a:t>Канафина</a:t>
            </a:r>
            <a:r>
              <a:rPr lang="ru-RU" sz="1400" dirty="0" smtClean="0"/>
              <a:t> </a:t>
            </a:r>
            <a:r>
              <a:rPr lang="ru-RU" sz="1400" dirty="0" err="1"/>
              <a:t>Ляйля</a:t>
            </a:r>
            <a:r>
              <a:rPr lang="ru-RU" sz="1400" dirty="0"/>
              <a:t> </a:t>
            </a:r>
            <a:r>
              <a:rPr lang="ru-RU" sz="1400" dirty="0" err="1"/>
              <a:t>Рашитовна</a:t>
            </a:r>
            <a:endParaRPr lang="ru-RU" sz="1400" dirty="0"/>
          </a:p>
          <a:p>
            <a:pPr marL="0" indent="0" algn="r">
              <a:buNone/>
            </a:pPr>
            <a:r>
              <a:rPr lang="ru-RU" sz="1400" dirty="0" smtClean="0"/>
              <a:t>  Телефон 34-45-15</a:t>
            </a:r>
            <a:endParaRPr lang="ru-RU" sz="1400" dirty="0"/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68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27280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Манупед</a:t>
            </a:r>
            <a:r>
              <a:rPr lang="ru-RU" b="1" dirty="0" smtClean="0"/>
              <a:t> - </a:t>
            </a:r>
            <a:r>
              <a:rPr lang="ru-RU" sz="2600" dirty="0" smtClean="0"/>
              <a:t>тренажер </a:t>
            </a:r>
            <a:r>
              <a:rPr lang="ru-RU" sz="2600" dirty="0"/>
              <a:t>для рук и ног. Используется </a:t>
            </a:r>
            <a:r>
              <a:rPr lang="ru-RU" sz="2400" dirty="0"/>
              <a:t>синхронности движения в конечностях</a:t>
            </a:r>
            <a:r>
              <a:rPr lang="ru-RU" sz="2400" dirty="0" smtClean="0"/>
              <a:t>, и разработки коленных, голеностопных и тазобедренных суставах</a:t>
            </a:r>
            <a:r>
              <a:rPr lang="ru-RU" sz="2600" dirty="0" smtClean="0"/>
              <a:t>. 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P103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" y="3429000"/>
            <a:ext cx="3995936" cy="30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1030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18" y="3429000"/>
            <a:ext cx="4063847" cy="30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992888" cy="2952328"/>
          </a:xfrm>
        </p:spPr>
        <p:txBody>
          <a:bodyPr/>
          <a:lstStyle/>
          <a:p>
            <a:r>
              <a:rPr lang="ru-RU" b="1" dirty="0"/>
              <a:t>Стол </a:t>
            </a:r>
            <a:r>
              <a:rPr lang="ru-RU" b="1" dirty="0" err="1" smtClean="0"/>
              <a:t>вертикализатор</a:t>
            </a:r>
            <a:r>
              <a:rPr lang="ru-RU" dirty="0" smtClean="0"/>
              <a:t>- </a:t>
            </a:r>
            <a:r>
              <a:rPr lang="ru-RU" sz="2800" dirty="0" smtClean="0"/>
              <a:t>применяется </a:t>
            </a:r>
            <a:r>
              <a:rPr lang="ru-RU" sz="2800" dirty="0"/>
              <a:t>для удержания вертикального положения тела у ослабленных пациентов с нарушениями навыков ходьбы и координации движения </a:t>
            </a:r>
          </a:p>
          <a:p>
            <a:endParaRPr lang="ru-RU" dirty="0"/>
          </a:p>
        </p:txBody>
      </p:sp>
      <p:pic>
        <p:nvPicPr>
          <p:cNvPr id="2050" name="Picture 2" descr="P10306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555776" cy="34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1030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552464" cy="34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848872" cy="259228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Имитатор </a:t>
            </a:r>
            <a:r>
              <a:rPr lang="ru-RU" b="1" dirty="0" smtClean="0"/>
              <a:t>ходьбы</a:t>
            </a:r>
            <a:r>
              <a:rPr lang="ru-RU" dirty="0" smtClean="0"/>
              <a:t>–</a:t>
            </a:r>
            <a:r>
              <a:rPr lang="ru-RU" sz="2800" dirty="0" smtClean="0"/>
              <a:t>это </a:t>
            </a:r>
            <a:r>
              <a:rPr lang="ru-RU" sz="2800" dirty="0"/>
              <a:t>устройство предназначено для пациентов с парезом или параличом нижних конечностей</a:t>
            </a:r>
            <a:r>
              <a:rPr lang="ru-RU" sz="2800" dirty="0" smtClean="0"/>
              <a:t>, для восстановления синхронности движения в конечностях, а также для </a:t>
            </a:r>
            <a:r>
              <a:rPr lang="ru-RU" sz="2800" dirty="0"/>
              <a:t>выполнения </a:t>
            </a:r>
            <a:r>
              <a:rPr lang="ru-RU" sz="2800" dirty="0" smtClean="0"/>
              <a:t>упражнений  </a:t>
            </a:r>
            <a:r>
              <a:rPr lang="ru-RU" sz="2800" dirty="0"/>
              <a:t>в вертикальной   позиции.</a:t>
            </a:r>
          </a:p>
          <a:p>
            <a:endParaRPr lang="ru-RU" dirty="0"/>
          </a:p>
        </p:txBody>
      </p:sp>
      <p:pic>
        <p:nvPicPr>
          <p:cNvPr id="3074" name="Picture 2" descr="P1030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73016"/>
            <a:ext cx="3600400" cy="271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10305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32059" cy="27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64896" cy="24219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Безопасная дорожка для </a:t>
            </a:r>
            <a:r>
              <a:rPr lang="ru-RU" b="1" dirty="0" smtClean="0"/>
              <a:t>ходьбы-</a:t>
            </a:r>
            <a:r>
              <a:rPr lang="ru-RU" sz="2800" dirty="0" smtClean="0"/>
              <a:t>позволяет </a:t>
            </a:r>
            <a:r>
              <a:rPr lang="ru-RU" sz="2800" dirty="0"/>
              <a:t>проводить высокоэффективную реабилитацию пациентов. Принцип заключается в проведении двигательной терапии с одновременным снижением осевой нагрузки на позвоночник и нижних конечностей</a:t>
            </a:r>
          </a:p>
          <a:p>
            <a:endParaRPr lang="ru-RU" dirty="0"/>
          </a:p>
        </p:txBody>
      </p:sp>
      <p:pic>
        <p:nvPicPr>
          <p:cNvPr id="4098" name="Picture 2" descr="P1030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2650"/>
            <a:ext cx="2952328" cy="34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1030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2650"/>
            <a:ext cx="3528392" cy="351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316416" cy="3096344"/>
          </a:xfrm>
        </p:spPr>
        <p:txBody>
          <a:bodyPr/>
          <a:lstStyle/>
          <a:p>
            <a:r>
              <a:rPr lang="ru-RU" b="1" dirty="0"/>
              <a:t>Комплекс «</a:t>
            </a:r>
            <a:r>
              <a:rPr lang="ru-RU" b="1" dirty="0" err="1"/>
              <a:t>Альпенистик</a:t>
            </a:r>
            <a:r>
              <a:rPr lang="ru-RU" b="1" dirty="0"/>
              <a:t>-Силач</a:t>
            </a:r>
            <a:r>
              <a:rPr lang="ru-RU" b="1" dirty="0" smtClean="0"/>
              <a:t>»</a:t>
            </a:r>
            <a:r>
              <a:rPr lang="ru-RU" dirty="0" smtClean="0"/>
              <a:t>-</a:t>
            </a:r>
            <a:r>
              <a:rPr lang="ru-RU" sz="2800" dirty="0" smtClean="0"/>
              <a:t>позволяет </a:t>
            </a:r>
            <a:r>
              <a:rPr lang="ru-RU" sz="2800" dirty="0"/>
              <a:t>выполнять различные силовые нагрузки, укрепляют мышцы одном комплексе.</a:t>
            </a:r>
          </a:p>
          <a:p>
            <a:endParaRPr lang="ru-RU" dirty="0"/>
          </a:p>
        </p:txBody>
      </p:sp>
      <p:pic>
        <p:nvPicPr>
          <p:cNvPr id="5122" name="Picture 2" descr="P1030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570465" cy="26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10305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275856" cy="269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427168" cy="2625155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en-US" dirty="0"/>
              <a:t>Handel</a:t>
            </a:r>
            <a:r>
              <a:rPr lang="ru-RU" dirty="0"/>
              <a:t>» </a:t>
            </a:r>
            <a:r>
              <a:rPr lang="ru-RU" sz="2800" dirty="0"/>
              <a:t>электрический  вакуумный </a:t>
            </a:r>
            <a:r>
              <a:rPr lang="ru-RU" sz="2800" dirty="0" err="1"/>
              <a:t>массажер</a:t>
            </a:r>
            <a:r>
              <a:rPr lang="ru-RU" sz="2800" dirty="0"/>
              <a:t> для верхних конечностей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dirty="0"/>
              <a:t>«</a:t>
            </a:r>
            <a:r>
              <a:rPr lang="en-US" dirty="0"/>
              <a:t>Users</a:t>
            </a:r>
            <a:r>
              <a:rPr lang="ru-RU" dirty="0"/>
              <a:t>-</a:t>
            </a:r>
            <a:r>
              <a:rPr lang="en-US" dirty="0"/>
              <a:t>Manual</a:t>
            </a:r>
            <a:r>
              <a:rPr lang="ru-RU" dirty="0"/>
              <a:t>» </a:t>
            </a:r>
            <a:r>
              <a:rPr lang="ru-RU" sz="2800" dirty="0"/>
              <a:t>электрический   </a:t>
            </a:r>
            <a:r>
              <a:rPr lang="ru-RU" sz="2800" dirty="0" err="1"/>
              <a:t>массажер</a:t>
            </a:r>
            <a:r>
              <a:rPr lang="ru-RU" sz="2800" dirty="0"/>
              <a:t> для нижних конечностей с двумя скоростями.</a:t>
            </a:r>
          </a:p>
          <a:p>
            <a:endParaRPr lang="ru-RU" dirty="0"/>
          </a:p>
        </p:txBody>
      </p:sp>
      <p:pic>
        <p:nvPicPr>
          <p:cNvPr id="6146" name="Picture 2" descr="P10305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37022"/>
            <a:ext cx="3456384" cy="32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4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138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2015-02-04T09:18:30Z</dcterms:created>
  <dcterms:modified xsi:type="dcterms:W3CDTF">2015-02-17T05:50:06Z</dcterms:modified>
</cp:coreProperties>
</file>