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2"/>
  </p:notesMasterIdLst>
  <p:handoutMasterIdLst>
    <p:handoutMasterId r:id="rId13"/>
  </p:handoutMasterIdLst>
  <p:sldIdLst>
    <p:sldId id="265" r:id="rId5"/>
    <p:sldId id="271" r:id="rId6"/>
    <p:sldId id="266" r:id="rId7"/>
    <p:sldId id="270" r:id="rId8"/>
    <p:sldId id="268" r:id="rId9"/>
    <p:sldId id="269" r:id="rId10"/>
    <p:sldId id="272" r:id="rId11"/>
  </p:sldIdLst>
  <p:sldSz cx="12192000" cy="6858000"/>
  <p:notesSz cx="6797675" cy="9928225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843" autoAdjust="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t>06.09.2019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06.09.2019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764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534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240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8682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383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17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t>06.09.2019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Наблюдательный совет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области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1552944"/>
          </a:xfrm>
        </p:spPr>
        <p:txBody>
          <a:bodyPr rtlCol="0">
            <a:normAutofit fontScale="90000"/>
          </a:bodyPr>
          <a:lstStyle/>
          <a:p>
            <a:r>
              <a:rPr lang="ru-RU" sz="1800" b="1" dirty="0"/>
              <a:t>Наблюдательный совет в </a:t>
            </a:r>
            <a:r>
              <a:rPr lang="ru-RU" sz="1800" b="1" dirty="0" smtClean="0"/>
              <a:t>КГП </a:t>
            </a:r>
            <a:r>
              <a:rPr lang="ru-RU" sz="1800" b="1" dirty="0"/>
              <a:t>на ПХВ </a:t>
            </a:r>
            <a:r>
              <a:rPr lang="ru-RU" sz="1800" b="1" dirty="0" smtClean="0"/>
              <a:t>«Павлодарский областной онкологический диспансер» управления здравоохранения Павлодарской области, </a:t>
            </a:r>
            <a:r>
              <a:rPr lang="ru-RU" sz="1800" b="1" dirty="0" err="1" smtClean="0"/>
              <a:t>акимата</a:t>
            </a:r>
            <a:r>
              <a:rPr lang="ru-RU" sz="1800" b="1" dirty="0" smtClean="0"/>
              <a:t> Павлодарской области </a:t>
            </a:r>
            <a:r>
              <a:rPr lang="ru-RU" sz="1800" b="1" dirty="0"/>
              <a:t>создан на основании </a:t>
            </a:r>
            <a:r>
              <a:rPr lang="ru-RU" sz="1800" b="1" dirty="0" smtClean="0"/>
              <a:t>приказа начальника управления здравоохранения Павлодарской области №419-</a:t>
            </a:r>
            <a:r>
              <a:rPr lang="kk-KZ" sz="1800" b="1" dirty="0" smtClean="0"/>
              <a:t>Ө от 20</a:t>
            </a:r>
            <a:r>
              <a:rPr lang="ru-RU" sz="1800" b="1" dirty="0" smtClean="0"/>
              <a:t> февраля 2013 года в соответствии с Законом РК от 01 марта 2011 года «О государственном имуществе», постановлением Правительства РК от 22 июня 2011 года № 686 </a:t>
            </a:r>
            <a:r>
              <a:rPr lang="ru-RU" sz="1800" b="1" dirty="0"/>
              <a:t>« </a:t>
            </a:r>
            <a:r>
              <a:rPr lang="ru-RU" sz="1800" b="1" dirty="0" smtClean="0"/>
              <a:t>Об утверждении Правил создания наблюдательного совета </a:t>
            </a:r>
            <a:r>
              <a:rPr lang="ru-RU" sz="1800" b="1" dirty="0"/>
              <a:t>в государственных </a:t>
            </a:r>
            <a:r>
              <a:rPr lang="ru-RU" sz="1800" b="1" dirty="0" smtClean="0"/>
              <a:t> </a:t>
            </a:r>
            <a:r>
              <a:rPr lang="ru-RU" sz="1800" b="1" dirty="0"/>
              <a:t>предприятиях на праве хозяйственного ведения в сфере  здравоохранения</a:t>
            </a:r>
            <a:r>
              <a:rPr lang="ru-RU" sz="1800" b="1" dirty="0" smtClean="0"/>
              <a:t>», постановлением </a:t>
            </a:r>
            <a:r>
              <a:rPr lang="ru-RU" sz="1800" b="1" dirty="0" err="1" smtClean="0"/>
              <a:t>акимата</a:t>
            </a:r>
            <a:r>
              <a:rPr lang="ru-RU" sz="1800" b="1" dirty="0" smtClean="0"/>
              <a:t> Павлодарской области от 13 декабря 2012 года №348/12 «О введении в коммунальных государственных предприятиях на праве хозяйственного ведения сферы здравоохранения наблюдательных советов»</a:t>
            </a:r>
            <a:endParaRPr lang="ru-RU" sz="1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lvl="0"/>
            <a:r>
              <a:rPr lang="ru-RU" sz="1900" dirty="0">
                <a:latin typeface="Batang" panose="02030600000101010101" pitchFamily="18" charset="-127"/>
                <a:ea typeface="Batang" panose="02030600000101010101" pitchFamily="18" charset="-127"/>
              </a:rPr>
              <a:t>Состав Наблюдательного  совета  утвержден  приказом Руководителя Управления здравоохранения </a:t>
            </a:r>
            <a:r>
              <a:rPr lang="ru-RU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Павлодарской области </a:t>
            </a:r>
            <a:r>
              <a:rPr lang="ru-RU" sz="1900" dirty="0">
                <a:latin typeface="Batang" panose="02030600000101010101" pitchFamily="18" charset="-127"/>
                <a:ea typeface="Batang" panose="02030600000101010101" pitchFamily="18" charset="-127"/>
              </a:rPr>
              <a:t>от </a:t>
            </a:r>
            <a:r>
              <a:rPr lang="ru-RU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20 июня 2019г</a:t>
            </a:r>
            <a:r>
              <a:rPr lang="ru-RU" sz="1900" dirty="0">
                <a:latin typeface="Batang" panose="02030600000101010101" pitchFamily="18" charset="-127"/>
                <a:ea typeface="Batang" panose="02030600000101010101" pitchFamily="18" charset="-127"/>
              </a:rPr>
              <a:t>. № </a:t>
            </a:r>
            <a:r>
              <a:rPr lang="ru-RU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419-</a:t>
            </a:r>
            <a:r>
              <a:rPr lang="kk-KZ" sz="1900" dirty="0">
                <a:latin typeface="Batang" panose="02030600000101010101" pitchFamily="18" charset="-127"/>
                <a:ea typeface="Batang" panose="02030600000101010101" pitchFamily="18" charset="-127"/>
              </a:rPr>
              <a:t>Ө</a:t>
            </a:r>
          </a:p>
          <a:p>
            <a:pPr lvl="0"/>
            <a:r>
              <a:rPr lang="kk-KZ" sz="1900" dirty="0">
                <a:latin typeface="Batang" panose="02030600000101010101" pitchFamily="18" charset="-127"/>
                <a:ea typeface="Batang" panose="02030600000101010101" pitchFamily="18" charset="-127"/>
              </a:rPr>
              <a:t>Срок полномочий 3 года.</a:t>
            </a:r>
          </a:p>
          <a:p>
            <a:pPr rtl="0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76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sz="2400" dirty="0" smtClean="0"/>
              <a:t>Наблюдательный совет в своей деятельности руководствуется </a:t>
            </a:r>
            <a:endParaRPr lang="ru-RU" sz="2400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Республики Казахстан, в частности:</a:t>
            </a: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Республики Казахстан от 01 марта 2011г. № 413-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«О государственном имуществе»;</a:t>
            </a: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создания наблюдательного совета в государственных предприятиях на праве хозяйственного ведения, требований, предъявляемых к лицам, избираемым в состав наблюдательного совета, а также Правил конкурсного отбора членов наблюдательного совета и досрочного прекращения их полномочий» утверждены приказом МНЭ РК от 20.02.2015г. № 113</a:t>
            </a: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оценки деятельности членов наблюдательного совета и определения лимита выплаты вознаграждения членам» утв.  Приказом МНЭ РК от 20.02.2015г. № 115 и другими нормативными правовыми актами.</a:t>
            </a:r>
          </a:p>
          <a:p>
            <a:pPr lvl="0"/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Кодекс корпоративного управления для медицинских организаций в форме ГП на ПХВ с НС, утвержденный Решением Экспертного совета РГП «РЦРЗ» от 29 марта 2019 года №24 </a:t>
            </a:r>
          </a:p>
          <a:p>
            <a:pPr lv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 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Наблюдательном совете 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области, утверждено приказом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руководителя  управления здравоохранения Павлодарской области от 14.06.2019 года № 395-</a:t>
            </a:r>
            <a:r>
              <a:rPr lang="kk-KZ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900149"/>
          </a:xfrm>
        </p:spPr>
        <p:txBody>
          <a:bodyPr rtlCol="0">
            <a:noAutofit/>
          </a:bodyPr>
          <a:lstStyle/>
          <a:p>
            <a:pPr algn="ctr"/>
            <a:r>
              <a:rPr lang="ru-RU" sz="2000" b="1" dirty="0"/>
              <a:t>Структура Наблюдательного совета 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sz="2000" b="1" dirty="0" err="1"/>
              <a:t>акимата</a:t>
            </a:r>
            <a:r>
              <a:rPr lang="ru-RU" sz="2000" b="1" dirty="0"/>
              <a:t> Павлодарской области 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Оспанова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Айман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Каиркеновна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главный врач перинатального центра КГП на ПХВ «Павлодарская областная больница им. Г. Султанова»</a:t>
            </a:r>
          </a:p>
          <a:p>
            <a:pPr marL="0" indent="0" algn="ctr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Наблюдательного совета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Сулейменов Мурат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Куснуллович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директор КГП на ПХВ «Павлодарский областной онкологический диспансер»,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Жапарбеков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Айтказы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Нургазинович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главный врач КГП на ПХВ «Поликлиника №5 города Павлодара», 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Елтаева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Гульжанат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Орынтаевна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руководитель отдела управления персоналом и организационной  работы ГУ «Управление здравоохранения Павлодарской области»,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Джакова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Гульжанат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Ертаевна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заведующая кафедрой хирургии №2 деканата факультета дополнительного медицинского образования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Павлодарского филиала некоммерческого АО "Медицинский университет г. </a:t>
            </a:r>
            <a:r>
              <a:rPr lang="kk-KZ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Семей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,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Хабарова Нина Владимировна – заместитель директора по лечебно-профилактической работе в ТОО «Павлодарская железнодорожная больница, член партии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Аурика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Георгиевна– директор ТОО «СОМ-ПВ», представитель специальной мониторинговой группы</a:t>
            </a:r>
          </a:p>
          <a:p>
            <a:pPr algn="ct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Секретарь Наблюдательного совета </a:t>
            </a:r>
          </a:p>
          <a:p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Ишкова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Вера Михайловна – заместитель главного бухгалтера КГП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ПХВ «Павлодарский областной онкологический диспансер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65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846987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ru-RU" sz="2400" dirty="0" smtClean="0"/>
              <a:t>Заседания Наблюдательного совета</a:t>
            </a:r>
            <a:br>
              <a:rPr lang="ru-RU" sz="2400" dirty="0" smtClean="0"/>
            </a:br>
            <a:r>
              <a:rPr lang="ru-RU" sz="2400" dirty="0" smtClean="0"/>
              <a:t>За время работы Наблюдательного совета проведено 23 заседания   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25225755"/>
              </p:ext>
            </p:extLst>
          </p:nvPr>
        </p:nvGraphicFramePr>
        <p:xfrm>
          <a:off x="1665731" y="1576705"/>
          <a:ext cx="4603731" cy="39039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3061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00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algn="ctr" rtl="0"/>
                      <a:r>
                        <a:rPr lang="ru-RU" noProof="0" dirty="0" smtClean="0"/>
                        <a:t>Очередные 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noProof="0" dirty="0" smtClean="0"/>
                        <a:t>Внеочередные 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endParaRPr lang="ru-RU" noProof="0" dirty="0"/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rtl="0"/>
                      <a:r>
                        <a:rPr lang="ru-RU" noProof="0" dirty="0" smtClean="0"/>
                        <a:t>Проводятся по мере необходимости,</a:t>
                      </a:r>
                      <a:r>
                        <a:rPr lang="ru-RU" baseline="0" noProof="0" dirty="0" smtClean="0"/>
                        <a:t> но не менее одного раз в квартал 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noProof="0" dirty="0" smtClean="0"/>
                        <a:t>Созываются в случаях, когда решение по тому или иному вопросу относится к компетенции НС, а также в любых случаях, когда этого требуют интересы государственного предприятия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endParaRPr lang="ru-RU" noProof="0" dirty="0"/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Объект 10"/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ru-RU" sz="2400" dirty="0" smtClean="0"/>
              <a:t>Заседания НС могут созываться:</a:t>
            </a:r>
          </a:p>
          <a:p>
            <a:pPr rtl="0"/>
            <a:r>
              <a:rPr lang="ru-RU" sz="2400" dirty="0" smtClean="0"/>
              <a:t>Председателем НС по собственной инициативе;</a:t>
            </a:r>
          </a:p>
          <a:p>
            <a:pPr rtl="0"/>
            <a:r>
              <a:rPr lang="ru-RU" sz="2400" dirty="0" smtClean="0"/>
              <a:t>По требованию уполномоченного органа;</a:t>
            </a:r>
          </a:p>
          <a:p>
            <a:pPr rtl="0"/>
            <a:r>
              <a:rPr lang="ru-RU" sz="2400" dirty="0" smtClean="0"/>
              <a:t>По инициативе Члена НС;</a:t>
            </a:r>
          </a:p>
          <a:p>
            <a:pPr rtl="0"/>
            <a:r>
              <a:rPr lang="ru-RU" sz="2400" dirty="0" smtClean="0"/>
              <a:t>По инициативе </a:t>
            </a:r>
            <a:r>
              <a:rPr lang="ru-RU" sz="2400" smtClean="0"/>
              <a:t>руководителя КГП </a:t>
            </a:r>
            <a:r>
              <a:rPr lang="ru-RU" sz="2400" dirty="0" smtClean="0"/>
              <a:t>на ПХВ </a:t>
            </a:r>
          </a:p>
        </p:txBody>
      </p:sp>
    </p:spTree>
    <p:extLst>
      <p:ext uri="{BB962C8B-B14F-4D97-AF65-F5344CB8AC3E}">
        <p14:creationId xmlns:p14="http://schemas.microsoft.com/office/powerpoint/2010/main" val="137539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sz="2800" dirty="0" smtClean="0"/>
              <a:t>Форма проведения заседаний НС </a:t>
            </a:r>
            <a:endParaRPr lang="ru-RU" sz="2800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ru-RU" dirty="0" smtClean="0"/>
              <a:t>Очная  - в форме совместного заседания членов НС</a:t>
            </a:r>
          </a:p>
          <a:p>
            <a:pPr rtl="0"/>
            <a:r>
              <a:rPr lang="ru-RU" dirty="0" smtClean="0"/>
              <a:t>Заочная - с использованием письменного мнения </a:t>
            </a:r>
          </a:p>
          <a:p>
            <a:pPr rtl="0"/>
            <a:r>
              <a:rPr lang="ru-RU" dirty="0" smtClean="0"/>
              <a:t>С использованием селекторной связи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Заседание НС правомочно если все члены НС извещены о времени и месте его проведения и на заседании присутствуют более половины членов НС.</a:t>
            </a:r>
          </a:p>
          <a:p>
            <a:r>
              <a:rPr lang="ru-RU" i="1" dirty="0"/>
              <a:t>Решения Наблюдательного совета, которые были приняты на его заседании, оформляются секретарем Наблюдательного совета в виде протокола.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28457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sz="2800" dirty="0" smtClean="0"/>
              <a:t>Рекомендации: </a:t>
            </a:r>
            <a:endParaRPr lang="ru-RU" sz="2800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20000"/>
          </a:bodyPr>
          <a:lstStyle/>
          <a:p>
            <a:pPr rtl="0"/>
            <a:r>
              <a:rPr lang="ru-RU" i="1" dirty="0" smtClean="0"/>
              <a:t>Расширить полномочия членов НС в вопросах контроля качества предоставляемых медицинских услуг;</a:t>
            </a:r>
          </a:p>
          <a:p>
            <a:pPr rtl="0"/>
            <a:r>
              <a:rPr lang="ru-RU" i="1" dirty="0" smtClean="0"/>
              <a:t>Предусмотреть в полномочиях НС возможность рассмотрения и разрешения конфликтных ситуаций между пациентами и персоналом Предприятия, с возможностью заключения мирового соглашения.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702766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Упростить процедуру оценки деятельности членов НС  для последующей выплате вознаграждения, с возможностью  создания Комиссии по оценке на базе Предприятия с обязательным участием представителя уполномоченного органа либо предусмотреть твердо установленный размер оплаты по результатам работы за текущий год.</a:t>
            </a:r>
          </a:p>
        </p:txBody>
      </p:sp>
    </p:spTree>
    <p:extLst>
      <p:ext uri="{BB962C8B-B14F-4D97-AF65-F5344CB8AC3E}">
        <p14:creationId xmlns:p14="http://schemas.microsoft.com/office/powerpoint/2010/main" val="90772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Слайды по наблюдательному совету" id="{C670947B-5E64-4B6C-A454-B4EECDC280F7}" vid="{71613577-FFC7-4D83-87F6-5DF909923019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по наблюдательному совету</Template>
  <TotalTime>322</TotalTime>
  <Words>736</Words>
  <Application>Microsoft Office PowerPoint</Application>
  <PresentationFormat>Широкоэкранный</PresentationFormat>
  <Paragraphs>54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Batang</vt:lpstr>
      <vt:lpstr>Arial</vt:lpstr>
      <vt:lpstr>Calibri</vt:lpstr>
      <vt:lpstr>Cambria</vt:lpstr>
      <vt:lpstr>Times New Roman</vt:lpstr>
      <vt:lpstr>Шаблон в оформлении «Облачный шкипер»</vt:lpstr>
      <vt:lpstr>Наблюдательный совет</vt:lpstr>
      <vt:lpstr>Наблюдательный совет в КГП на ПХВ «Павлодарский областной онкологический диспансер» управления здравоохранения Павлодарской области, акимата Павлодарской области создан на основании приказа начальника управления здравоохранения Павлодарской области №419-Ө от 20 февраля 2013 года в соответствии с Законом РК от 01 марта 2011 года «О государственном имуществе», постановлением Правительства РК от 22 июня 2011 года № 686 « Об утверждении Правил создания наблюдательного совета в государственных  предприятиях на праве хозяйственного ведения в сфере  здравоохранения», постановлением акимата Павлодарской области от 13 декабря 2012 года №348/12 «О введении в коммунальных государственных предприятиях на праве хозяйственного ведения сферы здравоохранения наблюдательных советов»</vt:lpstr>
      <vt:lpstr>Наблюдательный совет в своей деятельности руководствуется </vt:lpstr>
      <vt:lpstr>Структура Наблюдательного совета КГП на ПХВ «Павлодарский областной онкологический диспансер» управления здравоохранения Павлодарской области, акимата Павлодарской области  </vt:lpstr>
      <vt:lpstr>Заседания Наблюдательного совета За время работы Наблюдательного совета проведено 23 заседания   </vt:lpstr>
      <vt:lpstr>Форма проведения заседаний НС </vt:lpstr>
      <vt:lpstr>Рекомендации: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Наблюдательный совет</dc:title>
  <dc:creator>User 5</dc:creator>
  <cp:lastModifiedBy>user</cp:lastModifiedBy>
  <cp:revision>34</cp:revision>
  <cp:lastPrinted>2019-08-06T10:53:37Z</cp:lastPrinted>
  <dcterms:created xsi:type="dcterms:W3CDTF">2018-08-25T06:15:43Z</dcterms:created>
  <dcterms:modified xsi:type="dcterms:W3CDTF">2019-09-06T08:49:26Z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