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3"/>
  </p:notesMasterIdLst>
  <p:handoutMasterIdLst>
    <p:handoutMasterId r:id="rId14"/>
  </p:handoutMasterIdLst>
  <p:sldIdLst>
    <p:sldId id="265" r:id="rId5"/>
    <p:sldId id="271" r:id="rId6"/>
    <p:sldId id="266" r:id="rId7"/>
    <p:sldId id="270" r:id="rId8"/>
    <p:sldId id="275" r:id="rId9"/>
    <p:sldId id="268" r:id="rId10"/>
    <p:sldId id="269" r:id="rId11"/>
    <p:sldId id="272" r:id="rId12"/>
  </p:sldIdLst>
  <p:sldSz cx="12192000" cy="6858000"/>
  <p:notesSz cx="6797675" cy="9928225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5843" autoAdjust="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00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DDCB7EC-CEDA-42D5-8A0A-747B258F7B12}" type="datetime1">
              <a:rPr lang="ru-RU" smtClean="0"/>
              <a:t>05.01.2021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78FE58C-C1A6-4C4C-90C2-B7F5B0504B2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4605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7BBAA-8962-46BE-8131-E6CE08071E10}" type="datetime1">
              <a:rPr lang="ru-RU" smtClean="0"/>
              <a:pPr/>
              <a:t>05.01.2021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10E1E9A-E921-4174-A0FC-51868D7AC56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7378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1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7643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534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240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8682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1383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10E1E9A-E921-4174-A0FC-51868D7AC56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17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2AAF71-7088-4082-A4B5-5D2286FF71AE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467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1825625"/>
            <a:ext cx="9791700" cy="43513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05DDED-C00D-420D-BCCC-88709E63D747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21885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2100" y="365125"/>
            <a:ext cx="7010400" cy="5811838"/>
          </a:xfrm>
        </p:spPr>
        <p:txBody>
          <a:bodyPr vert="eaVert"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DCCF59-F12C-4B22-A0B5-0569E7EBF814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883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130E92-8550-4A93-A5ED-7A5CF78928CB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3888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50B887-75E0-4C5B-AF37-E33049182621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9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658" y="1709738"/>
            <a:ext cx="10105791" cy="2862262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41658" y="4589463"/>
            <a:ext cx="10105791" cy="1500187"/>
          </a:xfrm>
        </p:spPr>
        <p:txBody>
          <a:bodyPr rtlCol="0"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379668-2161-488D-96B8-6A859D0F15B4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6768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69700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35133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939C50-7762-4792-95E1-E7874CF6E4AE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274638"/>
            <a:ext cx="9023350" cy="1143000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6210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98920" y="1489075"/>
            <a:ext cx="4754880" cy="641350"/>
          </a:xfrm>
          <a:noFill/>
          <a:ln>
            <a:noFill/>
          </a:ln>
        </p:spPr>
        <p:txBody>
          <a:bodyPr rtlCol="0" anchor="b"/>
          <a:lstStyle>
            <a:lvl1pPr marL="0" indent="0">
              <a:buNone/>
              <a:defRPr sz="2400" b="0">
                <a:solidFill>
                  <a:schemeClr val="accent3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98920" y="2193925"/>
            <a:ext cx="4754880" cy="3978275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901220-6B3C-4719-8281-16AA8BA3EF64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3166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D7245F-B3C7-4358-926A-1EE496656B67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105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D0A9D0-FD05-4374-8990-9A13D81CB546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514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78905" y="987425"/>
            <a:ext cx="5676483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A970C57-C6EC-43E3-AE3A-40D83CDB2BD6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871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562100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5678904" y="987425"/>
            <a:ext cx="5678424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562100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724B01-8CDF-43F1-A896-03E2F79CCBAE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B7BAC7-FE87-40F6-AA24-4F4685D1B022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19359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2100" y="1825625"/>
            <a:ext cx="9791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 smtClean="0"/>
              <a:t>Образец текста</a:t>
            </a:r>
          </a:p>
          <a:p>
            <a:pPr lvl="1" rtl="0"/>
            <a:r>
              <a:rPr lang="ru-RU" noProof="0" dirty="0" smtClean="0"/>
              <a:t>Второй уровень</a:t>
            </a:r>
          </a:p>
          <a:p>
            <a:pPr lvl="2" rtl="0"/>
            <a:r>
              <a:rPr lang="ru-RU" noProof="0" dirty="0" smtClean="0"/>
              <a:t>Третий уровень</a:t>
            </a:r>
          </a:p>
          <a:p>
            <a:pPr lvl="3" rtl="0"/>
            <a:r>
              <a:rPr lang="ru-RU" noProof="0" dirty="0" smtClean="0"/>
              <a:t>Четвертый уровень</a:t>
            </a:r>
          </a:p>
          <a:p>
            <a:pPr lvl="4" rtl="0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562100" y="6356350"/>
            <a:ext cx="2552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C3194B10-7A25-4893-8C5C-B707DE59842E}" type="datetime1">
              <a:rPr lang="ru-RU" noProof="0" smtClean="0"/>
              <a:t>05.01.2021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0" dirty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B7BAC7-FE87-40F6-AA24-4F4685D1B02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1936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pos="1464" userDrawn="1">
          <p15:clr>
            <a:srgbClr val="F26B43"/>
          </p15:clr>
        </p15:guide>
        <p15:guide id="3" pos="7152" userDrawn="1">
          <p15:clr>
            <a:srgbClr val="F26B43"/>
          </p15:clr>
        </p15:guide>
        <p15:guide id="4" pos="984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Наблюдательный совет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0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1552944"/>
          </a:xfrm>
        </p:spPr>
        <p:txBody>
          <a:bodyPr rtlCol="0">
            <a:normAutofit fontScale="90000"/>
          </a:bodyPr>
          <a:lstStyle/>
          <a:p>
            <a:r>
              <a:rPr lang="ru-RU" sz="1800" b="1" dirty="0"/>
              <a:t>Наблюдательный совет в </a:t>
            </a:r>
            <a:r>
              <a:rPr lang="ru-RU" sz="1800" b="1" dirty="0" smtClean="0"/>
              <a:t>КГП </a:t>
            </a:r>
            <a:r>
              <a:rPr lang="ru-RU" sz="1800" b="1" dirty="0"/>
              <a:t>на ПХВ </a:t>
            </a:r>
            <a:r>
              <a:rPr lang="ru-RU" sz="1800" b="1" dirty="0" smtClean="0"/>
              <a:t>«Павлодарский областной онкологический диспансер» управления здравоохранения Павлодарской области, </a:t>
            </a:r>
            <a:r>
              <a:rPr lang="ru-RU" sz="1800" b="1" dirty="0" err="1" smtClean="0"/>
              <a:t>акимата</a:t>
            </a:r>
            <a:r>
              <a:rPr lang="ru-RU" sz="1800" b="1" dirty="0" smtClean="0"/>
              <a:t> Павлодарской области </a:t>
            </a:r>
            <a:r>
              <a:rPr lang="ru-RU" sz="1800" b="1" dirty="0"/>
              <a:t>создан на основании </a:t>
            </a:r>
            <a:r>
              <a:rPr lang="ru-RU" sz="1800" b="1" dirty="0" smtClean="0"/>
              <a:t>приказа начальника управления здравоохранения Павлодарской области №419-</a:t>
            </a:r>
            <a:r>
              <a:rPr lang="kk-KZ" sz="1800" b="1" dirty="0" smtClean="0"/>
              <a:t>Ө от 20</a:t>
            </a:r>
            <a:r>
              <a:rPr lang="ru-RU" sz="1800" b="1" dirty="0" smtClean="0"/>
              <a:t> февраля 2013 года в соответствии с Законом РК от 01 марта 2011 года «О государственном имуществе», постановлением Правительства РК от 22 июня 2011 года № 686 </a:t>
            </a:r>
            <a:r>
              <a:rPr lang="ru-RU" sz="1800" b="1" dirty="0"/>
              <a:t>« </a:t>
            </a:r>
            <a:r>
              <a:rPr lang="ru-RU" sz="1800" b="1" dirty="0" smtClean="0"/>
              <a:t>Об утверждении Правил создания наблюдательного совета </a:t>
            </a:r>
            <a:r>
              <a:rPr lang="ru-RU" sz="1800" b="1" dirty="0"/>
              <a:t>в государственных </a:t>
            </a:r>
            <a:r>
              <a:rPr lang="ru-RU" sz="1800" b="1" dirty="0" smtClean="0"/>
              <a:t> </a:t>
            </a:r>
            <a:r>
              <a:rPr lang="ru-RU" sz="1800" b="1" dirty="0"/>
              <a:t>предприятиях на праве хозяйственного ведения в сфере  здравоохранения</a:t>
            </a:r>
            <a:r>
              <a:rPr lang="ru-RU" sz="1800" b="1" dirty="0" smtClean="0"/>
              <a:t>», постановлением </a:t>
            </a:r>
            <a:r>
              <a:rPr lang="ru-RU" sz="1800" b="1" dirty="0" err="1" smtClean="0"/>
              <a:t>акимата</a:t>
            </a:r>
            <a:r>
              <a:rPr lang="ru-RU" sz="1800" b="1" dirty="0" smtClean="0"/>
              <a:t> Павлодарской области от 13 декабря 2012 года №348/12 «О введении в коммунальных государственных предприятиях на праве хозяйственного ведения сферы здравоохранения наблюдательных советов»</a:t>
            </a:r>
            <a:endParaRPr lang="ru-RU" sz="1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lnSpcReduction="10000"/>
          </a:bodyPr>
          <a:lstStyle/>
          <a:p>
            <a:pPr lvl="0"/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Состав Наблюдательного  совета  утвержден  приказом Руководителя Управления здравоохранения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Павлодарской области </a:t>
            </a:r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от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20 июня 2019г</a:t>
            </a:r>
            <a:r>
              <a:rPr lang="ru-RU" sz="1900" dirty="0">
                <a:latin typeface="Batang" panose="02030600000101010101" pitchFamily="18" charset="-127"/>
                <a:ea typeface="Batang" panose="02030600000101010101" pitchFamily="18" charset="-127"/>
              </a:rPr>
              <a:t>. № 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419-</a:t>
            </a:r>
            <a:r>
              <a:rPr lang="kk-KZ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Ө, внесены изменения от 04 июня 2020 года №465-Ө</a:t>
            </a:r>
            <a:r>
              <a:rPr lang="ru-RU" sz="1900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endParaRPr lang="kk-KZ" sz="19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0"/>
            <a:r>
              <a:rPr lang="kk-KZ" sz="1900" dirty="0">
                <a:latin typeface="Batang" panose="02030600000101010101" pitchFamily="18" charset="-127"/>
                <a:ea typeface="Batang" panose="02030600000101010101" pitchFamily="18" charset="-127"/>
              </a:rPr>
              <a:t>Срок полномочий 3 года.</a:t>
            </a:r>
          </a:p>
          <a:p>
            <a:pPr rtl="0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376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400" dirty="0" smtClean="0"/>
              <a:t>Наблюдательный совет в своей деятельности руководствуется </a:t>
            </a:r>
            <a:endParaRPr lang="ru-RU" sz="2400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 Республики Казахстан, в частности: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Республики Казахстан от 01 марта 2011г. № 413-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 государственном имуществе»;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создания наблюдательного совета в государственных предприятиях на праве хозяйственного ведения, требований, предъявляемых к лицам, избираемым в состав наблюдательного совета, а также Правил конкурсного отбора членов наблюдательного совета и досрочного прекращения их полномочий» утверждены приказом МНЭ РК от 20.02.2015г. № 113</a:t>
            </a: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оценки деятельности членов наблюдательного совета и определения лимита выплаты вознаграждения членам» утв.  Приказом МНЭ РК от 20.02.2015г. № 115 и другими нормативными правовыми актами.</a:t>
            </a:r>
          </a:p>
          <a:p>
            <a:pPr lvl="0"/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Кодекс корпоративного управления для медицинских организаций в форме ГП на ПХВ с НС, утвержденный Решением Экспертного совета РГП «РЦРЗ» от 29 марта 2019 года №24 </a:t>
            </a:r>
          </a:p>
          <a:p>
            <a:pPr lv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Устав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области.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Типовое положение о Наблюдательном совете  (коммунального) государственного предприятия на праве хозяйственного ведения в области здравоохранения</a:t>
            </a:r>
            <a:endParaRPr lang="ru-RU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rtl="0"/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Наблюдательном совете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акимата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Павлодарской области, утверждено приказом </a:t>
            </a:r>
            <a:r>
              <a:rPr lang="ru-RU" sz="1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1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руководителя  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здравоохранения Павлодарской области от 14.06.2019 года № 395-</a:t>
            </a:r>
            <a:r>
              <a:rPr lang="kk-KZ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49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900149"/>
          </a:xfrm>
        </p:spPr>
        <p:txBody>
          <a:bodyPr rtlCol="0">
            <a:noAutofit/>
          </a:bodyPr>
          <a:lstStyle/>
          <a:p>
            <a:pPr algn="ctr"/>
            <a:r>
              <a:rPr lang="ru-RU" sz="2000" b="1" dirty="0"/>
              <a:t>Структура Наблюдательного совета КГП на ПХВ «Павлодарский областной онкологический диспансер» управления здравоохранения Павлодарской области, </a:t>
            </a:r>
            <a:r>
              <a:rPr lang="ru-RU" sz="2000" b="1" dirty="0" err="1"/>
              <a:t>акимата</a:t>
            </a:r>
            <a:r>
              <a:rPr lang="ru-RU" sz="2000" b="1" dirty="0"/>
              <a:t> Павлодарской области 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Оспанова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Айман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Каиркеновна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врач перинатального центра КГП на ПХВ «Павлодарская областная больница им.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Г.Султанова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член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партии «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Наблюдательного совета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Сулейменов Мурат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Куснуллович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директор КГП на ПХВ «Павлодарский областной онкологический диспансер»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Жапарбеков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Айтказы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Нургазинович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главный врач КГП на ПХВ «Поликлиника №5 города Павлодара»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Ким Виктор Борисович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председатель радиологического совета АО «Казахский научно-исследовательский институт онкологии и радиологии»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Джакова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Гульжанат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Ертаевна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КМН, заведующая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кафедрой хирургии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деканата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 дополнительного медицинского образования ПФ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«МУС»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г.Семей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Хабарова Нина Владимировна – заместитель директора по лечебно-профилактической работе в ТОО «Павлодарская железнодорожная больница, член партии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Нур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Аурика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Георгиевна– представитель специальной мониторинговой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группы, директор ТОО «СОМ-ПВ»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Секретарь Наблюдательного совета </a:t>
            </a:r>
          </a:p>
          <a:p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Ишкова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Вера Михайловна – заместитель главного бухгалтера КГП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ПХВ «Павлодарский областной онкологический диспансер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65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Наблюдательным  советом утверждены корпоративные документы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Положение </a:t>
            </a:r>
            <a:r>
              <a:rPr lang="ru-RU" dirty="0"/>
              <a:t>о наблюдательном совете</a:t>
            </a:r>
          </a:p>
          <a:p>
            <a:endParaRPr lang="ru-RU" dirty="0" smtClean="0"/>
          </a:p>
          <a:p>
            <a:r>
              <a:rPr lang="ru-RU" dirty="0" smtClean="0"/>
              <a:t>План </a:t>
            </a:r>
            <a:r>
              <a:rPr lang="ru-RU" dirty="0"/>
              <a:t>работы наблюдательного </a:t>
            </a:r>
            <a:r>
              <a:rPr lang="ru-RU" dirty="0" smtClean="0"/>
              <a:t>совета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824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4100" y="365125"/>
            <a:ext cx="9029700" cy="846987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ru-RU" sz="2400" dirty="0" smtClean="0"/>
              <a:t>Заседания Наблюдательного совета</a:t>
            </a:r>
            <a:br>
              <a:rPr lang="ru-RU" sz="2400" dirty="0" smtClean="0"/>
            </a:br>
            <a:r>
              <a:rPr lang="ru-RU" sz="2400" dirty="0" smtClean="0"/>
              <a:t>За время работы Наблюдательного совета проведено 23 заседания   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25225755"/>
              </p:ext>
            </p:extLst>
          </p:nvPr>
        </p:nvGraphicFramePr>
        <p:xfrm>
          <a:off x="1665731" y="1576705"/>
          <a:ext cx="4603731" cy="39039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3061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900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75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Очередные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Внеочередные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endParaRPr lang="ru-RU" noProof="0" dirty="0"/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rtl="0"/>
                      <a:r>
                        <a:rPr lang="ru-RU" noProof="0" dirty="0" smtClean="0"/>
                        <a:t>Проводятся по мере необходимости,</a:t>
                      </a:r>
                      <a:r>
                        <a:rPr lang="ru-RU" baseline="0" noProof="0" dirty="0" smtClean="0"/>
                        <a:t> но не менее одного раз в квартал 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noProof="0" dirty="0" smtClean="0"/>
                        <a:t>Созываются в случаях, когда решение по тому или иному вопросу относится к компетенции НС, а также в любых случаях, когда этого требуют интересы государственного предприятия</a:t>
                      </a:r>
                      <a:endParaRPr lang="ru-RU" noProof="0" dirty="0"/>
                    </a:p>
                  </a:txBody>
                  <a:tcPr marL="91075" marR="91075" anchor="ctr"/>
                </a:tc>
                <a:tc>
                  <a:txBody>
                    <a:bodyPr/>
                    <a:lstStyle/>
                    <a:p>
                      <a:pPr algn="ctr" rtl="0"/>
                      <a:endParaRPr lang="ru-RU" noProof="0" dirty="0"/>
                    </a:p>
                  </a:txBody>
                  <a:tcPr marL="91075" marR="91075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Объект 10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ru-RU" sz="2400" dirty="0" smtClean="0"/>
              <a:t>Заседания НС могут созываться:</a:t>
            </a:r>
          </a:p>
          <a:p>
            <a:pPr rtl="0"/>
            <a:r>
              <a:rPr lang="ru-RU" sz="2400" dirty="0" smtClean="0"/>
              <a:t>Председателем НС по собственной инициативе;</a:t>
            </a:r>
          </a:p>
          <a:p>
            <a:pPr rtl="0"/>
            <a:r>
              <a:rPr lang="ru-RU" sz="2400" dirty="0" smtClean="0"/>
              <a:t>По требованию уполномоченного органа;</a:t>
            </a:r>
          </a:p>
          <a:p>
            <a:pPr rtl="0"/>
            <a:r>
              <a:rPr lang="ru-RU" sz="2400" dirty="0" smtClean="0"/>
              <a:t>По инициативе Члена НС;</a:t>
            </a:r>
          </a:p>
          <a:p>
            <a:pPr rtl="0"/>
            <a:r>
              <a:rPr lang="ru-RU" sz="2400" dirty="0" smtClean="0"/>
              <a:t>По инициативе </a:t>
            </a:r>
            <a:r>
              <a:rPr lang="ru-RU" sz="2400" smtClean="0"/>
              <a:t>руководителя КГП </a:t>
            </a:r>
            <a:r>
              <a:rPr lang="ru-RU" sz="2400" dirty="0" smtClean="0"/>
              <a:t>на ПХВ </a:t>
            </a:r>
          </a:p>
        </p:txBody>
      </p:sp>
    </p:spTree>
    <p:extLst>
      <p:ext uri="{BB962C8B-B14F-4D97-AF65-F5344CB8AC3E}">
        <p14:creationId xmlns:p14="http://schemas.microsoft.com/office/powerpoint/2010/main" val="137539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800" dirty="0" smtClean="0"/>
              <a:t>Форма проведения заседаний НС </a:t>
            </a:r>
            <a:endParaRPr lang="ru-RU" sz="2800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 rtlCol="0">
            <a:normAutofit lnSpcReduction="10000"/>
          </a:bodyPr>
          <a:lstStyle/>
          <a:p>
            <a:pPr rtl="0"/>
            <a:r>
              <a:rPr lang="ru-RU" dirty="0" smtClean="0"/>
              <a:t>Очная  - в форме совместного заседания членов НС</a:t>
            </a:r>
          </a:p>
          <a:p>
            <a:pPr rtl="0"/>
            <a:r>
              <a:rPr lang="ru-RU" dirty="0" smtClean="0"/>
              <a:t>Заочная - с использованием бюллетеней </a:t>
            </a:r>
          </a:p>
          <a:p>
            <a:pPr rtl="0"/>
            <a:r>
              <a:rPr lang="ru-RU" dirty="0" smtClean="0"/>
              <a:t>С использованием селекторной связи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Заседание НС правомочно если все члены НС извещены о времени и месте его проведения и на заседании присутствуют более половины членов НС.</a:t>
            </a:r>
          </a:p>
          <a:p>
            <a:r>
              <a:rPr lang="ru-RU" i="1" dirty="0"/>
              <a:t>Решения Наблюдательного совета, которые были приняты на его заседании, оформляются секретарем Наблюдательного совета в виде протокола.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28457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ru-RU" sz="2800" dirty="0" smtClean="0"/>
              <a:t>Рекомендации: </a:t>
            </a:r>
            <a:endParaRPr lang="ru-RU" sz="2800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20000"/>
          </a:bodyPr>
          <a:lstStyle/>
          <a:p>
            <a:pPr rtl="0"/>
            <a:r>
              <a:rPr lang="ru-RU" i="1" dirty="0" smtClean="0"/>
              <a:t>Расширить полномочия членов НС в вопросах контроля качества предоставляемых медицинских услуг;</a:t>
            </a:r>
          </a:p>
          <a:p>
            <a:pPr rtl="0"/>
            <a:r>
              <a:rPr lang="ru-RU" i="1" dirty="0" smtClean="0"/>
              <a:t>Предусмотреть в полномочиях НС возможность рассмотрения и разрешения конфликтных ситуаций между пациентами и персоналом Предприятия, с возможностью заключения мирового соглашения.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6605325" y="1825625"/>
            <a:ext cx="4754880" cy="4702766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Упростить процедуру оценки деятельности членов НС  для последующей выплате вознаграждения, с возможностью  создания Комиссии по оценке на базе Предприятия с обязательным участием представителя уполномоченного органа либо предусмотреть твердо установленный размер оплаты по результатам работы за текущий год.</a:t>
            </a:r>
          </a:p>
        </p:txBody>
      </p:sp>
    </p:spTree>
    <p:extLst>
      <p:ext uri="{BB962C8B-B14F-4D97-AF65-F5344CB8AC3E}">
        <p14:creationId xmlns:p14="http://schemas.microsoft.com/office/powerpoint/2010/main" val="907725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в оформлении «Облачный шкипер»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Слайды по наблюдательному совету" id="{C670947B-5E64-4B6C-A454-B4EECDC280F7}" vid="{71613577-FFC7-4D83-87F6-5DF90992301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B024FD56-CE1B-42FC-9E83-BFBF160724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53D857-4181-4777-8893-6E45A690F9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D01B8-816B-49B7-8C81-03AB51D87C54}">
  <ds:schemaRefs>
    <ds:schemaRef ds:uri="40262f94-9f35-4ac3-9a90-690165a166b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a4f35948-e619-41b3-aa29-22878b09cfd2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Слайды по наблюдательному совету</Template>
  <TotalTime>302</TotalTime>
  <Words>773</Words>
  <Application>Microsoft Office PowerPoint</Application>
  <PresentationFormat>Широкоэкранный</PresentationFormat>
  <Paragraphs>63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Batang</vt:lpstr>
      <vt:lpstr>Arial</vt:lpstr>
      <vt:lpstr>Calibri</vt:lpstr>
      <vt:lpstr>Cambria</vt:lpstr>
      <vt:lpstr>Times New Roman</vt:lpstr>
      <vt:lpstr>Шаблон в оформлении «Облачный шкипер»</vt:lpstr>
      <vt:lpstr>Наблюдательный совет</vt:lpstr>
      <vt:lpstr>Наблюдательный совет в КГП на ПХВ «Павлодарский областной онкологический диспансер» управления здравоохранения Павлодарской области, акимата Павлодарской области создан на основании приказа начальника управления здравоохранения Павлодарской области №419-Ө от 20 февраля 2013 года в соответствии с Законом РК от 01 марта 2011 года «О государственном имуществе», постановлением Правительства РК от 22 июня 2011 года № 686 « Об утверждении Правил создания наблюдательного совета в государственных  предприятиях на праве хозяйственного ведения в сфере  здравоохранения», постановлением акимата Павлодарской области от 13 декабря 2012 года №348/12 «О введении в коммунальных государственных предприятиях на праве хозяйственного ведения сферы здравоохранения наблюдательных советов»</vt:lpstr>
      <vt:lpstr>Наблюдательный совет в своей деятельности руководствуется </vt:lpstr>
      <vt:lpstr>Структура Наблюдательного совета КГП на ПХВ «Павлодарский областной онкологический диспансер» управления здравоохранения Павлодарской области, акимата Павлодарской области  </vt:lpstr>
      <vt:lpstr>Наблюдательным  советом утверждены корпоративные документы </vt:lpstr>
      <vt:lpstr>Заседания Наблюдательного совета За время работы Наблюдательного совета проведено 23 заседания   </vt:lpstr>
      <vt:lpstr>Форма проведения заседаний НС </vt:lpstr>
      <vt:lpstr>Рекомендации: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Наблюдательный совет</dc:title>
  <dc:creator>User 5</dc:creator>
  <cp:lastModifiedBy>USER</cp:lastModifiedBy>
  <cp:revision>35</cp:revision>
  <cp:lastPrinted>2019-07-25T12:14:56Z</cp:lastPrinted>
  <dcterms:created xsi:type="dcterms:W3CDTF">2018-08-25T06:15:43Z</dcterms:created>
  <dcterms:modified xsi:type="dcterms:W3CDTF">2021-01-05T06:23:48Z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74062900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