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62" r:id="rId2"/>
    <p:sldId id="263" r:id="rId3"/>
    <p:sldId id="264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>
      <p:cViewPr>
        <p:scale>
          <a:sx n="87" d="100"/>
          <a:sy n="87" d="100"/>
        </p:scale>
        <p:origin x="-65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08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CC6A3-8D8E-446D-B113-655D92D41CBC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D5B45D-3F16-46D4-9B33-EA76EEEBA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256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349895" cy="1320800"/>
          </a:xfrm>
        </p:spPr>
        <p:txBody>
          <a:bodyPr>
            <a:normAutofit/>
          </a:bodyPr>
          <a:lstStyle/>
          <a:p>
            <a:pPr algn="ctr"/>
            <a:r>
              <a:rPr lang="ru-RU" sz="4200" dirty="0">
                <a:solidFill>
                  <a:srgbClr val="5FCBEF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Наблюдательный совет</a:t>
            </a:r>
            <a:endParaRPr lang="ru-RU" sz="4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1629" y="2160590"/>
            <a:ext cx="10384971" cy="1137782"/>
          </a:xfrm>
        </p:spPr>
        <p:txBody>
          <a:bodyPr/>
          <a:lstStyle/>
          <a:p>
            <a:pPr marL="0" lvl="0" indent="0" algn="just">
              <a:buClr>
                <a:srgbClr val="5FCBEF"/>
              </a:buClr>
              <a:buNone/>
            </a:pPr>
            <a:r>
              <a:rPr lang="ru-RU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КГП на ПХВ «Павлодарский областной Центр психического здоровья» управления здравоохранения Павлодарской области, </a:t>
            </a:r>
            <a:r>
              <a:rPr lang="ru-RU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акимата</a:t>
            </a:r>
            <a:r>
              <a:rPr lang="ru-RU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Павлодарской области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9897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658" y="381001"/>
            <a:ext cx="10874828" cy="4898570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2C3C43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Наблюдательный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 в КГП на ПХВ «Павлодарский областной Центр психического здоровья управления здравоохранения Павлодарской области, </a:t>
            </a:r>
            <a:r>
              <a:rPr lang="ru-RU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акимата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Павлодарской области создан на основании приказа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управления здравоохранения Павлодарской области» № 753-</a:t>
            </a:r>
            <a:r>
              <a:rPr lang="kk-KZ" sz="1800" b="1" dirty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Ө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от «21» сентября  2020 года в соответствии с Законом Республики Казахстан от 01 марта 2011 года  «О государственном имуществе», приказом исполняющего обязанности Министра национальной экономики Республики Казахстан «О внесении изменений и дополнения в приказ Министра национальной экономики </a:t>
            </a:r>
            <a:b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Республики Казахстан от 20 февраля 2015 года №113 «Об утверждении Правил создания наблюдательного совета в государственных предприятиях на праве хозяйственного ведения, требований, предъявляемых к лицам, избираемым в состав наблюдательного совета, а также Правил конкурсного отбора членов наблюдательного совета и досрочного прекращения их полномочий», руководствуясь подпунктом 10 пункта 25 Положения о государственном учреждении «Управления здравоохранения Павлодарской области», утвержденного постановлением </a:t>
            </a:r>
            <a:r>
              <a:rPr lang="ru-RU" sz="1800" b="1" dirty="0" err="1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акимата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Павлодарской области от 10 июля 2017 года №195/4, постановление </a:t>
            </a:r>
            <a:r>
              <a:rPr lang="ru-RU" sz="1800" b="1" dirty="0" err="1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акимата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Павлодарской области «О введении наблюдательного совета в КГП на ПХВ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«Павлодарский областной Центр психического здоровья управления здравоохранения Павлодарской области, </a:t>
            </a:r>
            <a:r>
              <a:rPr lang="ru-RU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акимата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Павлодарской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от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21 сентября 2020 года 195/4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  <a:b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rot="10800000" flipV="1">
            <a:off x="435429" y="5181601"/>
            <a:ext cx="11484428" cy="914400"/>
          </a:xfrm>
        </p:spPr>
        <p:txBody>
          <a:bodyPr>
            <a:normAutofit fontScale="92500" lnSpcReduction="20000"/>
          </a:bodyPr>
          <a:lstStyle/>
          <a:p>
            <a:pPr lvl="0" algn="ctr">
              <a:buClr>
                <a:srgbClr val="5FCBEF"/>
              </a:buClr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наблюдательного совета утвержден приказом руководителя Управления здравоохранения Павлодарской от 21 сентября 2020 года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№ 753-Ө</a:t>
            </a:r>
            <a:r>
              <a:rPr lang="kk-KZ" sz="1800" dirty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</a:p>
          <a:p>
            <a:pPr lvl="0" algn="ctr">
              <a:buClr>
                <a:srgbClr val="5FCBEF"/>
              </a:buClr>
            </a:pPr>
            <a:r>
              <a:rPr lang="kk-KZ" sz="1800" dirty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Срок полномочий 3 года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983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857" y="370115"/>
            <a:ext cx="11288486" cy="6139542"/>
          </a:xfrm>
        </p:spPr>
        <p:txBody>
          <a:bodyPr>
            <a:noAutofit/>
          </a:bodyPr>
          <a:lstStyle/>
          <a:p>
            <a:pPr lvl="0" algn="ctr"/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НАБЛЮДАТЕЛЬНЫЙ СОВЕТ</a:t>
            </a:r>
            <a:b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Органами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предприятия на праве хозяйственного ведения являются: его руководитель, а также наблюдательный совет (ст. 142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гос.имуществе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НАБЛЮДАТЕЛЬНЫЙ СОВЕТ – является органом управления предприятия, осуществляющим общее руководство деятельностью предприятия, за исключением вопросов, отнесенных Уставом предприятия к исключительной компетенции Учредителя или Исполнительного органа предприятия, а также контроль над деятельностью Исполнительного органа предприятия в пределах своей компетенции.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эффективное управление предприятием для улучшение финансово- хозяйственной деятельности, повышение качества оказания услуг и менеджмента</a:t>
            </a:r>
            <a:b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337178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8590" y="424543"/>
            <a:ext cx="10426095" cy="1320800"/>
          </a:xfrm>
        </p:spPr>
        <p:txBody>
          <a:bodyPr/>
          <a:lstStyle/>
          <a:p>
            <a:pPr algn="ctr"/>
            <a:r>
              <a:rPr lang="kk-KZ" sz="3200" dirty="0">
                <a:solidFill>
                  <a:prstClr val="black"/>
                </a:solidFill>
              </a:rPr>
              <a:t>НПА </a:t>
            </a:r>
            <a:r>
              <a:rPr lang="ru-RU" sz="3200" dirty="0">
                <a:solidFill>
                  <a:prstClr val="black"/>
                </a:solidFill>
              </a:rPr>
              <a:t>(правовое обоснование)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93371"/>
            <a:ext cx="10687352" cy="5170715"/>
          </a:xfrm>
        </p:spPr>
        <p:txBody>
          <a:bodyPr>
            <a:normAutofit/>
          </a:bodyPr>
          <a:lstStyle/>
          <a:p>
            <a:pPr lvl="0">
              <a:buClr>
                <a:srgbClr val="5FCBEF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РК от 1 марта 2011 года № 413-</a:t>
            </a: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 государственном имуществе».</a:t>
            </a:r>
          </a:p>
          <a:p>
            <a:pPr lvl="0">
              <a:buClr>
                <a:srgbClr val="5FCBEF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МНЭ РК «Об утверждении Правил создания наблюдательного совета в государственных предприятиях на праве хозяйственного ведения, требований, предъявляемых к лицам, избираемым в состав наблюдательного совета, а также Правил конкурсного отбора членов наблюдательного совета и досрочного прекращения полномочий» от 20 февраля 2015 года № 113.</a:t>
            </a:r>
          </a:p>
          <a:p>
            <a:pPr lvl="0">
              <a:buClr>
                <a:srgbClr val="5FCBEF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МНЭ РК «Об утверждении критериев, предъявляемых к государственным предприятиям на праве хозяйственного ведения, в которых создаются наблюдательные советы» от 20 февраля 2015 года № 114.</a:t>
            </a:r>
          </a:p>
          <a:p>
            <a:pPr lvl="0" algn="just">
              <a:buClr>
                <a:srgbClr val="5FCBEF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МНЭ РК «Об утверждении Правил оценки деятельности членов  наблюдательного совета и определения лимита выплаты вознаграждения членам наблюдательного совета» от 20 февраля 2015 года № 115.</a:t>
            </a:r>
          </a:p>
          <a:p>
            <a:pPr lvl="0" algn="just">
              <a:buClr>
                <a:srgbClr val="5FCBEF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Типовой кодекс корпоративного управления для медицинских организаций в форме </a:t>
            </a:r>
            <a:r>
              <a:rPr lang="ru-RU" sz="16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Гп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ПХВ с НС, утвержденный  Решением экспертного совета  РГП «РЦРЗ» от 29 марта 2019 года №24</a:t>
            </a:r>
          </a:p>
          <a:p>
            <a:pPr lvl="0">
              <a:buClr>
                <a:srgbClr val="5FCBEF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Устав КГП на ПХВ «Павлодарский областной Центр психического здоровья» управления здравоохранения Павлодарской области, </a:t>
            </a:r>
            <a:r>
              <a:rPr lang="ru-RU" sz="16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акимата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Павлодарской области.</a:t>
            </a:r>
          </a:p>
          <a:p>
            <a:pPr lvl="0">
              <a:buClr>
                <a:srgbClr val="5FCBEF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наблюдательном совете «Павлодарский областной Центр психического здоровья» управления здравоохранения Павлодарской области, </a:t>
            </a:r>
            <a:r>
              <a:rPr lang="ru-RU" sz="16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акимата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Павлодарской области, утвержденного приказом руководителя Управления здравоохранения Павлодарской от 25 сентября 2020 года № 766-Ө</a:t>
            </a:r>
            <a:r>
              <a:rPr lang="kk-K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0" indent="0" algn="just">
              <a:buClr>
                <a:srgbClr val="5FCBEF"/>
              </a:buClr>
              <a:buNone/>
            </a:pPr>
            <a:endParaRPr lang="ru-RU" sz="1600" b="1" dirty="0">
              <a:solidFill>
                <a:prstClr val="black">
                  <a:lumMod val="50000"/>
                  <a:lumOff val="50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9484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709123" cy="1320800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проведения заседаний и оформление решений НС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687286"/>
            <a:ext cx="4874380" cy="4354075"/>
          </a:xfrm>
        </p:spPr>
        <p:txBody>
          <a:bodyPr>
            <a:normAutofit fontScale="92500" lnSpcReduction="10000"/>
          </a:bodyPr>
          <a:lstStyle/>
          <a:p>
            <a:pPr lvl="0">
              <a:buClr>
                <a:srgbClr val="5FCBEF"/>
              </a:buClr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НС проводятся в соответствии с Планом работы НС на </a:t>
            </a:r>
            <a:r>
              <a:rPr lang="ru-RU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соответствующий 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финансовый год</a:t>
            </a:r>
          </a:p>
          <a:p>
            <a:pPr lvl="0">
              <a:buClr>
                <a:srgbClr val="5FCBEF"/>
              </a:buClr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Заседания НС могут быть плановыми и внеочередными. Проводятся в очном режиме и/или, в режиме селекторной связи и заочно</a:t>
            </a:r>
          </a:p>
          <a:p>
            <a:pPr lvl="0">
              <a:buClr>
                <a:srgbClr val="5FCBEF"/>
              </a:buClr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СОЗЫВ - Председателя; </a:t>
            </a:r>
          </a:p>
          <a:p>
            <a:pPr marL="0" lvl="0" indent="0">
              <a:buClr>
                <a:srgbClr val="5FCBEF"/>
              </a:buClr>
              <a:buNone/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- Исполнительного </a:t>
            </a:r>
            <a:r>
              <a:rPr lang="ru-RU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органа предприятия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lvl="0" indent="0">
              <a:buClr>
                <a:srgbClr val="5FCBEF"/>
              </a:buClr>
              <a:buNone/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- любого члена НС; </a:t>
            </a:r>
          </a:p>
          <a:p>
            <a:pPr lvl="0">
              <a:buClr>
                <a:srgbClr val="5FCBEF"/>
              </a:buClr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Заседание НС проводится в соответствии с требованиями Положения о НС </a:t>
            </a:r>
          </a:p>
          <a:p>
            <a:pPr lvl="0">
              <a:buClr>
                <a:srgbClr val="5FCBEF"/>
              </a:buClr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Заседание НС созывается председателем НС не позднее 10 рабочих дней со дня поступления требования о его созыве</a:t>
            </a:r>
          </a:p>
          <a:p>
            <a:pPr lvl="0">
              <a:buClr>
                <a:srgbClr val="5FCBEF"/>
              </a:buClr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НС/СД по вопросам утвержденной в установленном порядке повестки дня заседания принимаются способом – ГОЛОСОВАНИЯ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74230" y="1589315"/>
            <a:ext cx="4974770" cy="4452048"/>
          </a:xfrm>
        </p:spPr>
        <p:txBody>
          <a:bodyPr>
            <a:normAutofit fontScale="92500" lnSpcReduction="10000"/>
          </a:bodyPr>
          <a:lstStyle/>
          <a:p>
            <a:pPr lvl="0">
              <a:buClr>
                <a:srgbClr val="5FCBEF"/>
              </a:buClr>
            </a:pP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голосования: </a:t>
            </a:r>
          </a:p>
          <a:p>
            <a:pPr marL="0" lvl="0" indent="0">
              <a:buClr>
                <a:srgbClr val="5FCBEF"/>
              </a:buClr>
              <a:buNone/>
            </a:pP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- Очное</a:t>
            </a:r>
          </a:p>
          <a:p>
            <a:pPr marL="0" lvl="0" indent="0">
              <a:buClr>
                <a:srgbClr val="5FCBEF"/>
              </a:buClr>
              <a:buNone/>
            </a:pP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- Заочное </a:t>
            </a:r>
          </a:p>
          <a:p>
            <a:pPr marL="0" lvl="0" indent="0">
              <a:buClr>
                <a:srgbClr val="5FCBEF"/>
              </a:buClr>
              <a:buNone/>
            </a:pP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- Смешанное </a:t>
            </a:r>
          </a:p>
          <a:p>
            <a:pPr lvl="0">
              <a:buClr>
                <a:srgbClr val="5FCBEF"/>
              </a:buClr>
            </a:pP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НС/СД по вопросам утвержденной в установленном порядке повестки дня заседания принимаются способом – ГОЛОСОВАНИЯ </a:t>
            </a:r>
          </a:p>
          <a:p>
            <a:pPr lvl="0">
              <a:buClr>
                <a:srgbClr val="5FCBEF"/>
              </a:buClr>
            </a:pP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НС/СД, которые были приняты на заседании, оформляются - ПРОТОКОЛОМ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66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лента 1"/>
          <p:cNvSpPr/>
          <p:nvPr/>
        </p:nvSpPr>
        <p:spPr>
          <a:xfrm>
            <a:off x="395786" y="691878"/>
            <a:ext cx="3234518" cy="207861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Максимальное соблюдение,</a:t>
            </a:r>
          </a:p>
          <a:p>
            <a:pPr algn="ctr"/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реализация интересов и</a:t>
            </a:r>
          </a:p>
          <a:p>
            <a:pPr algn="ctr"/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зашита прав Учредителя и</a:t>
            </a:r>
          </a:p>
          <a:p>
            <a:pPr algn="ctr"/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Предприятия</a:t>
            </a:r>
          </a:p>
        </p:txBody>
      </p:sp>
      <p:sp>
        <p:nvSpPr>
          <p:cNvPr id="3" name="Блок-схема: перфолента 2"/>
          <p:cNvSpPr/>
          <p:nvPr/>
        </p:nvSpPr>
        <p:spPr>
          <a:xfrm>
            <a:off x="4148918" y="691878"/>
            <a:ext cx="2957983" cy="1843863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Эффективность</a:t>
            </a:r>
          </a:p>
        </p:txBody>
      </p:sp>
      <p:sp>
        <p:nvSpPr>
          <p:cNvPr id="4" name="Блок-схема: перфолента 3"/>
          <p:cNvSpPr/>
          <p:nvPr/>
        </p:nvSpPr>
        <p:spPr>
          <a:xfrm>
            <a:off x="7517566" y="691877"/>
            <a:ext cx="3023054" cy="1746523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Осмотрительность</a:t>
            </a:r>
          </a:p>
        </p:txBody>
      </p:sp>
      <p:sp>
        <p:nvSpPr>
          <p:cNvPr id="5" name="Блок-схема: перфолента 4"/>
          <p:cNvSpPr/>
          <p:nvPr/>
        </p:nvSpPr>
        <p:spPr>
          <a:xfrm>
            <a:off x="386361" y="2761209"/>
            <a:ext cx="3129725" cy="169032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Ответственность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8919" y="2583233"/>
            <a:ext cx="3046538" cy="186829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9772" y="2434825"/>
            <a:ext cx="3088038" cy="184699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4220" y="4800600"/>
            <a:ext cx="3350525" cy="188322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0573" y="4669971"/>
            <a:ext cx="3150284" cy="1894115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8403770" y="2953227"/>
            <a:ext cx="21368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Честность</a:t>
            </a:r>
          </a:p>
          <a:p>
            <a:pPr algn="ctr"/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Прозрачность</a:t>
            </a:r>
            <a:endParaRPr lang="ru-RU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10800000" flipV="1">
            <a:off x="1813809" y="4939215"/>
            <a:ext cx="23351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Профессионализм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741233" y="5335080"/>
            <a:ext cx="19181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Разумность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365172" y="3105835"/>
            <a:ext cx="25472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Объективность при</a:t>
            </a:r>
          </a:p>
          <a:p>
            <a:pPr lvl="0" algn="ctr"/>
            <a:r>
              <a:rPr lang="ru-RU" b="1" dirty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принятии решений</a:t>
            </a:r>
          </a:p>
        </p:txBody>
      </p:sp>
      <p:sp>
        <p:nvSpPr>
          <p:cNvPr id="14" name="Прямоугольник 13"/>
          <p:cNvSpPr/>
          <p:nvPr/>
        </p:nvSpPr>
        <p:spPr>
          <a:xfrm rot="10800000" flipV="1">
            <a:off x="1328057" y="207439"/>
            <a:ext cx="93508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 smtClean="0">
                <a:ln w="22225">
                  <a:solidFill>
                    <a:srgbClr val="2E83C3"/>
                  </a:solidFill>
                  <a:prstDash val="solid"/>
                </a:ln>
                <a:solidFill>
                  <a:srgbClr val="2E83C3">
                    <a:lumMod val="40000"/>
                    <a:lumOff val="60000"/>
                  </a:srgbClr>
                </a:solidFill>
              </a:rPr>
              <a:t>Основные принципы НС </a:t>
            </a:r>
            <a:endParaRPr lang="ru-RU" b="1" dirty="0">
              <a:ln w="22225">
                <a:solidFill>
                  <a:srgbClr val="2E83C3"/>
                </a:solidFill>
                <a:prstDash val="solid"/>
              </a:ln>
              <a:solidFill>
                <a:srgbClr val="2E83C3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7871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467</TotalTime>
  <Words>418</Words>
  <Application>Microsoft Office PowerPoint</Application>
  <PresentationFormat>Произвольный</PresentationFormat>
  <Paragraphs>45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Грань</vt:lpstr>
      <vt:lpstr>Наблюдательный совет</vt:lpstr>
      <vt:lpstr> Наблюдательный совет в КГП на ПХВ «Павлодарский областной Центр психического здоровья управления здравоохранения Павлодарской области, акимата Павлодарской области создан на основании приказа управления здравоохранения Павлодарской области» № 753-Ө от «21» сентября  2020 года в соответствии с Законом Республики Казахстан от 01 марта 2011 года  «О государственном имуществе», приказом исполняющего обязанности Министра национальной экономики Республики Казахстан «О внесении изменений и дополнения в приказ Министра национальной экономики  Республики Казахстан от 20 февраля 2015 года №113 «Об утверждении Правил создания наблюдательного совета в государственных предприятиях на праве хозяйственного ведения, требований, предъявляемых к лицам, избираемым в состав наблюдательного совета, а также Правил конкурсного отбора членов наблюдательного совета и досрочного прекращения их полномочий», руководствуясь подпунктом 10 пункта 25 Положения о государственном учреждении «Управления здравоохранения Павлодарской области», утвержденного постановлением акимата Павлодарской области от 10 июля 2017 года №195/4, постановление акимата Павлодарской области «О введении наблюдательного совета в КГП на ПХВ «Павлодарский областной Центр психического здоровья управления здравоохранения Павлодарской области, акимата Павлодарской области от 21 сентября 2020 года 195/4. </vt:lpstr>
      <vt:lpstr>НАБЛЮДАТЕЛЬНЫЙ СОВЕТ Органами государственного предприятия на праве хозяйственного ведения являются: его руководитель, а также наблюдательный совет (ст. 142 Закон о гос.имуществе).   НАБЛЮДАТЕЛЬНЫЙ СОВЕТ – является органом управления предприятия, осуществляющим общее руководство деятельностью предприятия, за исключением вопросов, отнесенных Уставом предприятия к исключительной компетенции Учредителя или Исполнительного органа предприятия, а также контроль над деятельностью Исполнительного органа предприятия в пределах своей компетенции.  • Цель – эффективное управление предприятием для улучшение финансово- хозяйственной деятельности, повышение качества оказания услуг и менеджмента </vt:lpstr>
      <vt:lpstr>НПА (правовое обоснование)</vt:lpstr>
      <vt:lpstr>Порядок проведения заседаний и оформление решений НС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Наблюдательный совет</dc:title>
  <dc:creator>Asus</dc:creator>
  <cp:lastModifiedBy>POND</cp:lastModifiedBy>
  <cp:revision>50</cp:revision>
  <dcterms:created xsi:type="dcterms:W3CDTF">2021-01-04T06:52:54Z</dcterms:created>
  <dcterms:modified xsi:type="dcterms:W3CDTF">2021-03-02T08:53:11Z</dcterms:modified>
</cp:coreProperties>
</file>