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62" r:id="rId3"/>
    <p:sldId id="257" r:id="rId4"/>
    <p:sldId id="263" r:id="rId5"/>
    <p:sldId id="259" r:id="rId6"/>
    <p:sldId id="264" r:id="rId7"/>
    <p:sldId id="258" r:id="rId8"/>
    <p:sldId id="265" r:id="rId9"/>
    <p:sldId id="260" r:id="rId10"/>
    <p:sldId id="266" r:id="rId11"/>
    <p:sldId id="261"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434" autoAdjust="0"/>
  </p:normalViewPr>
  <p:slideViewPr>
    <p:cSldViewPr snapToGrid="0">
      <p:cViewPr>
        <p:scale>
          <a:sx n="87" d="100"/>
          <a:sy n="87" d="100"/>
        </p:scale>
        <p:origin x="-1458" y="-582"/>
      </p:cViewPr>
      <p:guideLst>
        <p:guide orient="horz" pos="2160"/>
        <p:guide pos="3840"/>
      </p:guideLst>
    </p:cSldViewPr>
  </p:slideViewPr>
  <p:notesTextViewPr>
    <p:cViewPr>
      <p:scale>
        <a:sx n="1" d="1"/>
        <a:sy n="1" d="1"/>
      </p:scale>
      <p:origin x="0" y="0"/>
    </p:cViewPr>
  </p:notesTextViewPr>
  <p:notesViewPr>
    <p:cSldViewPr snapToGrid="0">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93E11F-CE0D-42E4-9323-7D771A70E776}" type="doc">
      <dgm:prSet loTypeId="urn:microsoft.com/office/officeart/2005/8/layout/default" loCatId="list" qsTypeId="urn:microsoft.com/office/officeart/2005/8/quickstyle/simple2" qsCatId="simple" csTypeId="urn:microsoft.com/office/officeart/2005/8/colors/accent1_2" csCatId="accent1" phldr="1"/>
      <dgm:spPr/>
      <dgm:t>
        <a:bodyPr/>
        <a:lstStyle/>
        <a:p>
          <a:endParaRPr lang="ru-RU"/>
        </a:p>
      </dgm:t>
    </dgm:pt>
    <dgm:pt modelId="{D29F9802-6FA0-4EA7-A89E-3778D4B4FCCB}">
      <dgm:prSet/>
      <dgm:spPr/>
      <dgm:t>
        <a:bodyPr/>
        <a:lstStyle/>
        <a:p>
          <a:pPr rtl="0"/>
          <a:r>
            <a:rPr lang="ru-RU" b="1" dirty="0" smtClean="0">
              <a:solidFill>
                <a:schemeClr val="tx1"/>
              </a:solidFill>
              <a:latin typeface="Times New Roman" panose="02020603050405020304" pitchFamily="18" charset="0"/>
              <a:cs typeface="Times New Roman" panose="02020603050405020304" pitchFamily="18" charset="0"/>
            </a:rPr>
            <a:t>БАҚЫЛАУ КЕҢЕСІ</a:t>
          </a:r>
          <a:br>
            <a:rPr lang="ru-RU" b="1" dirty="0" smtClean="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
          </a:r>
          <a:br>
            <a:rPr lang="en-US" dirty="0" smtClean="0">
              <a:solidFill>
                <a:schemeClr val="tx1"/>
              </a:solidFill>
              <a:latin typeface="Times New Roman" panose="02020603050405020304" pitchFamily="18" charset="0"/>
              <a:cs typeface="Times New Roman" panose="02020603050405020304" pitchFamily="18" charset="0"/>
            </a:rPr>
          </a:br>
          <a:r>
            <a:rPr lang="ru-RU" dirty="0" err="1" smtClean="0">
              <a:solidFill>
                <a:schemeClr val="tx1"/>
              </a:solidFill>
              <a:latin typeface="Times New Roman" panose="02020603050405020304" pitchFamily="18" charset="0"/>
              <a:cs typeface="Times New Roman" panose="02020603050405020304" pitchFamily="18" charset="0"/>
            </a:rPr>
            <a:t>Шаруашылық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жүргізу</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құқығындағы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мемлекеттік</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кәсіпорынның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органдары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оның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басшысы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сондай-ақ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Бақылау</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кеңесі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болып</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табылады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Мемлекеттік</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мүлік</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туралы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Заңның</a:t>
          </a:r>
          <a:r>
            <a:rPr lang="ru-RU" dirty="0" smtClean="0">
              <a:solidFill>
                <a:schemeClr val="tx1"/>
              </a:solidFill>
              <a:latin typeface="Times New Roman" panose="02020603050405020304" pitchFamily="18" charset="0"/>
              <a:cs typeface="Times New Roman" panose="02020603050405020304" pitchFamily="18" charset="0"/>
            </a:rPr>
            <a:t> 142 бабы).</a:t>
          </a:r>
        </a:p>
        <a:p>
          <a:pPr rtl="0"/>
          <a:r>
            <a:rPr lang="ru-RU" dirty="0" err="1" smtClean="0">
              <a:solidFill>
                <a:schemeClr val="tx1"/>
              </a:solidFill>
              <a:latin typeface="Times New Roman" panose="02020603050405020304" pitchFamily="18" charset="0"/>
              <a:cs typeface="Times New Roman" panose="02020603050405020304" pitchFamily="18" charset="0"/>
            </a:rPr>
            <a:t>Бақылау</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кеңесі</a:t>
          </a:r>
          <a:r>
            <a:rPr lang="ru-RU" dirty="0" smtClean="0">
              <a:solidFill>
                <a:schemeClr val="tx1"/>
              </a:solidFill>
              <a:latin typeface="Times New Roman" panose="02020603050405020304" pitchFamily="18" charset="0"/>
              <a:cs typeface="Times New Roman" panose="02020603050405020304" pitchFamily="18" charset="0"/>
            </a:rPr>
            <a:t> - </a:t>
          </a:r>
          <a:r>
            <a:rPr lang="ru-RU" dirty="0" err="1" smtClean="0">
              <a:solidFill>
                <a:schemeClr val="tx1"/>
              </a:solidFill>
              <a:latin typeface="Times New Roman" panose="02020603050405020304" pitchFamily="18" charset="0"/>
              <a:cs typeface="Times New Roman" panose="02020603050405020304" pitchFamily="18" charset="0"/>
            </a:rPr>
            <a:t>кәсіпорын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Жарғысында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кәсіпорын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Құрылтайшысының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немесе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Атқарушы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органының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айрықша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құзыретіне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жатқызылған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мәселелерді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қоспағанда</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сондай-ақ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өз</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құзыреті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шегінде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кәсіпорынның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атқарушы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органының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қызметін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бақылау</a:t>
          </a:r>
          <a:r>
            <a:rPr lang="ru-RU" dirty="0" smtClean="0">
              <a:solidFill>
                <a:schemeClr val="tx1"/>
              </a:solidFill>
              <a:latin typeface="Times New Roman" panose="02020603050405020304" pitchFamily="18" charset="0"/>
              <a:cs typeface="Times New Roman" panose="02020603050405020304" pitchFamily="18" charset="0"/>
            </a:rPr>
            <a:t> мен </a:t>
          </a:r>
          <a:r>
            <a:rPr lang="ru-RU" dirty="0" err="1" smtClean="0">
              <a:solidFill>
                <a:schemeClr val="tx1"/>
              </a:solidFill>
              <a:latin typeface="Times New Roman" panose="02020603050405020304" pitchFamily="18" charset="0"/>
              <a:cs typeface="Times New Roman" panose="02020603050405020304" pitchFamily="18" charset="0"/>
            </a:rPr>
            <a:t>кәсіпорын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қызметіне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жалпы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басшылықты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жүзеге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асыратын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кәсіпорынның</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басқару</a:t>
          </a:r>
          <a:r>
            <a:rPr lang="ru-RU" dirty="0" smtClean="0">
              <a:solidFill>
                <a:schemeClr val="tx1"/>
              </a:solidFill>
              <a:latin typeface="Times New Roman" panose="02020603050405020304" pitchFamily="18" charset="0"/>
              <a:cs typeface="Times New Roman" panose="02020603050405020304" pitchFamily="18" charset="0"/>
            </a:rPr>
            <a:t> органы </a:t>
          </a:r>
          <a:r>
            <a:rPr lang="ru-RU" dirty="0" err="1" smtClean="0">
              <a:solidFill>
                <a:schemeClr val="tx1"/>
              </a:solidFill>
              <a:latin typeface="Times New Roman" panose="02020603050405020304" pitchFamily="18" charset="0"/>
              <a:cs typeface="Times New Roman" panose="02020603050405020304" pitchFamily="18" charset="0"/>
            </a:rPr>
            <a:t>болып</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табылады</a:t>
          </a:r>
          <a:r>
            <a:rPr lang="ru-RU" dirty="0" smtClean="0">
              <a:solidFill>
                <a:schemeClr val="tx1"/>
              </a:solidFill>
              <a:latin typeface="Times New Roman" panose="02020603050405020304" pitchFamily="18" charset="0"/>
              <a:cs typeface="Times New Roman" panose="02020603050405020304" pitchFamily="18" charset="0"/>
            </a:rPr>
            <a:t>.</a:t>
          </a:r>
          <a:r>
            <a:rPr lang="en-US" dirty="0" smtClean="0">
              <a:solidFill>
                <a:schemeClr val="tx1"/>
              </a:solidFill>
              <a:latin typeface="Times New Roman" panose="02020603050405020304" pitchFamily="18" charset="0"/>
              <a:cs typeface="Times New Roman" panose="02020603050405020304" pitchFamily="18" charset="0"/>
            </a:rPr>
            <a:t/>
          </a:r>
          <a:br>
            <a:rPr lang="en-US" dirty="0" smtClean="0">
              <a:solidFill>
                <a:schemeClr val="tx1"/>
              </a:solidFill>
              <a:latin typeface="Times New Roman" panose="02020603050405020304" pitchFamily="18" charset="0"/>
              <a:cs typeface="Times New Roman" panose="02020603050405020304" pitchFamily="18" charset="0"/>
            </a:rPr>
          </a:br>
          <a:endParaRPr lang="ru-RU" dirty="0" smtClean="0">
            <a:solidFill>
              <a:schemeClr val="tx1"/>
            </a:solidFill>
            <a:latin typeface="Times New Roman" panose="02020603050405020304" pitchFamily="18" charset="0"/>
            <a:cs typeface="Times New Roman" panose="02020603050405020304" pitchFamily="18" charset="0"/>
          </a:endParaRPr>
        </a:p>
        <a:p>
          <a:pPr rtl="0"/>
          <a:r>
            <a:rPr lang="ru-RU" dirty="0" smtClean="0">
              <a:solidFill>
                <a:schemeClr val="tx1"/>
              </a:solidFill>
              <a:latin typeface="Times New Roman" panose="02020603050405020304" pitchFamily="18" charset="0"/>
              <a:cs typeface="Times New Roman" panose="02020603050405020304" pitchFamily="18" charset="0"/>
            </a:rPr>
            <a:t>• </a:t>
          </a:r>
          <a:r>
            <a:rPr lang="ru-RU" i="1" dirty="0" err="1" smtClean="0">
              <a:solidFill>
                <a:schemeClr val="tx1"/>
              </a:solidFill>
              <a:latin typeface="Times New Roman" panose="02020603050405020304" pitchFamily="18" charset="0"/>
              <a:cs typeface="Times New Roman" panose="02020603050405020304" pitchFamily="18" charset="0"/>
            </a:rPr>
            <a:t>Мақсаты</a:t>
          </a:r>
          <a:r>
            <a:rPr lang="ru-RU" dirty="0" smtClean="0">
              <a:solidFill>
                <a:schemeClr val="tx1"/>
              </a:solidFill>
              <a:latin typeface="Times New Roman" panose="02020603050405020304" pitchFamily="18" charset="0"/>
              <a:cs typeface="Times New Roman" panose="02020603050405020304" pitchFamily="18" charset="0"/>
            </a:rPr>
            <a:t> - </a:t>
          </a:r>
          <a:r>
            <a:rPr lang="ru-RU" dirty="0" err="1" smtClean="0">
              <a:solidFill>
                <a:schemeClr val="tx1"/>
              </a:solidFill>
              <a:latin typeface="Times New Roman" panose="02020603050405020304" pitchFamily="18" charset="0"/>
              <a:cs typeface="Times New Roman" panose="02020603050405020304" pitchFamily="18" charset="0"/>
            </a:rPr>
            <a:t>қаржылық-шаруашылық</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қызметті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жақсарту</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қызмет</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көрсету</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сапасын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және</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менеджментті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арттыру</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үшін</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кәсіпорынды</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тиімді</a:t>
          </a:r>
          <a:r>
            <a:rPr lang="ru-RU" dirty="0" smtClean="0">
              <a:solidFill>
                <a:schemeClr val="tx1"/>
              </a:solidFill>
              <a:latin typeface="Times New Roman" panose="02020603050405020304" pitchFamily="18" charset="0"/>
              <a:cs typeface="Times New Roman" panose="02020603050405020304" pitchFamily="18" charset="0"/>
            </a:rPr>
            <a:t> </a:t>
          </a:r>
          <a:r>
            <a:rPr lang="ru-RU" dirty="0" err="1" smtClean="0">
              <a:solidFill>
                <a:schemeClr val="tx1"/>
              </a:solidFill>
              <a:latin typeface="Times New Roman" panose="02020603050405020304" pitchFamily="18" charset="0"/>
              <a:cs typeface="Times New Roman" panose="02020603050405020304" pitchFamily="18" charset="0"/>
            </a:rPr>
            <a:t>басқару</a:t>
          </a:r>
          <a:endParaRPr lang="ru-RU" dirty="0">
            <a:solidFill>
              <a:schemeClr val="tx1"/>
            </a:solidFill>
            <a:latin typeface="Times New Roman" panose="02020603050405020304" pitchFamily="18" charset="0"/>
            <a:cs typeface="Times New Roman" panose="02020603050405020304" pitchFamily="18" charset="0"/>
          </a:endParaRPr>
        </a:p>
      </dgm:t>
    </dgm:pt>
    <dgm:pt modelId="{B91F2653-0E33-4F9D-857B-6EFB9137FEC7}" type="sibTrans" cxnId="{550A011C-0EA9-4461-ADA2-F424B0FC12C3}">
      <dgm:prSet/>
      <dgm:spPr/>
      <dgm:t>
        <a:bodyPr/>
        <a:lstStyle/>
        <a:p>
          <a:endParaRPr lang="ru-RU"/>
        </a:p>
      </dgm:t>
    </dgm:pt>
    <dgm:pt modelId="{170817B5-3032-4F9E-A7B0-FC1163A3A185}" type="parTrans" cxnId="{550A011C-0EA9-4461-ADA2-F424B0FC12C3}">
      <dgm:prSet/>
      <dgm:spPr/>
      <dgm:t>
        <a:bodyPr/>
        <a:lstStyle/>
        <a:p>
          <a:endParaRPr lang="ru-RU"/>
        </a:p>
      </dgm:t>
    </dgm:pt>
    <dgm:pt modelId="{5DEE577F-CA76-43EF-B18D-0A177888EE2F}" type="pres">
      <dgm:prSet presAssocID="{F293E11F-CE0D-42E4-9323-7D771A70E776}" presName="diagram" presStyleCnt="0">
        <dgm:presLayoutVars>
          <dgm:dir/>
          <dgm:resizeHandles val="exact"/>
        </dgm:presLayoutVars>
      </dgm:prSet>
      <dgm:spPr/>
      <dgm:t>
        <a:bodyPr/>
        <a:lstStyle/>
        <a:p>
          <a:endParaRPr lang="ru-RU"/>
        </a:p>
      </dgm:t>
    </dgm:pt>
    <dgm:pt modelId="{1610B08C-5D97-45E7-8158-2956DA3A4B43}" type="pres">
      <dgm:prSet presAssocID="{D29F9802-6FA0-4EA7-A89E-3778D4B4FCCB}" presName="node" presStyleLbl="node1" presStyleIdx="0" presStyleCnt="1" custScaleX="100000" custScaleY="94967">
        <dgm:presLayoutVars>
          <dgm:bulletEnabled val="1"/>
        </dgm:presLayoutVars>
      </dgm:prSet>
      <dgm:spPr/>
      <dgm:t>
        <a:bodyPr/>
        <a:lstStyle/>
        <a:p>
          <a:endParaRPr lang="ru-RU"/>
        </a:p>
      </dgm:t>
    </dgm:pt>
  </dgm:ptLst>
  <dgm:cxnLst>
    <dgm:cxn modelId="{5866E875-7578-47E8-B484-CCF37CCA1689}" type="presOf" srcId="{D29F9802-6FA0-4EA7-A89E-3778D4B4FCCB}" destId="{1610B08C-5D97-45E7-8158-2956DA3A4B43}" srcOrd="0" destOrd="0" presId="urn:microsoft.com/office/officeart/2005/8/layout/default"/>
    <dgm:cxn modelId="{EA025EF3-3C17-4D45-B72A-0B209649E4C3}" type="presOf" srcId="{F293E11F-CE0D-42E4-9323-7D771A70E776}" destId="{5DEE577F-CA76-43EF-B18D-0A177888EE2F}" srcOrd="0" destOrd="0" presId="urn:microsoft.com/office/officeart/2005/8/layout/default"/>
    <dgm:cxn modelId="{550A011C-0EA9-4461-ADA2-F424B0FC12C3}" srcId="{F293E11F-CE0D-42E4-9323-7D771A70E776}" destId="{D29F9802-6FA0-4EA7-A89E-3778D4B4FCCB}" srcOrd="0" destOrd="0" parTransId="{170817B5-3032-4F9E-A7B0-FC1163A3A185}" sibTransId="{B91F2653-0E33-4F9D-857B-6EFB9137FEC7}"/>
    <dgm:cxn modelId="{599DF818-F06B-4AD0-AF42-1D4FB5DAF8AC}" type="presParOf" srcId="{5DEE577F-CA76-43EF-B18D-0A177888EE2F}" destId="{1610B08C-5D97-45E7-8158-2956DA3A4B43}"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0B08C-5D97-45E7-8158-2956DA3A4B43}">
      <dsp:nvSpPr>
        <dsp:cNvPr id="0" name=""/>
        <dsp:cNvSpPr/>
      </dsp:nvSpPr>
      <dsp:spPr>
        <a:xfrm>
          <a:off x="186882" y="1797"/>
          <a:ext cx="10883186" cy="6201261"/>
        </a:xfrm>
        <a:prstGeom prst="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ru-RU" sz="2800" b="1" kern="1200" dirty="0" smtClean="0">
              <a:solidFill>
                <a:schemeClr val="tx1"/>
              </a:solidFill>
              <a:latin typeface="Times New Roman" panose="02020603050405020304" pitchFamily="18" charset="0"/>
              <a:cs typeface="Times New Roman" panose="02020603050405020304" pitchFamily="18" charset="0"/>
            </a:rPr>
            <a:t>БАҚЫЛАУ КЕҢЕСІ</a:t>
          </a:r>
          <a:br>
            <a:rPr lang="ru-RU" sz="2800" b="1" kern="1200" dirty="0" smtClean="0">
              <a:solidFill>
                <a:schemeClr val="tx1"/>
              </a:solidFill>
              <a:latin typeface="Times New Roman" panose="02020603050405020304" pitchFamily="18" charset="0"/>
              <a:cs typeface="Times New Roman" panose="02020603050405020304" pitchFamily="18" charset="0"/>
            </a:rPr>
          </a:br>
          <a:r>
            <a:rPr lang="en-US" sz="2800" kern="1200" dirty="0" smtClean="0">
              <a:solidFill>
                <a:schemeClr val="tx1"/>
              </a:solidFill>
              <a:latin typeface="Times New Roman" panose="02020603050405020304" pitchFamily="18" charset="0"/>
              <a:cs typeface="Times New Roman" panose="02020603050405020304" pitchFamily="18" charset="0"/>
            </a:rPr>
            <a:t/>
          </a:r>
          <a:br>
            <a:rPr lang="en-US" sz="2800" kern="1200" dirty="0" smtClean="0">
              <a:solidFill>
                <a:schemeClr val="tx1"/>
              </a:solidFill>
              <a:latin typeface="Times New Roman" panose="02020603050405020304" pitchFamily="18" charset="0"/>
              <a:cs typeface="Times New Roman" panose="02020603050405020304" pitchFamily="18" charset="0"/>
            </a:rPr>
          </a:br>
          <a:r>
            <a:rPr lang="ru-RU" sz="2800" kern="1200" dirty="0" err="1" smtClean="0">
              <a:solidFill>
                <a:schemeClr val="tx1"/>
              </a:solidFill>
              <a:latin typeface="Times New Roman" panose="02020603050405020304" pitchFamily="18" charset="0"/>
              <a:cs typeface="Times New Roman" panose="02020603050405020304" pitchFamily="18" charset="0"/>
            </a:rPr>
            <a:t>Шаруашылық</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жүргізу</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құқығындағы</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мемлекеттік</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кәсіпорынның</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органдары</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оның</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басшысы</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сондай-ақ</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Бақылау</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кеңесі</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болып</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табылады</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Мемлекеттік</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мүлік</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туралы</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Заңның</a:t>
          </a:r>
          <a:r>
            <a:rPr lang="ru-RU" sz="2800" kern="1200" dirty="0" smtClean="0">
              <a:solidFill>
                <a:schemeClr val="tx1"/>
              </a:solidFill>
              <a:latin typeface="Times New Roman" panose="02020603050405020304" pitchFamily="18" charset="0"/>
              <a:cs typeface="Times New Roman" panose="02020603050405020304" pitchFamily="18" charset="0"/>
            </a:rPr>
            <a:t> 142 бабы).</a:t>
          </a:r>
        </a:p>
        <a:p>
          <a:pPr lvl="0" algn="ctr" defTabSz="1244600" rtl="0">
            <a:lnSpc>
              <a:spcPct val="90000"/>
            </a:lnSpc>
            <a:spcBef>
              <a:spcPct val="0"/>
            </a:spcBef>
            <a:spcAft>
              <a:spcPct val="35000"/>
            </a:spcAft>
          </a:pPr>
          <a:r>
            <a:rPr lang="ru-RU" sz="2800" kern="1200" dirty="0" err="1" smtClean="0">
              <a:solidFill>
                <a:schemeClr val="tx1"/>
              </a:solidFill>
              <a:latin typeface="Times New Roman" panose="02020603050405020304" pitchFamily="18" charset="0"/>
              <a:cs typeface="Times New Roman" panose="02020603050405020304" pitchFamily="18" charset="0"/>
            </a:rPr>
            <a:t>Бақылау</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кеңесі</a:t>
          </a:r>
          <a:r>
            <a:rPr lang="ru-RU" sz="2800" kern="1200" dirty="0" smtClean="0">
              <a:solidFill>
                <a:schemeClr val="tx1"/>
              </a:solidFill>
              <a:latin typeface="Times New Roman" panose="02020603050405020304" pitchFamily="18" charset="0"/>
              <a:cs typeface="Times New Roman" panose="02020603050405020304" pitchFamily="18" charset="0"/>
            </a:rPr>
            <a:t> - </a:t>
          </a:r>
          <a:r>
            <a:rPr lang="ru-RU" sz="2800" kern="1200" dirty="0" err="1" smtClean="0">
              <a:solidFill>
                <a:schemeClr val="tx1"/>
              </a:solidFill>
              <a:latin typeface="Times New Roman" panose="02020603050405020304" pitchFamily="18" charset="0"/>
              <a:cs typeface="Times New Roman" panose="02020603050405020304" pitchFamily="18" charset="0"/>
            </a:rPr>
            <a:t>кәсіпорын</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Жарғысында</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кәсіпорын</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Құрылтайшысының</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немесе</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Атқарушы</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органының</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айрықша</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құзыретіне</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жатқызылған</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мәселелерді</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қоспағанда</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сондай-ақ</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өз</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құзыреті</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шегінде</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кәсіпорынның</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атқарушы</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органының</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қызметін</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бақылау</a:t>
          </a:r>
          <a:r>
            <a:rPr lang="ru-RU" sz="2800" kern="1200" dirty="0" smtClean="0">
              <a:solidFill>
                <a:schemeClr val="tx1"/>
              </a:solidFill>
              <a:latin typeface="Times New Roman" panose="02020603050405020304" pitchFamily="18" charset="0"/>
              <a:cs typeface="Times New Roman" panose="02020603050405020304" pitchFamily="18" charset="0"/>
            </a:rPr>
            <a:t> мен </a:t>
          </a:r>
          <a:r>
            <a:rPr lang="ru-RU" sz="2800" kern="1200" dirty="0" err="1" smtClean="0">
              <a:solidFill>
                <a:schemeClr val="tx1"/>
              </a:solidFill>
              <a:latin typeface="Times New Roman" panose="02020603050405020304" pitchFamily="18" charset="0"/>
              <a:cs typeface="Times New Roman" panose="02020603050405020304" pitchFamily="18" charset="0"/>
            </a:rPr>
            <a:t>кәсіпорын</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қызметіне</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жалпы</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басшылықты</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жүзеге</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асыратын</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кәсіпорынның</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басқару</a:t>
          </a:r>
          <a:r>
            <a:rPr lang="ru-RU" sz="2800" kern="1200" dirty="0" smtClean="0">
              <a:solidFill>
                <a:schemeClr val="tx1"/>
              </a:solidFill>
              <a:latin typeface="Times New Roman" panose="02020603050405020304" pitchFamily="18" charset="0"/>
              <a:cs typeface="Times New Roman" panose="02020603050405020304" pitchFamily="18" charset="0"/>
            </a:rPr>
            <a:t> органы </a:t>
          </a:r>
          <a:r>
            <a:rPr lang="ru-RU" sz="2800" kern="1200" dirty="0" err="1" smtClean="0">
              <a:solidFill>
                <a:schemeClr val="tx1"/>
              </a:solidFill>
              <a:latin typeface="Times New Roman" panose="02020603050405020304" pitchFamily="18" charset="0"/>
              <a:cs typeface="Times New Roman" panose="02020603050405020304" pitchFamily="18" charset="0"/>
            </a:rPr>
            <a:t>болып</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табылады</a:t>
          </a:r>
          <a:r>
            <a:rPr lang="ru-RU" sz="2800" kern="1200" dirty="0" smtClean="0">
              <a:solidFill>
                <a:schemeClr val="tx1"/>
              </a:solidFill>
              <a:latin typeface="Times New Roman" panose="02020603050405020304" pitchFamily="18" charset="0"/>
              <a:cs typeface="Times New Roman" panose="02020603050405020304" pitchFamily="18" charset="0"/>
            </a:rPr>
            <a:t>.</a:t>
          </a:r>
          <a:r>
            <a:rPr lang="en-US" sz="2800" kern="1200" dirty="0" smtClean="0">
              <a:solidFill>
                <a:schemeClr val="tx1"/>
              </a:solidFill>
              <a:latin typeface="Times New Roman" panose="02020603050405020304" pitchFamily="18" charset="0"/>
              <a:cs typeface="Times New Roman" panose="02020603050405020304" pitchFamily="18" charset="0"/>
            </a:rPr>
            <a:t/>
          </a:r>
          <a:br>
            <a:rPr lang="en-US" sz="2800" kern="1200" dirty="0" smtClean="0">
              <a:solidFill>
                <a:schemeClr val="tx1"/>
              </a:solidFill>
              <a:latin typeface="Times New Roman" panose="02020603050405020304" pitchFamily="18" charset="0"/>
              <a:cs typeface="Times New Roman" panose="02020603050405020304" pitchFamily="18" charset="0"/>
            </a:rPr>
          </a:br>
          <a:endParaRPr lang="ru-RU" sz="2800" kern="1200" dirty="0" smtClean="0">
            <a:solidFill>
              <a:schemeClr val="tx1"/>
            </a:solidFill>
            <a:latin typeface="Times New Roman" panose="02020603050405020304" pitchFamily="18" charset="0"/>
            <a:cs typeface="Times New Roman" panose="02020603050405020304" pitchFamily="18" charset="0"/>
          </a:endParaRPr>
        </a:p>
        <a:p>
          <a:pPr lvl="0" algn="ctr" defTabSz="1244600" rtl="0">
            <a:lnSpc>
              <a:spcPct val="90000"/>
            </a:lnSpc>
            <a:spcBef>
              <a:spcPct val="0"/>
            </a:spcBef>
            <a:spcAft>
              <a:spcPct val="35000"/>
            </a:spcAft>
          </a:pP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i="1" kern="1200" dirty="0" err="1" smtClean="0">
              <a:solidFill>
                <a:schemeClr val="tx1"/>
              </a:solidFill>
              <a:latin typeface="Times New Roman" panose="02020603050405020304" pitchFamily="18" charset="0"/>
              <a:cs typeface="Times New Roman" panose="02020603050405020304" pitchFamily="18" charset="0"/>
            </a:rPr>
            <a:t>Мақсаты</a:t>
          </a:r>
          <a:r>
            <a:rPr lang="ru-RU" sz="2800" kern="1200" dirty="0" smtClean="0">
              <a:solidFill>
                <a:schemeClr val="tx1"/>
              </a:solidFill>
              <a:latin typeface="Times New Roman" panose="02020603050405020304" pitchFamily="18" charset="0"/>
              <a:cs typeface="Times New Roman" panose="02020603050405020304" pitchFamily="18" charset="0"/>
            </a:rPr>
            <a:t> - </a:t>
          </a:r>
          <a:r>
            <a:rPr lang="ru-RU" sz="2800" kern="1200" dirty="0" err="1" smtClean="0">
              <a:solidFill>
                <a:schemeClr val="tx1"/>
              </a:solidFill>
              <a:latin typeface="Times New Roman" panose="02020603050405020304" pitchFamily="18" charset="0"/>
              <a:cs typeface="Times New Roman" panose="02020603050405020304" pitchFamily="18" charset="0"/>
            </a:rPr>
            <a:t>қаржылық-шаруашылық</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қызметті</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жақсарту</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қызмет</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көрсету</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сапасын</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және</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менеджментті</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арттыру</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үшін</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кәсіпорынды</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тиімді</a:t>
          </a:r>
          <a:r>
            <a:rPr lang="ru-RU" sz="2800" kern="1200" dirty="0" smtClean="0">
              <a:solidFill>
                <a:schemeClr val="tx1"/>
              </a:solidFill>
              <a:latin typeface="Times New Roman" panose="02020603050405020304" pitchFamily="18" charset="0"/>
              <a:cs typeface="Times New Roman" panose="02020603050405020304" pitchFamily="18" charset="0"/>
            </a:rPr>
            <a:t> </a:t>
          </a:r>
          <a:r>
            <a:rPr lang="ru-RU" sz="2800" kern="1200" dirty="0" err="1" smtClean="0">
              <a:solidFill>
                <a:schemeClr val="tx1"/>
              </a:solidFill>
              <a:latin typeface="Times New Roman" panose="02020603050405020304" pitchFamily="18" charset="0"/>
              <a:cs typeface="Times New Roman" panose="02020603050405020304" pitchFamily="18" charset="0"/>
            </a:rPr>
            <a:t>басқару</a:t>
          </a:r>
          <a:endParaRPr lang="ru-RU" sz="2800" kern="1200" dirty="0">
            <a:solidFill>
              <a:schemeClr val="tx1"/>
            </a:solidFill>
            <a:latin typeface="Times New Roman" panose="02020603050405020304" pitchFamily="18" charset="0"/>
            <a:cs typeface="Times New Roman" panose="02020603050405020304" pitchFamily="18" charset="0"/>
          </a:endParaRPr>
        </a:p>
      </dsp:txBody>
      <dsp:txXfrm>
        <a:off x="186882" y="1797"/>
        <a:ext cx="10883186" cy="620126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5CC6A3-8D8E-446D-B113-655D92D41CBC}" type="datetimeFigureOut">
              <a:rPr lang="ru-RU" smtClean="0"/>
              <a:t>18.02.2021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D5B45D-3F16-46D4-9B33-EA76EEEBAA5A}" type="slidenum">
              <a:rPr lang="ru-RU" smtClean="0"/>
              <a:t>‹#›</a:t>
            </a:fld>
            <a:endParaRPr lang="ru-RU"/>
          </a:p>
        </p:txBody>
      </p:sp>
    </p:spTree>
    <p:extLst>
      <p:ext uri="{BB962C8B-B14F-4D97-AF65-F5344CB8AC3E}">
        <p14:creationId xmlns:p14="http://schemas.microsoft.com/office/powerpoint/2010/main" val="3127256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2/18/2021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2/18/2021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030309"/>
            <a:ext cx="8010661" cy="1906073"/>
          </a:xfrm>
        </p:spPr>
        <p:txBody>
          <a:bodyPr/>
          <a:lstStyle/>
          <a:p>
            <a:pPr algn="ctr"/>
            <a:r>
              <a:rPr lang="ru-RU" dirty="0" smtClean="0">
                <a:solidFill>
                  <a:schemeClr val="accent1">
                    <a:lumMod val="50000"/>
                  </a:schemeClr>
                </a:solidFill>
              </a:rPr>
              <a:t/>
            </a:r>
            <a:br>
              <a:rPr lang="ru-RU" dirty="0" smtClean="0">
                <a:solidFill>
                  <a:schemeClr val="accent1">
                    <a:lumMod val="50000"/>
                  </a:schemeClr>
                </a:solidFill>
              </a:rPr>
            </a:br>
            <a:r>
              <a:rPr lang="ru-RU" dirty="0">
                <a:solidFill>
                  <a:schemeClr val="accent1">
                    <a:lumMod val="50000"/>
                  </a:schemeClr>
                </a:solidFill>
              </a:rPr>
              <a:t/>
            </a:r>
            <a:br>
              <a:rPr lang="ru-RU" dirty="0">
                <a:solidFill>
                  <a:schemeClr val="accent1">
                    <a:lumMod val="50000"/>
                  </a:schemeClr>
                </a:solidFill>
              </a:rPr>
            </a:br>
            <a:r>
              <a:rPr lang="ru-RU" dirty="0" err="1" smtClean="0">
                <a:solidFill>
                  <a:schemeClr val="accent1">
                    <a:lumMod val="50000"/>
                  </a:schemeClr>
                </a:solidFill>
                <a:latin typeface="Times New Roman" pitchFamily="18" charset="0"/>
                <a:cs typeface="Times New Roman" pitchFamily="18" charset="0"/>
              </a:rPr>
              <a:t>Бақылау</a:t>
            </a:r>
            <a:r>
              <a:rPr lang="ru-RU" dirty="0" smtClean="0">
                <a:solidFill>
                  <a:schemeClr val="accent1">
                    <a:lumMod val="50000"/>
                  </a:schemeClr>
                </a:solidFill>
                <a:latin typeface="Times New Roman" pitchFamily="18" charset="0"/>
                <a:cs typeface="Times New Roman" pitchFamily="18" charset="0"/>
              </a:rPr>
              <a:t> </a:t>
            </a:r>
            <a:r>
              <a:rPr lang="ru-RU" dirty="0" err="1" smtClean="0">
                <a:solidFill>
                  <a:schemeClr val="accent1">
                    <a:lumMod val="50000"/>
                  </a:schemeClr>
                </a:solidFill>
                <a:latin typeface="Times New Roman" pitchFamily="18" charset="0"/>
                <a:cs typeface="Times New Roman" pitchFamily="18" charset="0"/>
              </a:rPr>
              <a:t>кеңесі</a:t>
            </a:r>
            <a:endParaRPr lang="ru-RU" dirty="0">
              <a:solidFill>
                <a:schemeClr val="accent1">
                  <a:lumMod val="5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507066" y="3174917"/>
            <a:ext cx="9705220" cy="1096899"/>
          </a:xfrm>
        </p:spPr>
        <p:txBody>
          <a:bodyPr>
            <a:normAutofit/>
          </a:bodyPr>
          <a:lstStyle/>
          <a:p>
            <a:pPr algn="just"/>
            <a:r>
              <a:rPr lang="ru-RU" sz="2000" b="1" dirty="0" smtClean="0"/>
              <a:t>Павлодар </a:t>
            </a:r>
            <a:r>
              <a:rPr lang="ru-RU" sz="2000" b="1" dirty="0" err="1" smtClean="0"/>
              <a:t>облысы</a:t>
            </a:r>
            <a:r>
              <a:rPr lang="ru-RU" sz="2000" b="1" dirty="0" smtClean="0"/>
              <a:t> </a:t>
            </a:r>
            <a:r>
              <a:rPr lang="ru-RU" sz="2000" b="1" dirty="0" err="1" smtClean="0"/>
              <a:t>әкімдігі</a:t>
            </a:r>
            <a:r>
              <a:rPr lang="ru-RU" sz="2000" b="1" dirty="0" smtClean="0"/>
              <a:t>, Павлодар </a:t>
            </a:r>
            <a:r>
              <a:rPr lang="ru-RU" sz="2000" b="1" dirty="0" err="1" smtClean="0"/>
              <a:t>облысы</a:t>
            </a:r>
            <a:r>
              <a:rPr lang="ru-RU" sz="2000" b="1" dirty="0" smtClean="0"/>
              <a:t> </a:t>
            </a:r>
            <a:r>
              <a:rPr lang="ru-RU" sz="2000" b="1" dirty="0" err="1" smtClean="0"/>
              <a:t>денсаулық</a:t>
            </a:r>
            <a:r>
              <a:rPr lang="ru-RU" sz="2000" b="1" dirty="0" smtClean="0"/>
              <a:t> </a:t>
            </a:r>
            <a:r>
              <a:rPr lang="ru-RU" sz="2000" b="1" dirty="0" err="1" smtClean="0"/>
              <a:t>сақтау</a:t>
            </a:r>
            <a:r>
              <a:rPr lang="ru-RU" sz="2000" b="1" dirty="0" smtClean="0"/>
              <a:t> </a:t>
            </a:r>
            <a:r>
              <a:rPr lang="ru-RU" sz="2000" b="1" dirty="0" err="1" smtClean="0"/>
              <a:t>басқармасының</a:t>
            </a:r>
            <a:r>
              <a:rPr lang="ru-RU" sz="2000" b="1" dirty="0" smtClean="0"/>
              <a:t> ШЖҚ «Павлодар </a:t>
            </a:r>
            <a:r>
              <a:rPr lang="ru-RU" sz="2000" b="1" dirty="0" err="1" smtClean="0"/>
              <a:t>облыстық</a:t>
            </a:r>
            <a:r>
              <a:rPr lang="ru-RU" sz="2000" b="1" dirty="0" smtClean="0"/>
              <a:t> </a:t>
            </a:r>
            <a:r>
              <a:rPr lang="ru-RU" sz="2000" b="1" dirty="0" err="1" smtClean="0"/>
              <a:t>денсаулық</a:t>
            </a:r>
            <a:r>
              <a:rPr lang="ru-RU" sz="2000" b="1" dirty="0" smtClean="0"/>
              <a:t> </a:t>
            </a:r>
            <a:r>
              <a:rPr lang="ru-RU" sz="2000" b="1" dirty="0" err="1" smtClean="0"/>
              <a:t>орталығы</a:t>
            </a:r>
            <a:r>
              <a:rPr lang="ru-RU" sz="2000" b="1" dirty="0" smtClean="0"/>
              <a:t>» КМК</a:t>
            </a:r>
            <a:endParaRPr lang="ru-RU" sz="2000" b="1" dirty="0"/>
          </a:p>
        </p:txBody>
      </p:sp>
    </p:spTree>
    <p:extLst>
      <p:ext uri="{BB962C8B-B14F-4D97-AF65-F5344CB8AC3E}">
        <p14:creationId xmlns:p14="http://schemas.microsoft.com/office/powerpoint/2010/main" val="2363527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709123" cy="1320800"/>
          </a:xfrm>
        </p:spPr>
        <p:txBody>
          <a:bodyPr/>
          <a:lstStyle/>
          <a:p>
            <a:pPr algn="ctr"/>
            <a:r>
              <a:rPr lang="ru-RU" sz="2800" b="1" dirty="0">
                <a:solidFill>
                  <a:prstClr val="black"/>
                </a:solidFill>
                <a:latin typeface="Times New Roman" panose="02020603050405020304" pitchFamily="18" charset="0"/>
                <a:cs typeface="Times New Roman" panose="02020603050405020304" pitchFamily="18" charset="0"/>
              </a:rPr>
              <a:t>Порядок проведения заседаний и оформление решений НС</a:t>
            </a:r>
            <a:endParaRPr lang="ru-RU" dirty="0"/>
          </a:p>
        </p:txBody>
      </p:sp>
      <p:sp>
        <p:nvSpPr>
          <p:cNvPr id="3" name="Объект 2"/>
          <p:cNvSpPr>
            <a:spLocks noGrp="1"/>
          </p:cNvSpPr>
          <p:nvPr>
            <p:ph sz="half" idx="1"/>
          </p:nvPr>
        </p:nvSpPr>
        <p:spPr>
          <a:xfrm>
            <a:off x="677334" y="1687286"/>
            <a:ext cx="4874380" cy="4354075"/>
          </a:xfrm>
        </p:spPr>
        <p:txBody>
          <a:bodyPr>
            <a:normAutofit fontScale="92500" lnSpcReduction="10000"/>
          </a:bodyPr>
          <a:lstStyle/>
          <a:p>
            <a:pPr lvl="0">
              <a:buClr>
                <a:srgbClr val="5FCBEF"/>
              </a:buCl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НС проводятся в соответствии с Планом работы НС на </a:t>
            </a:r>
            <a:r>
              <a:rPr lang="ru-RU" sz="1600" dirty="0" smtClean="0">
                <a:solidFill>
                  <a:prstClr val="black">
                    <a:lumMod val="75000"/>
                    <a:lumOff val="25000"/>
                  </a:prstClr>
                </a:solidFill>
                <a:latin typeface="Times New Roman" panose="02020603050405020304" pitchFamily="18" charset="0"/>
                <a:cs typeface="Times New Roman" panose="02020603050405020304" pitchFamily="18" charset="0"/>
              </a:rPr>
              <a:t>соответствующий </a:t>
            </a: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финансовый год</a:t>
            </a:r>
          </a:p>
          <a:p>
            <a:pPr lvl="0">
              <a:buClr>
                <a:srgbClr val="5FCBEF"/>
              </a:buCl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Заседания НС могут быть плановыми и внеочередными. Проводятся в очном режиме и/или, в режиме селекторной связи и заочно</a:t>
            </a:r>
          </a:p>
          <a:p>
            <a:pPr lvl="0">
              <a:buClr>
                <a:srgbClr val="5FCBEF"/>
              </a:buCl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СОЗЫВ - Председателя; </a:t>
            </a:r>
          </a:p>
          <a:p>
            <a:pPr marL="0" lvl="0" indent="0">
              <a:buClr>
                <a:srgbClr val="5FCBEF"/>
              </a:buClr>
              <a:buNone/>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                     - Исполнительного </a:t>
            </a:r>
            <a:r>
              <a:rPr lang="ru-RU" sz="1600" dirty="0" smtClean="0">
                <a:solidFill>
                  <a:prstClr val="black">
                    <a:lumMod val="75000"/>
                    <a:lumOff val="25000"/>
                  </a:prstClr>
                </a:solidFill>
                <a:latin typeface="Times New Roman" panose="02020603050405020304" pitchFamily="18" charset="0"/>
                <a:cs typeface="Times New Roman" panose="02020603050405020304" pitchFamily="18" charset="0"/>
              </a:rPr>
              <a:t>органа предприятия</a:t>
            </a: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 </a:t>
            </a:r>
          </a:p>
          <a:p>
            <a:pPr marL="0" lvl="0" indent="0">
              <a:buClr>
                <a:srgbClr val="5FCBEF"/>
              </a:buClr>
              <a:buNone/>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                     - любого члена НС; </a:t>
            </a:r>
          </a:p>
          <a:p>
            <a:pPr lvl="0">
              <a:buClr>
                <a:srgbClr val="5FCBEF"/>
              </a:buCl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Заседание НС проводится в соответствии с требованиями Положения о НС </a:t>
            </a:r>
          </a:p>
          <a:p>
            <a:pPr lvl="0">
              <a:buClr>
                <a:srgbClr val="5FCBEF"/>
              </a:buCl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 Заседание НС созывается председателем НС не позднее 10 рабочих дней со дня поступления требования о его созыве</a:t>
            </a:r>
          </a:p>
          <a:p>
            <a:pPr lvl="0">
              <a:buClr>
                <a:srgbClr val="5FCBEF"/>
              </a:buCl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Решения НС/СД по вопросам утвержденной в установленном порядке повестки дня заседания принимаются способом – ГОЛОСОВАНИЯ</a:t>
            </a:r>
            <a:endParaRPr lang="ru-RU" dirty="0"/>
          </a:p>
        </p:txBody>
      </p:sp>
      <p:sp>
        <p:nvSpPr>
          <p:cNvPr id="4" name="Объект 3"/>
          <p:cNvSpPr>
            <a:spLocks noGrp="1"/>
          </p:cNvSpPr>
          <p:nvPr>
            <p:ph sz="half" idx="2"/>
          </p:nvPr>
        </p:nvSpPr>
        <p:spPr>
          <a:xfrm>
            <a:off x="6074230" y="1589315"/>
            <a:ext cx="4974770" cy="4452048"/>
          </a:xfrm>
        </p:spPr>
        <p:txBody>
          <a:bodyPr>
            <a:normAutofit fontScale="92500" lnSpcReduction="10000"/>
          </a:bodyPr>
          <a:lstStyle/>
          <a:p>
            <a:pPr lvl="0">
              <a:buClr>
                <a:srgbClr val="5FCBEF"/>
              </a:buClr>
            </a:pPr>
            <a:r>
              <a:rPr lang="ru-RU" dirty="0">
                <a:solidFill>
                  <a:prstClr val="black">
                    <a:lumMod val="75000"/>
                    <a:lumOff val="25000"/>
                  </a:prstClr>
                </a:solidFill>
                <a:latin typeface="Times New Roman" panose="02020603050405020304" pitchFamily="18" charset="0"/>
                <a:cs typeface="Times New Roman" panose="02020603050405020304" pitchFamily="18" charset="0"/>
              </a:rPr>
              <a:t>Виды голосования: </a:t>
            </a:r>
          </a:p>
          <a:p>
            <a:pPr marL="0" lvl="0" indent="0">
              <a:buClr>
                <a:srgbClr val="5FCBEF"/>
              </a:buClr>
              <a:buNone/>
            </a:pPr>
            <a:r>
              <a:rPr lang="ru-RU" dirty="0">
                <a:solidFill>
                  <a:prstClr val="black">
                    <a:lumMod val="75000"/>
                    <a:lumOff val="25000"/>
                  </a:prstClr>
                </a:solidFill>
                <a:latin typeface="Times New Roman" panose="02020603050405020304" pitchFamily="18" charset="0"/>
                <a:cs typeface="Times New Roman" panose="02020603050405020304" pitchFamily="18" charset="0"/>
              </a:rPr>
              <a:t>                                      - Очное</a:t>
            </a:r>
          </a:p>
          <a:p>
            <a:pPr marL="0" lvl="0" indent="0">
              <a:buClr>
                <a:srgbClr val="5FCBEF"/>
              </a:buClr>
              <a:buNone/>
            </a:pPr>
            <a:r>
              <a:rPr lang="ru-RU" dirty="0">
                <a:solidFill>
                  <a:prstClr val="black">
                    <a:lumMod val="75000"/>
                    <a:lumOff val="25000"/>
                  </a:prstClr>
                </a:solidFill>
                <a:latin typeface="Times New Roman" panose="02020603050405020304" pitchFamily="18" charset="0"/>
                <a:cs typeface="Times New Roman" panose="02020603050405020304" pitchFamily="18" charset="0"/>
              </a:rPr>
              <a:t>                                      - Заочное </a:t>
            </a:r>
          </a:p>
          <a:p>
            <a:pPr marL="0" lvl="0" indent="0">
              <a:buClr>
                <a:srgbClr val="5FCBEF"/>
              </a:buClr>
              <a:buNone/>
            </a:pPr>
            <a:r>
              <a:rPr lang="ru-RU" dirty="0">
                <a:solidFill>
                  <a:prstClr val="black">
                    <a:lumMod val="75000"/>
                    <a:lumOff val="25000"/>
                  </a:prstClr>
                </a:solidFill>
                <a:latin typeface="Times New Roman" panose="02020603050405020304" pitchFamily="18" charset="0"/>
                <a:cs typeface="Times New Roman" panose="02020603050405020304" pitchFamily="18" charset="0"/>
              </a:rPr>
              <a:t>                                      - Смешанное </a:t>
            </a:r>
          </a:p>
          <a:p>
            <a:pPr lvl="0">
              <a:buClr>
                <a:srgbClr val="5FCBEF"/>
              </a:buClr>
            </a:pPr>
            <a:r>
              <a:rPr lang="ru-RU" dirty="0">
                <a:solidFill>
                  <a:prstClr val="black">
                    <a:lumMod val="75000"/>
                    <a:lumOff val="25000"/>
                  </a:prstClr>
                </a:solidFill>
                <a:latin typeface="Times New Roman" panose="02020603050405020304" pitchFamily="18" charset="0"/>
                <a:cs typeface="Times New Roman" panose="02020603050405020304" pitchFamily="18" charset="0"/>
              </a:rPr>
              <a:t>Решения НС/СД по вопросам утвержденной в установленном порядке повестки дня заседания принимаются способом – ГОЛОСОВАНИЯ </a:t>
            </a:r>
          </a:p>
          <a:p>
            <a:pPr lvl="0">
              <a:buClr>
                <a:srgbClr val="5FCBEF"/>
              </a:buClr>
            </a:pPr>
            <a:r>
              <a:rPr lang="ru-RU" dirty="0">
                <a:solidFill>
                  <a:prstClr val="black">
                    <a:lumMod val="75000"/>
                    <a:lumOff val="25000"/>
                  </a:prstClr>
                </a:solidFill>
                <a:latin typeface="Times New Roman" panose="02020603050405020304" pitchFamily="18" charset="0"/>
                <a:cs typeface="Times New Roman" panose="02020603050405020304" pitchFamily="18" charset="0"/>
              </a:rPr>
              <a:t>Решения НС/СД, которые были приняты на заседании, оформляются - ПРОТОКОЛОМ </a:t>
            </a:r>
          </a:p>
          <a:p>
            <a:endParaRPr lang="ru-RU" dirty="0"/>
          </a:p>
        </p:txBody>
      </p:sp>
    </p:spTree>
    <p:extLst>
      <p:ext uri="{BB962C8B-B14F-4D97-AF65-F5344CB8AC3E}">
        <p14:creationId xmlns:p14="http://schemas.microsoft.com/office/powerpoint/2010/main" val="154366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ерфолента 1"/>
          <p:cNvSpPr/>
          <p:nvPr/>
        </p:nvSpPr>
        <p:spPr>
          <a:xfrm>
            <a:off x="395786" y="691878"/>
            <a:ext cx="3234518" cy="207861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lumMod val="65000"/>
                    <a:lumOff val="35000"/>
                  </a:schemeClr>
                </a:solidFill>
                <a:latin typeface="Times New Roman" pitchFamily="18" charset="0"/>
                <a:cs typeface="Times New Roman" pitchFamily="18" charset="0"/>
              </a:rPr>
              <a:t>Кәсіпорын</a:t>
            </a:r>
            <a:r>
              <a:rPr lang="ru-RU" sz="1600" b="1" dirty="0">
                <a:solidFill>
                  <a:schemeClr val="tx1">
                    <a:lumMod val="65000"/>
                    <a:lumOff val="35000"/>
                  </a:schemeClr>
                </a:solidFill>
                <a:latin typeface="Times New Roman" pitchFamily="18" charset="0"/>
                <a:cs typeface="Times New Roman" pitchFamily="18" charset="0"/>
              </a:rPr>
              <a:t> мен </a:t>
            </a:r>
            <a:r>
              <a:rPr lang="ru-RU" sz="1600" b="1" dirty="0" err="1">
                <a:solidFill>
                  <a:schemeClr val="tx1">
                    <a:lumMod val="65000"/>
                    <a:lumOff val="35000"/>
                  </a:schemeClr>
                </a:solidFill>
                <a:latin typeface="Times New Roman" pitchFamily="18" charset="0"/>
                <a:cs typeface="Times New Roman" pitchFamily="18" charset="0"/>
              </a:rPr>
              <a:t>Құрылтайшының</a:t>
            </a:r>
            <a:r>
              <a:rPr lang="ru-RU" sz="1600" b="1" dirty="0">
                <a:solidFill>
                  <a:schemeClr val="tx1">
                    <a:lumMod val="65000"/>
                    <a:lumOff val="35000"/>
                  </a:schemeClr>
                </a:solidFill>
                <a:latin typeface="Times New Roman" pitchFamily="18" charset="0"/>
                <a:cs typeface="Times New Roman" pitchFamily="18" charset="0"/>
              </a:rPr>
              <a:t> </a:t>
            </a:r>
            <a:r>
              <a:rPr lang="ru-RU" sz="1600" b="1" dirty="0" err="1">
                <a:solidFill>
                  <a:schemeClr val="tx1">
                    <a:lumMod val="65000"/>
                    <a:lumOff val="35000"/>
                  </a:schemeClr>
                </a:solidFill>
                <a:latin typeface="Times New Roman" pitchFamily="18" charset="0"/>
                <a:cs typeface="Times New Roman" pitchFamily="18" charset="0"/>
              </a:rPr>
              <a:t>құқықтарын</a:t>
            </a:r>
            <a:r>
              <a:rPr lang="ru-RU" sz="1600" b="1" dirty="0">
                <a:solidFill>
                  <a:schemeClr val="tx1">
                    <a:lumMod val="65000"/>
                    <a:lumOff val="35000"/>
                  </a:schemeClr>
                </a:solidFill>
                <a:latin typeface="Times New Roman" pitchFamily="18" charset="0"/>
                <a:cs typeface="Times New Roman" pitchFamily="18" charset="0"/>
              </a:rPr>
              <a:t> </a:t>
            </a:r>
            <a:r>
              <a:rPr lang="ru-RU" sz="1600" b="1" dirty="0" err="1">
                <a:solidFill>
                  <a:schemeClr val="tx1">
                    <a:lumMod val="65000"/>
                    <a:lumOff val="35000"/>
                  </a:schemeClr>
                </a:solidFill>
                <a:latin typeface="Times New Roman" pitchFamily="18" charset="0"/>
                <a:cs typeface="Times New Roman" pitchFamily="18" charset="0"/>
              </a:rPr>
              <a:t>қорғау</a:t>
            </a:r>
            <a:r>
              <a:rPr lang="ru-RU" sz="1600" b="1" dirty="0">
                <a:solidFill>
                  <a:schemeClr val="tx1">
                    <a:lumMod val="65000"/>
                    <a:lumOff val="35000"/>
                  </a:schemeClr>
                </a:solidFill>
                <a:latin typeface="Times New Roman" pitchFamily="18" charset="0"/>
                <a:cs typeface="Times New Roman" pitchFamily="18" charset="0"/>
              </a:rPr>
              <a:t> </a:t>
            </a:r>
            <a:r>
              <a:rPr lang="ru-RU" sz="1600" b="1" dirty="0" err="1">
                <a:solidFill>
                  <a:schemeClr val="tx1">
                    <a:lumMod val="65000"/>
                    <a:lumOff val="35000"/>
                  </a:schemeClr>
                </a:solidFill>
                <a:latin typeface="Times New Roman" pitchFamily="18" charset="0"/>
                <a:cs typeface="Times New Roman" pitchFamily="18" charset="0"/>
              </a:rPr>
              <a:t>және</a:t>
            </a:r>
            <a:r>
              <a:rPr lang="ru-RU" sz="1600" b="1" dirty="0">
                <a:solidFill>
                  <a:schemeClr val="tx1">
                    <a:lumMod val="65000"/>
                    <a:lumOff val="35000"/>
                  </a:schemeClr>
                </a:solidFill>
                <a:latin typeface="Times New Roman" pitchFamily="18" charset="0"/>
                <a:cs typeface="Times New Roman" pitchFamily="18" charset="0"/>
              </a:rPr>
              <a:t> </a:t>
            </a:r>
            <a:r>
              <a:rPr lang="ru-RU" sz="1600" b="1" dirty="0" err="1">
                <a:solidFill>
                  <a:schemeClr val="tx1">
                    <a:lumMod val="65000"/>
                    <a:lumOff val="35000"/>
                  </a:schemeClr>
                </a:solidFill>
                <a:latin typeface="Times New Roman" pitchFamily="18" charset="0"/>
                <a:cs typeface="Times New Roman" pitchFamily="18" charset="0"/>
              </a:rPr>
              <a:t>мүдделерін</a:t>
            </a:r>
            <a:r>
              <a:rPr lang="ru-RU" sz="1600" b="1" dirty="0">
                <a:solidFill>
                  <a:schemeClr val="tx1">
                    <a:lumMod val="65000"/>
                    <a:lumOff val="35000"/>
                  </a:schemeClr>
                </a:solidFill>
                <a:latin typeface="Times New Roman" pitchFamily="18" charset="0"/>
                <a:cs typeface="Times New Roman" pitchFamily="18" charset="0"/>
              </a:rPr>
              <a:t> </a:t>
            </a:r>
            <a:r>
              <a:rPr lang="ru-RU" sz="1600" b="1" dirty="0" err="1">
                <a:solidFill>
                  <a:schemeClr val="tx1">
                    <a:lumMod val="65000"/>
                    <a:lumOff val="35000"/>
                  </a:schemeClr>
                </a:solidFill>
                <a:latin typeface="Times New Roman" pitchFamily="18" charset="0"/>
                <a:cs typeface="Times New Roman" pitchFamily="18" charset="0"/>
              </a:rPr>
              <a:t>іске</a:t>
            </a:r>
            <a:r>
              <a:rPr lang="ru-RU" sz="1600" b="1" dirty="0">
                <a:solidFill>
                  <a:schemeClr val="tx1">
                    <a:lumMod val="65000"/>
                    <a:lumOff val="35000"/>
                  </a:schemeClr>
                </a:solidFill>
                <a:latin typeface="Times New Roman" pitchFamily="18" charset="0"/>
                <a:cs typeface="Times New Roman" pitchFamily="18" charset="0"/>
              </a:rPr>
              <a:t> </a:t>
            </a:r>
            <a:r>
              <a:rPr lang="ru-RU" sz="1600" b="1" dirty="0" err="1">
                <a:solidFill>
                  <a:schemeClr val="tx1">
                    <a:lumMod val="65000"/>
                    <a:lumOff val="35000"/>
                  </a:schemeClr>
                </a:solidFill>
                <a:latin typeface="Times New Roman" pitchFamily="18" charset="0"/>
                <a:cs typeface="Times New Roman" pitchFamily="18" charset="0"/>
              </a:rPr>
              <a:t>асыру</a:t>
            </a:r>
            <a:r>
              <a:rPr lang="ru-RU" sz="1600" b="1" dirty="0">
                <a:solidFill>
                  <a:schemeClr val="tx1">
                    <a:lumMod val="65000"/>
                    <a:lumOff val="35000"/>
                  </a:schemeClr>
                </a:solidFill>
                <a:latin typeface="Times New Roman" pitchFamily="18" charset="0"/>
                <a:cs typeface="Times New Roman" pitchFamily="18" charset="0"/>
              </a:rPr>
              <a:t>, </a:t>
            </a:r>
            <a:r>
              <a:rPr lang="ru-RU" sz="1600" b="1" dirty="0" err="1">
                <a:solidFill>
                  <a:schemeClr val="tx1">
                    <a:lumMod val="65000"/>
                    <a:lumOff val="35000"/>
                  </a:schemeClr>
                </a:solidFill>
                <a:latin typeface="Times New Roman" pitchFamily="18" charset="0"/>
                <a:cs typeface="Times New Roman" pitchFamily="18" charset="0"/>
              </a:rPr>
              <a:t>барынша</a:t>
            </a:r>
            <a:r>
              <a:rPr lang="ru-RU" sz="1600" b="1" dirty="0">
                <a:solidFill>
                  <a:schemeClr val="tx1">
                    <a:lumMod val="65000"/>
                    <a:lumOff val="35000"/>
                  </a:schemeClr>
                </a:solidFill>
                <a:latin typeface="Times New Roman" pitchFamily="18" charset="0"/>
                <a:cs typeface="Times New Roman" pitchFamily="18" charset="0"/>
              </a:rPr>
              <a:t> </a:t>
            </a:r>
            <a:r>
              <a:rPr lang="ru-RU" sz="1600" b="1" dirty="0" err="1">
                <a:solidFill>
                  <a:schemeClr val="tx1">
                    <a:lumMod val="65000"/>
                    <a:lumOff val="35000"/>
                  </a:schemeClr>
                </a:solidFill>
                <a:latin typeface="Times New Roman" pitchFamily="18" charset="0"/>
                <a:cs typeface="Times New Roman" pitchFamily="18" charset="0"/>
              </a:rPr>
              <a:t>сақтау</a:t>
            </a:r>
            <a:r>
              <a:rPr lang="ru-RU" sz="1600" b="1" dirty="0">
                <a:solidFill>
                  <a:schemeClr val="tx1">
                    <a:lumMod val="65000"/>
                    <a:lumOff val="35000"/>
                  </a:schemeClr>
                </a:solidFill>
                <a:latin typeface="Times New Roman" pitchFamily="18" charset="0"/>
                <a:cs typeface="Times New Roman" pitchFamily="18" charset="0"/>
              </a:rPr>
              <a:t> </a:t>
            </a:r>
          </a:p>
        </p:txBody>
      </p:sp>
      <p:sp>
        <p:nvSpPr>
          <p:cNvPr id="3" name="Блок-схема: перфолента 2"/>
          <p:cNvSpPr/>
          <p:nvPr/>
        </p:nvSpPr>
        <p:spPr>
          <a:xfrm>
            <a:off x="4134140" y="691878"/>
            <a:ext cx="2957983" cy="184386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smtClean="0">
                <a:solidFill>
                  <a:schemeClr val="tx1">
                    <a:lumMod val="65000"/>
                    <a:lumOff val="35000"/>
                  </a:schemeClr>
                </a:solidFill>
                <a:latin typeface="Times New Roman" pitchFamily="18" charset="0"/>
                <a:cs typeface="Times New Roman" pitchFamily="18" charset="0"/>
              </a:rPr>
              <a:t>Тиімділік</a:t>
            </a:r>
            <a:endParaRPr lang="ru-RU" b="1" dirty="0">
              <a:solidFill>
                <a:schemeClr val="tx1">
                  <a:lumMod val="65000"/>
                  <a:lumOff val="35000"/>
                </a:schemeClr>
              </a:solidFill>
              <a:latin typeface="Times New Roman" pitchFamily="18" charset="0"/>
              <a:cs typeface="Times New Roman" pitchFamily="18" charset="0"/>
            </a:endParaRPr>
          </a:p>
        </p:txBody>
      </p:sp>
      <p:sp>
        <p:nvSpPr>
          <p:cNvPr id="4" name="Блок-схема: перфолента 3"/>
          <p:cNvSpPr/>
          <p:nvPr/>
        </p:nvSpPr>
        <p:spPr>
          <a:xfrm>
            <a:off x="7394474" y="457124"/>
            <a:ext cx="3023054" cy="1855705"/>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err="1" smtClean="0">
                <a:solidFill>
                  <a:schemeClr val="tx1">
                    <a:lumMod val="65000"/>
                    <a:lumOff val="35000"/>
                  </a:schemeClr>
                </a:solidFill>
                <a:latin typeface="Times New Roman" pitchFamily="18" charset="0"/>
                <a:cs typeface="Times New Roman" pitchFamily="18" charset="0"/>
              </a:rPr>
              <a:t>Сақтық</a:t>
            </a:r>
            <a:endParaRPr lang="ru-RU" dirty="0">
              <a:solidFill>
                <a:schemeClr val="tx1">
                  <a:lumMod val="65000"/>
                  <a:lumOff val="35000"/>
                </a:schemeClr>
              </a:solidFill>
              <a:latin typeface="Times New Roman" pitchFamily="18" charset="0"/>
              <a:cs typeface="Times New Roman" pitchFamily="18" charset="0"/>
            </a:endParaRPr>
          </a:p>
        </p:txBody>
      </p:sp>
      <p:sp>
        <p:nvSpPr>
          <p:cNvPr id="5" name="Блок-схема: перфолента 4"/>
          <p:cNvSpPr/>
          <p:nvPr/>
        </p:nvSpPr>
        <p:spPr>
          <a:xfrm>
            <a:off x="978526" y="2770496"/>
            <a:ext cx="3125337" cy="15149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err="1" smtClean="0">
                <a:solidFill>
                  <a:schemeClr val="tx1">
                    <a:lumMod val="65000"/>
                    <a:lumOff val="35000"/>
                  </a:schemeClr>
                </a:solidFill>
                <a:latin typeface="Times New Roman" pitchFamily="18" charset="0"/>
                <a:cs typeface="Times New Roman" pitchFamily="18" charset="0"/>
              </a:rPr>
              <a:t>Жауапкершілік</a:t>
            </a:r>
            <a:endParaRPr lang="ru-RU" b="1" dirty="0">
              <a:solidFill>
                <a:schemeClr val="tx1">
                  <a:lumMod val="65000"/>
                  <a:lumOff val="35000"/>
                </a:schemeClr>
              </a:solidFill>
              <a:latin typeface="Times New Roman" pitchFamily="18" charset="0"/>
              <a:cs typeface="Times New Roman" pitchFamily="18" charset="0"/>
            </a:endParaRPr>
          </a:p>
        </p:txBody>
      </p:sp>
      <p:pic>
        <p:nvPicPr>
          <p:cNvPr id="6" name="Рисунок 5"/>
          <p:cNvPicPr>
            <a:picLocks noChangeAspect="1"/>
          </p:cNvPicPr>
          <p:nvPr/>
        </p:nvPicPr>
        <p:blipFill>
          <a:blip r:embed="rId2"/>
          <a:stretch>
            <a:fillRect/>
          </a:stretch>
        </p:blipFill>
        <p:spPr>
          <a:xfrm>
            <a:off x="4502453" y="2583233"/>
            <a:ext cx="3156973" cy="1702163"/>
          </a:xfrm>
          <a:prstGeom prst="rect">
            <a:avLst/>
          </a:prstGeom>
        </p:spPr>
      </p:pic>
      <p:pic>
        <p:nvPicPr>
          <p:cNvPr id="7" name="Рисунок 6"/>
          <p:cNvPicPr>
            <a:picLocks noChangeAspect="1"/>
          </p:cNvPicPr>
          <p:nvPr/>
        </p:nvPicPr>
        <p:blipFill>
          <a:blip r:embed="rId2"/>
          <a:stretch>
            <a:fillRect/>
          </a:stretch>
        </p:blipFill>
        <p:spPr>
          <a:xfrm>
            <a:off x="7869772" y="2869981"/>
            <a:ext cx="3088038" cy="1590835"/>
          </a:xfrm>
          <a:prstGeom prst="rect">
            <a:avLst/>
          </a:prstGeom>
        </p:spPr>
      </p:pic>
      <p:pic>
        <p:nvPicPr>
          <p:cNvPr id="8" name="Рисунок 7"/>
          <p:cNvPicPr>
            <a:picLocks noChangeAspect="1"/>
          </p:cNvPicPr>
          <p:nvPr/>
        </p:nvPicPr>
        <p:blipFill>
          <a:blip r:embed="rId2"/>
          <a:stretch>
            <a:fillRect/>
          </a:stretch>
        </p:blipFill>
        <p:spPr>
          <a:xfrm>
            <a:off x="1244220" y="4670229"/>
            <a:ext cx="3350525" cy="1699034"/>
          </a:xfrm>
          <a:prstGeom prst="rect">
            <a:avLst/>
          </a:prstGeom>
        </p:spPr>
      </p:pic>
      <p:pic>
        <p:nvPicPr>
          <p:cNvPr id="9" name="Рисунок 8"/>
          <p:cNvPicPr>
            <a:picLocks noChangeAspect="1"/>
          </p:cNvPicPr>
          <p:nvPr/>
        </p:nvPicPr>
        <p:blipFill>
          <a:blip r:embed="rId2"/>
          <a:stretch>
            <a:fillRect/>
          </a:stretch>
        </p:blipFill>
        <p:spPr>
          <a:xfrm>
            <a:off x="4908689" y="4464182"/>
            <a:ext cx="3150284" cy="1791064"/>
          </a:xfrm>
          <a:prstGeom prst="rect">
            <a:avLst/>
          </a:prstGeom>
        </p:spPr>
      </p:pic>
      <p:sp>
        <p:nvSpPr>
          <p:cNvPr id="11" name="Прямоугольник 10"/>
          <p:cNvSpPr/>
          <p:nvPr/>
        </p:nvSpPr>
        <p:spPr>
          <a:xfrm>
            <a:off x="4908689" y="3036415"/>
            <a:ext cx="2485785" cy="923330"/>
          </a:xfrm>
          <a:prstGeom prst="rect">
            <a:avLst/>
          </a:prstGeom>
        </p:spPr>
        <p:txBody>
          <a:bodyPr wrap="square">
            <a:spAutoFit/>
          </a:bodyPr>
          <a:lstStyle/>
          <a:p>
            <a:r>
              <a:rPr lang="ru-RU" b="1" dirty="0" err="1" smtClean="0">
                <a:solidFill>
                  <a:schemeClr val="tx1">
                    <a:lumMod val="65000"/>
                    <a:lumOff val="35000"/>
                  </a:schemeClr>
                </a:solidFill>
                <a:latin typeface="Times New Roman" pitchFamily="18" charset="0"/>
                <a:cs typeface="Times New Roman" pitchFamily="18" charset="0"/>
              </a:rPr>
              <a:t>Шешім</a:t>
            </a:r>
            <a:r>
              <a:rPr lang="ru-RU" b="1" dirty="0" smtClean="0">
                <a:solidFill>
                  <a:schemeClr val="tx1">
                    <a:lumMod val="65000"/>
                    <a:lumOff val="35000"/>
                  </a:schemeClr>
                </a:solidFill>
                <a:latin typeface="Times New Roman" pitchFamily="18" charset="0"/>
                <a:cs typeface="Times New Roman" pitchFamily="18" charset="0"/>
              </a:rPr>
              <a:t> </a:t>
            </a:r>
            <a:r>
              <a:rPr lang="ru-RU" b="1" dirty="0" err="1" smtClean="0">
                <a:solidFill>
                  <a:schemeClr val="tx1">
                    <a:lumMod val="65000"/>
                    <a:lumOff val="35000"/>
                  </a:schemeClr>
                </a:solidFill>
                <a:latin typeface="Times New Roman" pitchFamily="18" charset="0"/>
                <a:cs typeface="Times New Roman" pitchFamily="18" charset="0"/>
              </a:rPr>
              <a:t>қабылдаудағы</a:t>
            </a:r>
            <a:r>
              <a:rPr lang="ru-RU" b="1" dirty="0" smtClean="0">
                <a:solidFill>
                  <a:schemeClr val="tx1">
                    <a:lumMod val="65000"/>
                    <a:lumOff val="35000"/>
                  </a:schemeClr>
                </a:solidFill>
                <a:latin typeface="Times New Roman" pitchFamily="18" charset="0"/>
                <a:cs typeface="Times New Roman" pitchFamily="18" charset="0"/>
              </a:rPr>
              <a:t> </a:t>
            </a:r>
            <a:r>
              <a:rPr lang="ru-RU" b="1" dirty="0" err="1" smtClean="0">
                <a:solidFill>
                  <a:schemeClr val="tx1">
                    <a:lumMod val="65000"/>
                    <a:lumOff val="35000"/>
                  </a:schemeClr>
                </a:solidFill>
                <a:latin typeface="Times New Roman" pitchFamily="18" charset="0"/>
                <a:cs typeface="Times New Roman" pitchFamily="18" charset="0"/>
              </a:rPr>
              <a:t>объективтілік</a:t>
            </a:r>
            <a:endParaRPr lang="ru-RU" b="1" dirty="0">
              <a:solidFill>
                <a:schemeClr val="tx1">
                  <a:lumMod val="65000"/>
                  <a:lumOff val="35000"/>
                </a:schemeClr>
              </a:solidFill>
              <a:latin typeface="Times New Roman" pitchFamily="18" charset="0"/>
              <a:cs typeface="Times New Roman" pitchFamily="18" charset="0"/>
            </a:endParaRPr>
          </a:p>
        </p:txBody>
      </p:sp>
      <p:sp>
        <p:nvSpPr>
          <p:cNvPr id="12" name="Прямоугольник 11"/>
          <p:cNvSpPr/>
          <p:nvPr/>
        </p:nvSpPr>
        <p:spPr>
          <a:xfrm>
            <a:off x="8754796" y="3463151"/>
            <a:ext cx="1359668" cy="646331"/>
          </a:xfrm>
          <a:prstGeom prst="rect">
            <a:avLst/>
          </a:prstGeom>
        </p:spPr>
        <p:txBody>
          <a:bodyPr wrap="none">
            <a:spAutoFit/>
          </a:bodyPr>
          <a:lstStyle/>
          <a:p>
            <a:r>
              <a:rPr lang="ru-RU" b="1" dirty="0" err="1" smtClean="0">
                <a:solidFill>
                  <a:schemeClr val="tx1">
                    <a:lumMod val="65000"/>
                    <a:lumOff val="35000"/>
                  </a:schemeClr>
                </a:solidFill>
                <a:latin typeface="Times New Roman" pitchFamily="18" charset="0"/>
                <a:cs typeface="Times New Roman" pitchFamily="18" charset="0"/>
              </a:rPr>
              <a:t>Әділдік</a:t>
            </a:r>
            <a:endParaRPr lang="ru-RU" b="1" dirty="0" smtClean="0">
              <a:solidFill>
                <a:schemeClr val="tx1">
                  <a:lumMod val="65000"/>
                  <a:lumOff val="35000"/>
                </a:schemeClr>
              </a:solidFill>
              <a:latin typeface="Times New Roman" pitchFamily="18" charset="0"/>
              <a:cs typeface="Times New Roman" pitchFamily="18" charset="0"/>
            </a:endParaRPr>
          </a:p>
          <a:p>
            <a:r>
              <a:rPr lang="ru-RU" b="1" dirty="0" err="1" smtClean="0">
                <a:solidFill>
                  <a:schemeClr val="tx1">
                    <a:lumMod val="65000"/>
                    <a:lumOff val="35000"/>
                  </a:schemeClr>
                </a:solidFill>
                <a:latin typeface="Times New Roman" pitchFamily="18" charset="0"/>
                <a:cs typeface="Times New Roman" pitchFamily="18" charset="0"/>
              </a:rPr>
              <a:t>Айқындық</a:t>
            </a:r>
            <a:endParaRPr lang="ru-RU" b="1" dirty="0">
              <a:solidFill>
                <a:schemeClr val="tx1">
                  <a:lumMod val="65000"/>
                  <a:lumOff val="35000"/>
                </a:schemeClr>
              </a:solidFill>
              <a:latin typeface="Times New Roman" pitchFamily="18" charset="0"/>
              <a:cs typeface="Times New Roman" pitchFamily="18" charset="0"/>
            </a:endParaRPr>
          </a:p>
        </p:txBody>
      </p:sp>
      <p:sp>
        <p:nvSpPr>
          <p:cNvPr id="15" name="Прямоугольник 14"/>
          <p:cNvSpPr/>
          <p:nvPr/>
        </p:nvSpPr>
        <p:spPr>
          <a:xfrm rot="10800000" flipV="1">
            <a:off x="1813809" y="5216213"/>
            <a:ext cx="2335109" cy="369332"/>
          </a:xfrm>
          <a:prstGeom prst="rect">
            <a:avLst/>
          </a:prstGeom>
        </p:spPr>
        <p:txBody>
          <a:bodyPr wrap="square">
            <a:spAutoFit/>
          </a:bodyPr>
          <a:lstStyle/>
          <a:p>
            <a:r>
              <a:rPr lang="ru-RU" b="1" dirty="0" err="1" smtClean="0">
                <a:solidFill>
                  <a:schemeClr val="tx1">
                    <a:lumMod val="65000"/>
                    <a:lumOff val="35000"/>
                  </a:schemeClr>
                </a:solidFill>
                <a:latin typeface="Times New Roman" pitchFamily="18" charset="0"/>
                <a:cs typeface="Times New Roman" pitchFamily="18" charset="0"/>
              </a:rPr>
              <a:t>Кәсіпқойлық</a:t>
            </a:r>
            <a:endParaRPr lang="ru-RU" b="1" dirty="0">
              <a:solidFill>
                <a:schemeClr val="tx1">
                  <a:lumMod val="65000"/>
                  <a:lumOff val="35000"/>
                </a:schemeClr>
              </a:solidFill>
              <a:latin typeface="Times New Roman" pitchFamily="18" charset="0"/>
              <a:cs typeface="Times New Roman" pitchFamily="18" charset="0"/>
            </a:endParaRPr>
          </a:p>
        </p:txBody>
      </p:sp>
      <p:sp>
        <p:nvSpPr>
          <p:cNvPr id="16" name="Прямоугольник 15"/>
          <p:cNvSpPr/>
          <p:nvPr/>
        </p:nvSpPr>
        <p:spPr>
          <a:xfrm>
            <a:off x="5741233" y="5335080"/>
            <a:ext cx="1918194" cy="369332"/>
          </a:xfrm>
          <a:prstGeom prst="rect">
            <a:avLst/>
          </a:prstGeom>
        </p:spPr>
        <p:txBody>
          <a:bodyPr wrap="square">
            <a:spAutoFit/>
          </a:bodyPr>
          <a:lstStyle/>
          <a:p>
            <a:r>
              <a:rPr lang="kk-KZ" b="1" dirty="0" smtClean="0">
                <a:solidFill>
                  <a:schemeClr val="tx1">
                    <a:lumMod val="65000"/>
                    <a:lumOff val="35000"/>
                  </a:schemeClr>
                </a:solidFill>
                <a:latin typeface="Times New Roman" pitchFamily="18" charset="0"/>
                <a:cs typeface="Times New Roman" pitchFamily="18" charset="0"/>
              </a:rPr>
              <a:t>Парасаттылық</a:t>
            </a:r>
            <a:endParaRPr lang="ru-RU" b="1" dirty="0">
              <a:solidFill>
                <a:schemeClr val="tx1">
                  <a:lumMod val="65000"/>
                  <a:lumOff val="35000"/>
                </a:schemeClr>
              </a:solidFill>
              <a:latin typeface="Times New Roman" pitchFamily="18" charset="0"/>
              <a:cs typeface="Times New Roman" pitchFamily="18" charset="0"/>
            </a:endParaRPr>
          </a:p>
        </p:txBody>
      </p:sp>
      <p:sp>
        <p:nvSpPr>
          <p:cNvPr id="10" name="Прямоугольник 9"/>
          <p:cNvSpPr/>
          <p:nvPr/>
        </p:nvSpPr>
        <p:spPr>
          <a:xfrm flipH="1">
            <a:off x="1244220" y="87792"/>
            <a:ext cx="9482921" cy="369332"/>
          </a:xfrm>
          <a:prstGeom prst="rect">
            <a:avLst/>
          </a:prstGeom>
        </p:spPr>
        <p:txBody>
          <a:bodyPr wrap="square">
            <a:spAutoFit/>
          </a:bodyPr>
          <a:lstStyle/>
          <a:p>
            <a:pPr algn="ctr"/>
            <a:r>
              <a:rPr lang="ru-RU" b="1" dirty="0" smtClean="0">
                <a:ln w="22225">
                  <a:solidFill>
                    <a:schemeClr val="accent2"/>
                  </a:solidFill>
                  <a:prstDash val="solid"/>
                </a:ln>
                <a:solidFill>
                  <a:schemeClr val="accent2">
                    <a:lumMod val="40000"/>
                    <a:lumOff val="60000"/>
                  </a:schemeClr>
                </a:solidFill>
              </a:rPr>
              <a:t>БК </a:t>
            </a:r>
            <a:r>
              <a:rPr lang="ru-RU" b="1" dirty="0" err="1" smtClean="0">
                <a:ln w="22225">
                  <a:solidFill>
                    <a:schemeClr val="accent2"/>
                  </a:solidFill>
                  <a:prstDash val="solid"/>
                </a:ln>
                <a:solidFill>
                  <a:schemeClr val="accent2">
                    <a:lumMod val="40000"/>
                    <a:lumOff val="60000"/>
                  </a:schemeClr>
                </a:solidFill>
              </a:rPr>
              <a:t>негізгі</a:t>
            </a:r>
            <a:r>
              <a:rPr lang="ru-RU" b="1" dirty="0" smtClean="0">
                <a:ln w="22225">
                  <a:solidFill>
                    <a:schemeClr val="accent2"/>
                  </a:solidFill>
                  <a:prstDash val="solid"/>
                </a:ln>
                <a:solidFill>
                  <a:schemeClr val="accent2">
                    <a:lumMod val="40000"/>
                    <a:lumOff val="60000"/>
                  </a:schemeClr>
                </a:solidFill>
              </a:rPr>
              <a:t> </a:t>
            </a:r>
            <a:r>
              <a:rPr lang="ru-RU" b="1" dirty="0" err="1" smtClean="0">
                <a:ln w="22225">
                  <a:solidFill>
                    <a:schemeClr val="accent2"/>
                  </a:solidFill>
                  <a:prstDash val="solid"/>
                </a:ln>
                <a:solidFill>
                  <a:schemeClr val="accent2">
                    <a:lumMod val="40000"/>
                    <a:lumOff val="60000"/>
                  </a:schemeClr>
                </a:solidFill>
              </a:rPr>
              <a:t>ұстанымдары</a:t>
            </a:r>
            <a:endParaRPr lang="ru-RU"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189613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ерфолента 1"/>
          <p:cNvSpPr/>
          <p:nvPr/>
        </p:nvSpPr>
        <p:spPr>
          <a:xfrm>
            <a:off x="395786" y="691878"/>
            <a:ext cx="3234518" cy="2078618"/>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lumMod val="65000"/>
                    <a:lumOff val="35000"/>
                  </a:schemeClr>
                </a:solidFill>
                <a:latin typeface="Times New Roman" pitchFamily="18" charset="0"/>
                <a:cs typeface="Times New Roman" pitchFamily="18" charset="0"/>
              </a:rPr>
              <a:t>Максимальное соблюдение,</a:t>
            </a:r>
          </a:p>
          <a:p>
            <a:pPr algn="ctr"/>
            <a:r>
              <a:rPr lang="ru-RU" b="1" dirty="0">
                <a:solidFill>
                  <a:schemeClr val="tx1">
                    <a:lumMod val="65000"/>
                    <a:lumOff val="35000"/>
                  </a:schemeClr>
                </a:solidFill>
                <a:latin typeface="Times New Roman" pitchFamily="18" charset="0"/>
                <a:cs typeface="Times New Roman" pitchFamily="18" charset="0"/>
              </a:rPr>
              <a:t>реализация интересов и</a:t>
            </a:r>
          </a:p>
          <a:p>
            <a:pPr algn="ctr"/>
            <a:r>
              <a:rPr lang="ru-RU" b="1" dirty="0">
                <a:solidFill>
                  <a:schemeClr val="tx1">
                    <a:lumMod val="65000"/>
                    <a:lumOff val="35000"/>
                  </a:schemeClr>
                </a:solidFill>
                <a:latin typeface="Times New Roman" pitchFamily="18" charset="0"/>
                <a:cs typeface="Times New Roman" pitchFamily="18" charset="0"/>
              </a:rPr>
              <a:t>зашита прав Учредителя и</a:t>
            </a:r>
          </a:p>
          <a:p>
            <a:pPr algn="ctr"/>
            <a:r>
              <a:rPr lang="ru-RU" b="1" dirty="0">
                <a:solidFill>
                  <a:schemeClr val="tx1">
                    <a:lumMod val="65000"/>
                    <a:lumOff val="35000"/>
                  </a:schemeClr>
                </a:solidFill>
                <a:latin typeface="Times New Roman" pitchFamily="18" charset="0"/>
                <a:cs typeface="Times New Roman" pitchFamily="18" charset="0"/>
              </a:rPr>
              <a:t>Предприятия</a:t>
            </a:r>
          </a:p>
        </p:txBody>
      </p:sp>
      <p:sp>
        <p:nvSpPr>
          <p:cNvPr id="3" name="Блок-схема: перфолента 2"/>
          <p:cNvSpPr/>
          <p:nvPr/>
        </p:nvSpPr>
        <p:spPr>
          <a:xfrm>
            <a:off x="4148918" y="691878"/>
            <a:ext cx="2957983" cy="184386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lumMod val="65000"/>
                    <a:lumOff val="35000"/>
                  </a:schemeClr>
                </a:solidFill>
                <a:latin typeface="Times New Roman" pitchFamily="18" charset="0"/>
                <a:cs typeface="Times New Roman" pitchFamily="18" charset="0"/>
              </a:rPr>
              <a:t>Эффективность</a:t>
            </a:r>
          </a:p>
        </p:txBody>
      </p:sp>
      <p:sp>
        <p:nvSpPr>
          <p:cNvPr id="4" name="Блок-схема: перфолента 3"/>
          <p:cNvSpPr/>
          <p:nvPr/>
        </p:nvSpPr>
        <p:spPr>
          <a:xfrm>
            <a:off x="7517566" y="691877"/>
            <a:ext cx="3023054" cy="1746523"/>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lumMod val="65000"/>
                    <a:lumOff val="35000"/>
                  </a:schemeClr>
                </a:solidFill>
                <a:latin typeface="Times New Roman" pitchFamily="18" charset="0"/>
                <a:cs typeface="Times New Roman" pitchFamily="18" charset="0"/>
              </a:rPr>
              <a:t>Осмотрительность</a:t>
            </a:r>
          </a:p>
        </p:txBody>
      </p:sp>
      <p:sp>
        <p:nvSpPr>
          <p:cNvPr id="5" name="Блок-схема: перфолента 4"/>
          <p:cNvSpPr/>
          <p:nvPr/>
        </p:nvSpPr>
        <p:spPr>
          <a:xfrm>
            <a:off x="386361" y="2761209"/>
            <a:ext cx="3129725" cy="169032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lumMod val="65000"/>
                    <a:lumOff val="35000"/>
                  </a:schemeClr>
                </a:solidFill>
                <a:latin typeface="Times New Roman" pitchFamily="18" charset="0"/>
                <a:cs typeface="Times New Roman" pitchFamily="18" charset="0"/>
              </a:rPr>
              <a:t>Ответственность</a:t>
            </a:r>
          </a:p>
        </p:txBody>
      </p:sp>
      <p:pic>
        <p:nvPicPr>
          <p:cNvPr id="6" name="Рисунок 5"/>
          <p:cNvPicPr>
            <a:picLocks noChangeAspect="1"/>
          </p:cNvPicPr>
          <p:nvPr/>
        </p:nvPicPr>
        <p:blipFill>
          <a:blip r:embed="rId2"/>
          <a:stretch>
            <a:fillRect/>
          </a:stretch>
        </p:blipFill>
        <p:spPr>
          <a:xfrm>
            <a:off x="4148919" y="2583233"/>
            <a:ext cx="3046538" cy="1868296"/>
          </a:xfrm>
          <a:prstGeom prst="rect">
            <a:avLst/>
          </a:prstGeom>
        </p:spPr>
      </p:pic>
      <p:pic>
        <p:nvPicPr>
          <p:cNvPr id="7" name="Рисунок 6"/>
          <p:cNvPicPr>
            <a:picLocks noChangeAspect="1"/>
          </p:cNvPicPr>
          <p:nvPr/>
        </p:nvPicPr>
        <p:blipFill>
          <a:blip r:embed="rId2"/>
          <a:stretch>
            <a:fillRect/>
          </a:stretch>
        </p:blipFill>
        <p:spPr>
          <a:xfrm>
            <a:off x="7869772" y="2434825"/>
            <a:ext cx="3088038" cy="1846995"/>
          </a:xfrm>
          <a:prstGeom prst="rect">
            <a:avLst/>
          </a:prstGeom>
        </p:spPr>
      </p:pic>
      <p:pic>
        <p:nvPicPr>
          <p:cNvPr id="8" name="Рисунок 7"/>
          <p:cNvPicPr>
            <a:picLocks noChangeAspect="1"/>
          </p:cNvPicPr>
          <p:nvPr/>
        </p:nvPicPr>
        <p:blipFill>
          <a:blip r:embed="rId2"/>
          <a:stretch>
            <a:fillRect/>
          </a:stretch>
        </p:blipFill>
        <p:spPr>
          <a:xfrm>
            <a:off x="1244220" y="4800600"/>
            <a:ext cx="3350525" cy="1883229"/>
          </a:xfrm>
          <a:prstGeom prst="rect">
            <a:avLst/>
          </a:prstGeom>
        </p:spPr>
      </p:pic>
      <p:pic>
        <p:nvPicPr>
          <p:cNvPr id="9" name="Рисунок 8"/>
          <p:cNvPicPr>
            <a:picLocks noChangeAspect="1"/>
          </p:cNvPicPr>
          <p:nvPr/>
        </p:nvPicPr>
        <p:blipFill>
          <a:blip r:embed="rId2"/>
          <a:stretch>
            <a:fillRect/>
          </a:stretch>
        </p:blipFill>
        <p:spPr>
          <a:xfrm>
            <a:off x="5040573" y="4669971"/>
            <a:ext cx="3150284" cy="1894115"/>
          </a:xfrm>
          <a:prstGeom prst="rect">
            <a:avLst/>
          </a:prstGeom>
        </p:spPr>
      </p:pic>
      <p:sp>
        <p:nvSpPr>
          <p:cNvPr id="10" name="Прямоугольник 9"/>
          <p:cNvSpPr/>
          <p:nvPr/>
        </p:nvSpPr>
        <p:spPr>
          <a:xfrm>
            <a:off x="8403770" y="2953227"/>
            <a:ext cx="2136849" cy="646331"/>
          </a:xfrm>
          <a:prstGeom prst="rect">
            <a:avLst/>
          </a:prstGeom>
        </p:spPr>
        <p:txBody>
          <a:bodyPr wrap="square">
            <a:spAutoFit/>
          </a:bodyPr>
          <a:lstStyle/>
          <a:p>
            <a:pPr algn="ctr"/>
            <a:r>
              <a:rPr lang="ru-RU" b="1" dirty="0" smtClean="0">
                <a:solidFill>
                  <a:schemeClr val="tx1">
                    <a:lumMod val="65000"/>
                    <a:lumOff val="35000"/>
                  </a:schemeClr>
                </a:solidFill>
                <a:latin typeface="Times New Roman" pitchFamily="18" charset="0"/>
                <a:cs typeface="Times New Roman" pitchFamily="18" charset="0"/>
              </a:rPr>
              <a:t>Честность</a:t>
            </a:r>
          </a:p>
          <a:p>
            <a:pPr algn="ctr"/>
            <a:r>
              <a:rPr lang="ru-RU" b="1" dirty="0" smtClean="0">
                <a:solidFill>
                  <a:schemeClr val="tx1">
                    <a:lumMod val="65000"/>
                    <a:lumOff val="35000"/>
                  </a:schemeClr>
                </a:solidFill>
                <a:latin typeface="Times New Roman" pitchFamily="18" charset="0"/>
                <a:cs typeface="Times New Roman" pitchFamily="18" charset="0"/>
              </a:rPr>
              <a:t>Прозрачность</a:t>
            </a:r>
            <a:endParaRPr lang="ru-RU" b="1" dirty="0">
              <a:solidFill>
                <a:schemeClr val="tx1">
                  <a:lumMod val="65000"/>
                  <a:lumOff val="35000"/>
                </a:schemeClr>
              </a:solidFill>
              <a:latin typeface="Times New Roman" pitchFamily="18" charset="0"/>
              <a:cs typeface="Times New Roman" pitchFamily="18" charset="0"/>
            </a:endParaRPr>
          </a:p>
        </p:txBody>
      </p:sp>
      <p:sp>
        <p:nvSpPr>
          <p:cNvPr id="11" name="Прямоугольник 10"/>
          <p:cNvSpPr/>
          <p:nvPr/>
        </p:nvSpPr>
        <p:spPr>
          <a:xfrm rot="10800000" flipV="1">
            <a:off x="1813809" y="4939215"/>
            <a:ext cx="2335109" cy="923330"/>
          </a:xfrm>
          <a:prstGeom prst="rect">
            <a:avLst/>
          </a:prstGeom>
        </p:spPr>
        <p:txBody>
          <a:bodyPr wrap="square">
            <a:spAutoFit/>
          </a:bodyPr>
          <a:lstStyle/>
          <a:p>
            <a:endParaRPr lang="ru-RU" b="1" dirty="0" smtClean="0">
              <a:solidFill>
                <a:schemeClr val="tx1">
                  <a:lumMod val="65000"/>
                  <a:lumOff val="35000"/>
                </a:schemeClr>
              </a:solidFill>
              <a:latin typeface="Times New Roman" pitchFamily="18" charset="0"/>
              <a:cs typeface="Times New Roman" pitchFamily="18" charset="0"/>
            </a:endParaRPr>
          </a:p>
          <a:p>
            <a:endParaRPr lang="ru-RU" b="1" dirty="0">
              <a:solidFill>
                <a:schemeClr val="tx1">
                  <a:lumMod val="65000"/>
                  <a:lumOff val="35000"/>
                </a:schemeClr>
              </a:solidFill>
              <a:latin typeface="Times New Roman" pitchFamily="18" charset="0"/>
              <a:cs typeface="Times New Roman" pitchFamily="18" charset="0"/>
            </a:endParaRPr>
          </a:p>
          <a:p>
            <a:r>
              <a:rPr lang="ru-RU" b="1" dirty="0" smtClean="0">
                <a:solidFill>
                  <a:schemeClr val="tx1">
                    <a:lumMod val="65000"/>
                    <a:lumOff val="35000"/>
                  </a:schemeClr>
                </a:solidFill>
                <a:latin typeface="Times New Roman" pitchFamily="18" charset="0"/>
                <a:cs typeface="Times New Roman" pitchFamily="18" charset="0"/>
              </a:rPr>
              <a:t>Профессионализм</a:t>
            </a:r>
            <a:r>
              <a:rPr lang="ru-RU" b="1" dirty="0" smtClean="0">
                <a:solidFill>
                  <a:srgbClr val="FFC000"/>
                </a:solidFill>
              </a:rPr>
              <a:t> </a:t>
            </a:r>
            <a:endParaRPr lang="ru-RU" b="1" dirty="0">
              <a:solidFill>
                <a:srgbClr val="FFC000"/>
              </a:solidFill>
            </a:endParaRPr>
          </a:p>
        </p:txBody>
      </p:sp>
      <p:sp>
        <p:nvSpPr>
          <p:cNvPr id="12" name="Прямоугольник 11"/>
          <p:cNvSpPr/>
          <p:nvPr/>
        </p:nvSpPr>
        <p:spPr>
          <a:xfrm>
            <a:off x="5741233" y="5335080"/>
            <a:ext cx="1918194" cy="369332"/>
          </a:xfrm>
          <a:prstGeom prst="rect">
            <a:avLst/>
          </a:prstGeom>
        </p:spPr>
        <p:txBody>
          <a:bodyPr wrap="square">
            <a:spAutoFit/>
          </a:bodyPr>
          <a:lstStyle/>
          <a:p>
            <a:r>
              <a:rPr lang="ru-RU" b="1" dirty="0">
                <a:solidFill>
                  <a:schemeClr val="tx1">
                    <a:lumMod val="65000"/>
                    <a:lumOff val="35000"/>
                  </a:schemeClr>
                </a:solidFill>
                <a:latin typeface="Times New Roman" pitchFamily="18" charset="0"/>
                <a:cs typeface="Times New Roman" pitchFamily="18" charset="0"/>
              </a:rPr>
              <a:t>Разумность</a:t>
            </a:r>
          </a:p>
        </p:txBody>
      </p:sp>
      <p:sp>
        <p:nvSpPr>
          <p:cNvPr id="13" name="Прямоугольник 12"/>
          <p:cNvSpPr/>
          <p:nvPr/>
        </p:nvSpPr>
        <p:spPr>
          <a:xfrm>
            <a:off x="4365172" y="3105835"/>
            <a:ext cx="2547257" cy="646331"/>
          </a:xfrm>
          <a:prstGeom prst="rect">
            <a:avLst/>
          </a:prstGeom>
        </p:spPr>
        <p:txBody>
          <a:bodyPr wrap="square">
            <a:spAutoFit/>
          </a:bodyPr>
          <a:lstStyle/>
          <a:p>
            <a:pPr lvl="0" algn="ctr"/>
            <a:r>
              <a:rPr lang="ru-RU" b="1" dirty="0">
                <a:solidFill>
                  <a:prstClr val="black">
                    <a:lumMod val="65000"/>
                    <a:lumOff val="35000"/>
                  </a:prstClr>
                </a:solidFill>
                <a:latin typeface="Times New Roman" pitchFamily="18" charset="0"/>
                <a:cs typeface="Times New Roman" pitchFamily="18" charset="0"/>
              </a:rPr>
              <a:t>Объективность при</a:t>
            </a:r>
          </a:p>
          <a:p>
            <a:pPr lvl="0" algn="ctr"/>
            <a:r>
              <a:rPr lang="ru-RU" b="1" dirty="0">
                <a:solidFill>
                  <a:prstClr val="black">
                    <a:lumMod val="65000"/>
                    <a:lumOff val="35000"/>
                  </a:prstClr>
                </a:solidFill>
                <a:latin typeface="Times New Roman" pitchFamily="18" charset="0"/>
                <a:cs typeface="Times New Roman" pitchFamily="18" charset="0"/>
              </a:rPr>
              <a:t>принятии решений</a:t>
            </a:r>
          </a:p>
        </p:txBody>
      </p:sp>
      <p:sp>
        <p:nvSpPr>
          <p:cNvPr id="14" name="Прямоугольник 13"/>
          <p:cNvSpPr/>
          <p:nvPr/>
        </p:nvSpPr>
        <p:spPr>
          <a:xfrm rot="10800000" flipV="1">
            <a:off x="1328057" y="207439"/>
            <a:ext cx="9350829" cy="369332"/>
          </a:xfrm>
          <a:prstGeom prst="rect">
            <a:avLst/>
          </a:prstGeom>
        </p:spPr>
        <p:txBody>
          <a:bodyPr wrap="square">
            <a:spAutoFit/>
          </a:bodyPr>
          <a:lstStyle/>
          <a:p>
            <a:pPr lvl="0" algn="ctr"/>
            <a:r>
              <a:rPr lang="ru-RU" b="1" dirty="0" smtClean="0">
                <a:ln w="22225">
                  <a:solidFill>
                    <a:srgbClr val="2E83C3"/>
                  </a:solidFill>
                  <a:prstDash val="solid"/>
                </a:ln>
                <a:solidFill>
                  <a:srgbClr val="2E83C3">
                    <a:lumMod val="40000"/>
                    <a:lumOff val="60000"/>
                  </a:srgbClr>
                </a:solidFill>
              </a:rPr>
              <a:t>Основные принципы НС </a:t>
            </a:r>
            <a:endParaRPr lang="ru-RU" b="1" dirty="0">
              <a:ln w="22225">
                <a:solidFill>
                  <a:srgbClr val="2E83C3"/>
                </a:solidFill>
                <a:prstDash val="solid"/>
              </a:ln>
              <a:solidFill>
                <a:srgbClr val="2E83C3">
                  <a:lumMod val="40000"/>
                  <a:lumOff val="60000"/>
                </a:srgbClr>
              </a:solidFill>
            </a:endParaRPr>
          </a:p>
        </p:txBody>
      </p:sp>
    </p:spTree>
    <p:extLst>
      <p:ext uri="{BB962C8B-B14F-4D97-AF65-F5344CB8AC3E}">
        <p14:creationId xmlns:p14="http://schemas.microsoft.com/office/powerpoint/2010/main" val="793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10349895" cy="1320800"/>
          </a:xfrm>
        </p:spPr>
        <p:txBody>
          <a:bodyPr>
            <a:normAutofit/>
          </a:bodyPr>
          <a:lstStyle/>
          <a:p>
            <a:pPr algn="ctr"/>
            <a:r>
              <a:rPr lang="ru-RU" sz="4200" dirty="0">
                <a:solidFill>
                  <a:srgbClr val="5FCBEF">
                    <a:lumMod val="50000"/>
                  </a:srgbClr>
                </a:solidFill>
                <a:latin typeface="Times New Roman" pitchFamily="18" charset="0"/>
                <a:cs typeface="Times New Roman" pitchFamily="18" charset="0"/>
              </a:rPr>
              <a:t>Наблюдательный совет</a:t>
            </a:r>
            <a:endParaRPr lang="ru-RU" sz="4200" dirty="0">
              <a:latin typeface="Times New Roman" pitchFamily="18" charset="0"/>
              <a:cs typeface="Times New Roman" pitchFamily="18" charset="0"/>
            </a:endParaRPr>
          </a:p>
        </p:txBody>
      </p:sp>
      <p:sp>
        <p:nvSpPr>
          <p:cNvPr id="3" name="Объект 2"/>
          <p:cNvSpPr>
            <a:spLocks noGrp="1"/>
          </p:cNvSpPr>
          <p:nvPr>
            <p:ph idx="1"/>
          </p:nvPr>
        </p:nvSpPr>
        <p:spPr>
          <a:xfrm>
            <a:off x="511629" y="2160590"/>
            <a:ext cx="10384971" cy="1137782"/>
          </a:xfrm>
        </p:spPr>
        <p:txBody>
          <a:bodyPr/>
          <a:lstStyle/>
          <a:p>
            <a:pPr marL="0" lvl="0" indent="0" algn="just">
              <a:buClr>
                <a:srgbClr val="5FCBEF"/>
              </a:buClr>
              <a:buNone/>
            </a:pPr>
            <a:r>
              <a:rPr lang="ru-RU" b="1" dirty="0">
                <a:solidFill>
                  <a:prstClr val="black">
                    <a:lumMod val="50000"/>
                    <a:lumOff val="50000"/>
                  </a:prstClr>
                </a:solidFill>
              </a:rPr>
              <a:t>КГП на ПХВ «Павлодарский областной Центр психического здоровья» управления здравоохранения Павлодарской области, </a:t>
            </a:r>
            <a:r>
              <a:rPr lang="ru-RU" b="1" dirty="0" err="1">
                <a:solidFill>
                  <a:prstClr val="black">
                    <a:lumMod val="50000"/>
                    <a:lumOff val="50000"/>
                  </a:prstClr>
                </a:solidFill>
              </a:rPr>
              <a:t>акимата</a:t>
            </a:r>
            <a:r>
              <a:rPr lang="ru-RU" b="1" dirty="0">
                <a:solidFill>
                  <a:prstClr val="black">
                    <a:lumMod val="50000"/>
                    <a:lumOff val="50000"/>
                  </a:prstClr>
                </a:solidFill>
              </a:rPr>
              <a:t> Павлодарской области</a:t>
            </a:r>
          </a:p>
          <a:p>
            <a:pPr algn="just"/>
            <a:endParaRPr lang="ru-RU" dirty="0"/>
          </a:p>
        </p:txBody>
      </p:sp>
    </p:spTree>
    <p:extLst>
      <p:ext uri="{BB962C8B-B14F-4D97-AF65-F5344CB8AC3E}">
        <p14:creationId xmlns:p14="http://schemas.microsoft.com/office/powerpoint/2010/main" val="1979897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615" y="382137"/>
            <a:ext cx="11095629" cy="4653887"/>
          </a:xfrm>
        </p:spPr>
        <p:txBody>
          <a:bodyPr>
            <a:noAutofit/>
          </a:bodyPr>
          <a:lstStyle/>
          <a:p>
            <a:pPr algn="just">
              <a:spcAft>
                <a:spcPts val="0"/>
              </a:spcAft>
            </a:pPr>
            <a:r>
              <a:rPr lang="ru-RU" sz="1800" b="1" dirty="0" smtClean="0">
                <a:solidFill>
                  <a:schemeClr val="tx2">
                    <a:lumMod val="50000"/>
                  </a:schemeClr>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Павлодар </a:t>
            </a:r>
            <a:r>
              <a:rPr lang="ru-RU" sz="1800" b="1" dirty="0" err="1">
                <a:solidFill>
                  <a:schemeClr val="tx1"/>
                </a:solidFill>
                <a:latin typeface="Times New Roman" panose="02020603050405020304" pitchFamily="18" charset="0"/>
                <a:cs typeface="Times New Roman" panose="02020603050405020304" pitchFamily="18" charset="0"/>
              </a:rPr>
              <a:t>облысы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әкімдігі</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Павлодар </a:t>
            </a:r>
            <a:r>
              <a:rPr lang="ru-RU" sz="1800" b="1" dirty="0" err="1">
                <a:solidFill>
                  <a:schemeClr val="tx1"/>
                </a:solidFill>
                <a:latin typeface="Times New Roman" panose="02020603050405020304" pitchFamily="18" charset="0"/>
                <a:cs typeface="Times New Roman" panose="02020603050405020304" pitchFamily="18" charset="0"/>
              </a:rPr>
              <a:t>облысы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денсаулық</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сақтау</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басқармасының</a:t>
            </a:r>
            <a:r>
              <a:rPr lang="ru-RU" sz="1800" b="1" dirty="0" smtClean="0">
                <a:solidFill>
                  <a:schemeClr val="tx1"/>
                </a:solidFill>
                <a:latin typeface="Times New Roman" panose="02020603050405020304" pitchFamily="18" charset="0"/>
                <a:cs typeface="Times New Roman" panose="02020603050405020304" pitchFamily="18" charset="0"/>
              </a:rPr>
              <a:t> ШЖҚ «Павлодар </a:t>
            </a:r>
            <a:r>
              <a:rPr lang="ru-RU" sz="1800" b="1" dirty="0" err="1">
                <a:solidFill>
                  <a:schemeClr val="tx1"/>
                </a:solidFill>
                <a:latin typeface="Times New Roman" panose="02020603050405020304" pitchFamily="18" charset="0"/>
                <a:cs typeface="Times New Roman" panose="02020603050405020304" pitchFamily="18" charset="0"/>
              </a:rPr>
              <a:t>облыстық</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психикалық</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денсаулық</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орталығы</a:t>
            </a:r>
            <a:r>
              <a:rPr lang="ru-RU" sz="1800" b="1" dirty="0" smtClean="0">
                <a:solidFill>
                  <a:schemeClr val="tx1"/>
                </a:solidFill>
                <a:latin typeface="Times New Roman" panose="02020603050405020304" pitchFamily="18" charset="0"/>
                <a:cs typeface="Times New Roman" panose="02020603050405020304" pitchFamily="18" charset="0"/>
              </a:rPr>
              <a:t>» КМК-да </a:t>
            </a:r>
            <a:r>
              <a:rPr lang="ru-RU" sz="1800" b="1" dirty="0" err="1">
                <a:solidFill>
                  <a:schemeClr val="tx1"/>
                </a:solidFill>
                <a:latin typeface="Times New Roman" panose="02020603050405020304" pitchFamily="18" charset="0"/>
                <a:cs typeface="Times New Roman" panose="02020603050405020304" pitchFamily="18" charset="0"/>
              </a:rPr>
              <a:t>Бақылау</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кеңесі</a:t>
            </a:r>
            <a:r>
              <a:rPr lang="ru-RU" sz="1800" b="1" dirty="0">
                <a:solidFill>
                  <a:schemeClr val="tx1"/>
                </a:solidFill>
                <a:latin typeface="Times New Roman" panose="02020603050405020304" pitchFamily="18" charset="0"/>
                <a:cs typeface="Times New Roman" panose="02020603050405020304" pitchFamily="18" charset="0"/>
              </a:rPr>
              <a:t> Павлодар </a:t>
            </a:r>
            <a:r>
              <a:rPr lang="ru-RU" sz="1800" b="1" dirty="0" err="1">
                <a:solidFill>
                  <a:schemeClr val="tx1"/>
                </a:solidFill>
                <a:latin typeface="Times New Roman" panose="02020603050405020304" pitchFamily="18" charset="0"/>
                <a:cs typeface="Times New Roman" panose="02020603050405020304" pitchFamily="18" charset="0"/>
              </a:rPr>
              <a:t>облысы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денсаулық</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сақтау</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басқармасының</a:t>
            </a:r>
            <a:r>
              <a:rPr lang="ru-RU" sz="1800" b="1" dirty="0">
                <a:solidFill>
                  <a:schemeClr val="tx1"/>
                </a:solidFill>
                <a:latin typeface="Times New Roman" panose="02020603050405020304" pitchFamily="18" charset="0"/>
                <a:cs typeface="Times New Roman" panose="02020603050405020304" pitchFamily="18" charset="0"/>
              </a:rPr>
              <a:t> 2020 </a:t>
            </a:r>
            <a:r>
              <a:rPr lang="ru-RU" sz="1800" b="1" dirty="0" err="1">
                <a:solidFill>
                  <a:schemeClr val="tx1"/>
                </a:solidFill>
                <a:latin typeface="Times New Roman" panose="02020603050405020304" pitchFamily="18" charset="0"/>
                <a:cs typeface="Times New Roman" panose="02020603050405020304" pitchFamily="18" charset="0"/>
              </a:rPr>
              <a:t>жылғы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21 </a:t>
            </a:r>
            <a:r>
              <a:rPr lang="ru-RU" sz="1800" b="1" dirty="0" err="1">
                <a:solidFill>
                  <a:schemeClr val="tx1"/>
                </a:solidFill>
                <a:latin typeface="Times New Roman" panose="02020603050405020304" pitchFamily="18" charset="0"/>
                <a:cs typeface="Times New Roman" panose="02020603050405020304" pitchFamily="18" charset="0"/>
              </a:rPr>
              <a:t>қыркүйектегі</a:t>
            </a:r>
            <a:r>
              <a:rPr lang="ru-RU" sz="1800" b="1" dirty="0">
                <a:solidFill>
                  <a:schemeClr val="tx1"/>
                </a:solidFill>
                <a:latin typeface="Times New Roman" panose="02020603050405020304" pitchFamily="18" charset="0"/>
                <a:cs typeface="Times New Roman" panose="02020603050405020304" pitchFamily="18" charset="0"/>
              </a:rPr>
              <a:t> № 753-Ө </a:t>
            </a:r>
            <a:r>
              <a:rPr lang="ru-RU" sz="1800" b="1" dirty="0" err="1" smtClean="0">
                <a:solidFill>
                  <a:schemeClr val="tx1"/>
                </a:solidFill>
                <a:latin typeface="Times New Roman" panose="02020603050405020304" pitchFamily="18" charset="0"/>
                <a:cs typeface="Times New Roman" panose="02020603050405020304" pitchFamily="18" charset="0"/>
              </a:rPr>
              <a:t>бұйрығы</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негізінде</a:t>
            </a:r>
            <a:r>
              <a:rPr lang="ru-RU" sz="1800" b="1" dirty="0" smtClean="0">
                <a:solidFill>
                  <a:schemeClr val="tx1"/>
                </a:solidFill>
                <a:latin typeface="Times New Roman" panose="02020603050405020304" pitchFamily="18" charset="0"/>
                <a:cs typeface="Times New Roman" panose="02020603050405020304" pitchFamily="18" charset="0"/>
              </a:rPr>
              <a:t> 2011 </a:t>
            </a:r>
            <a:r>
              <a:rPr lang="ru-RU" sz="1800" b="1" dirty="0" err="1">
                <a:solidFill>
                  <a:schemeClr val="tx1"/>
                </a:solidFill>
                <a:latin typeface="Times New Roman" panose="02020603050405020304" pitchFamily="18" charset="0"/>
                <a:cs typeface="Times New Roman" panose="02020603050405020304" pitchFamily="18" charset="0"/>
              </a:rPr>
              <a:t>жылғы</a:t>
            </a:r>
            <a:r>
              <a:rPr lang="ru-RU" sz="1800" b="1" dirty="0">
                <a:solidFill>
                  <a:schemeClr val="tx1"/>
                </a:solidFill>
                <a:latin typeface="Times New Roman" panose="02020603050405020304" pitchFamily="18" charset="0"/>
                <a:cs typeface="Times New Roman" panose="02020603050405020304" pitchFamily="18" charset="0"/>
              </a:rPr>
              <a:t> 01 </a:t>
            </a:r>
            <a:r>
              <a:rPr lang="ru-RU" sz="1800" b="1" dirty="0" err="1">
                <a:solidFill>
                  <a:schemeClr val="tx1"/>
                </a:solidFill>
                <a:latin typeface="Times New Roman" panose="02020603050405020304" pitchFamily="18" charset="0"/>
                <a:cs typeface="Times New Roman" panose="02020603050405020304" pitchFamily="18" charset="0"/>
              </a:rPr>
              <a:t>наурыздағы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Қазақстан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Республикасының</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a:t>
            </a:r>
            <a:r>
              <a:rPr lang="ru-RU" sz="1800" b="1" dirty="0" err="1">
                <a:solidFill>
                  <a:schemeClr val="tx1"/>
                </a:solidFill>
                <a:latin typeface="Times New Roman" panose="02020603050405020304" pitchFamily="18" charset="0"/>
                <a:cs typeface="Times New Roman" panose="02020603050405020304" pitchFamily="18" charset="0"/>
              </a:rPr>
              <a:t>Мемлекеттік</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мүлік</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туралы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Заңына</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Қазақстан</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Республикасы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Ұлттық</a:t>
            </a:r>
            <a:r>
              <a:rPr lang="ru-RU" sz="1800" b="1" dirty="0">
                <a:solidFill>
                  <a:schemeClr val="tx1"/>
                </a:solidFill>
                <a:latin typeface="Times New Roman" panose="02020603050405020304" pitchFamily="18" charset="0"/>
                <a:cs typeface="Times New Roman" panose="02020603050405020304" pitchFamily="18" charset="0"/>
              </a:rPr>
              <a:t> экономика </a:t>
            </a:r>
            <a:r>
              <a:rPr lang="ru-RU" sz="1800" b="1" dirty="0" err="1">
                <a:solidFill>
                  <a:schemeClr val="tx1"/>
                </a:solidFill>
                <a:latin typeface="Times New Roman" panose="02020603050405020304" pitchFamily="18" charset="0"/>
                <a:cs typeface="Times New Roman" panose="02020603050405020304" pitchFamily="18" charset="0"/>
              </a:rPr>
              <a:t>министрінің</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міндетін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атқарушысының</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2015 </a:t>
            </a:r>
            <a:r>
              <a:rPr lang="ru-RU" sz="1800" b="1" dirty="0" err="1">
                <a:solidFill>
                  <a:schemeClr val="tx1"/>
                </a:solidFill>
                <a:latin typeface="Times New Roman" panose="02020603050405020304" pitchFamily="18" charset="0"/>
                <a:cs typeface="Times New Roman" panose="02020603050405020304" pitchFamily="18" charset="0"/>
              </a:rPr>
              <a:t>жылғы</a:t>
            </a:r>
            <a:r>
              <a:rPr lang="ru-RU" sz="1800" b="1" dirty="0">
                <a:solidFill>
                  <a:schemeClr val="tx1"/>
                </a:solidFill>
                <a:latin typeface="Times New Roman" panose="02020603050405020304" pitchFamily="18" charset="0"/>
                <a:cs typeface="Times New Roman" panose="02020603050405020304" pitchFamily="18" charset="0"/>
              </a:rPr>
              <a:t> 20 </a:t>
            </a:r>
            <a:r>
              <a:rPr lang="ru-RU" sz="1800" b="1" dirty="0" err="1">
                <a:solidFill>
                  <a:schemeClr val="tx1"/>
                </a:solidFill>
                <a:latin typeface="Times New Roman" panose="02020603050405020304" pitchFamily="18" charset="0"/>
                <a:cs typeface="Times New Roman" panose="02020603050405020304" pitchFamily="18" charset="0"/>
              </a:rPr>
              <a:t>ақпандағы</a:t>
            </a:r>
            <a:r>
              <a:rPr lang="ru-RU" sz="1800" b="1" dirty="0">
                <a:solidFill>
                  <a:schemeClr val="tx1"/>
                </a:solidFill>
                <a:latin typeface="Times New Roman" panose="02020603050405020304" pitchFamily="18" charset="0"/>
                <a:cs typeface="Times New Roman" panose="02020603050405020304" pitchFamily="18" charset="0"/>
              </a:rPr>
              <a:t> №113 </a:t>
            </a:r>
            <a:r>
              <a:rPr lang="ru-RU" sz="1800" b="1" dirty="0" smtClean="0">
                <a:solidFill>
                  <a:schemeClr val="tx1"/>
                </a:solidFill>
                <a:latin typeface="Times New Roman" panose="02020603050405020304" pitchFamily="18" charset="0"/>
                <a:cs typeface="Times New Roman" panose="02020603050405020304" pitchFamily="18" charset="0"/>
              </a:rPr>
              <a:t>«</a:t>
            </a:r>
            <a:r>
              <a:rPr lang="ru-RU" sz="1800" b="1" dirty="0" err="1" smtClean="0">
                <a:solidFill>
                  <a:schemeClr val="tx1"/>
                </a:solidFill>
                <a:latin typeface="Times New Roman" panose="02020603050405020304" pitchFamily="18" charset="0"/>
                <a:cs typeface="Times New Roman" panose="02020603050405020304" pitchFamily="18" charset="0"/>
              </a:rPr>
              <a:t>Шаруашылық</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жүргізу</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құқығындағы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мемлекеттік</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кәсіпорындарда</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бақылау</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кеңесін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құру</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қағидаларын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бақылау</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кеңесінің </a:t>
            </a:r>
            <a:r>
              <a:rPr lang="ru-RU" sz="1800" b="1" dirty="0" err="1">
                <a:solidFill>
                  <a:schemeClr val="tx1"/>
                </a:solidFill>
                <a:latin typeface="Times New Roman" panose="02020603050405020304" pitchFamily="18" charset="0"/>
                <a:cs typeface="Times New Roman" panose="02020603050405020304" pitchFamily="18" charset="0"/>
              </a:rPr>
              <a:t>құрамына</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сайланатын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адамдарға</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қойылатын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талаптарды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сондай-ақ</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Бақылау</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кеңесінің </a:t>
            </a:r>
            <a:r>
              <a:rPr lang="ru-RU" sz="1800" b="1" dirty="0" err="1">
                <a:solidFill>
                  <a:schemeClr val="tx1"/>
                </a:solidFill>
                <a:latin typeface="Times New Roman" panose="02020603050405020304" pitchFamily="18" charset="0"/>
                <a:cs typeface="Times New Roman" panose="02020603050405020304" pitchFamily="18" charset="0"/>
              </a:rPr>
              <a:t>мүшелерін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конкурстық</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іріктеу</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және</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олардың</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өкілеттіктерін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мерзімінен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бұрын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тоқтату</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қағидаларын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бекіту</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туралы</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бұйрығына</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өзгерістер</a:t>
            </a:r>
            <a:r>
              <a:rPr lang="ru-RU" sz="1800" b="1" dirty="0">
                <a:solidFill>
                  <a:schemeClr val="tx1"/>
                </a:solidFill>
                <a:latin typeface="Times New Roman" panose="02020603050405020304" pitchFamily="18" charset="0"/>
                <a:cs typeface="Times New Roman" panose="02020603050405020304" pitchFamily="18" charset="0"/>
              </a:rPr>
              <a:t> мен </a:t>
            </a:r>
            <a:r>
              <a:rPr lang="ru-RU" sz="1800" b="1" dirty="0" err="1" smtClean="0">
                <a:solidFill>
                  <a:schemeClr val="tx1"/>
                </a:solidFill>
                <a:latin typeface="Times New Roman" panose="02020603050405020304" pitchFamily="18" charset="0"/>
                <a:cs typeface="Times New Roman" panose="02020603050405020304" pitchFamily="18" charset="0"/>
              </a:rPr>
              <a:t>толықтырулар</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енгізу</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туралы</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бұйрығына</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сәйкес</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Павлодар </a:t>
            </a:r>
            <a:r>
              <a:rPr lang="ru-RU" sz="1800" b="1" dirty="0" err="1">
                <a:solidFill>
                  <a:schemeClr val="tx1"/>
                </a:solidFill>
                <a:latin typeface="Times New Roman" panose="02020603050405020304" pitchFamily="18" charset="0"/>
                <a:cs typeface="Times New Roman" panose="02020603050405020304" pitchFamily="18" charset="0"/>
              </a:rPr>
              <a:t>облысы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әкімдігі</a:t>
            </a:r>
            <a:r>
              <a:rPr lang="ru-RU" sz="1800" b="1" dirty="0" smtClean="0">
                <a:solidFill>
                  <a:schemeClr val="tx1"/>
                </a:solidFill>
                <a:latin typeface="Times New Roman" panose="02020603050405020304" pitchFamily="18" charset="0"/>
                <a:cs typeface="Times New Roman" panose="02020603050405020304" pitchFamily="18" charset="0"/>
              </a:rPr>
              <a:t>, Павлодар </a:t>
            </a:r>
            <a:r>
              <a:rPr lang="ru-RU" sz="1800" b="1" dirty="0" err="1" smtClean="0">
                <a:solidFill>
                  <a:schemeClr val="tx1"/>
                </a:solidFill>
                <a:latin typeface="Times New Roman" panose="02020603050405020304" pitchFamily="18" charset="0"/>
                <a:cs typeface="Times New Roman" panose="02020603050405020304" pitchFamily="18" charset="0"/>
              </a:rPr>
              <a:t>облысы</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денсаулық</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сақтау</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басқармасының</a:t>
            </a:r>
            <a:r>
              <a:rPr lang="ru-RU" sz="1800" b="1" dirty="0" smtClean="0">
                <a:solidFill>
                  <a:schemeClr val="tx1"/>
                </a:solidFill>
                <a:latin typeface="Times New Roman" panose="02020603050405020304" pitchFamily="18" charset="0"/>
                <a:cs typeface="Times New Roman" panose="02020603050405020304" pitchFamily="18" charset="0"/>
              </a:rPr>
              <a:t> «ШЖҚ </a:t>
            </a:r>
            <a:r>
              <a:rPr lang="ru-RU" sz="1800" b="1" dirty="0">
                <a:solidFill>
                  <a:schemeClr val="tx1"/>
                </a:solidFill>
                <a:latin typeface="Times New Roman" panose="02020603050405020304" pitchFamily="18" charset="0"/>
                <a:cs typeface="Times New Roman" panose="02020603050405020304" pitchFamily="18" charset="0"/>
              </a:rPr>
              <a:t>«Павлодар </a:t>
            </a:r>
            <a:r>
              <a:rPr lang="ru-RU" sz="1800" b="1" dirty="0" err="1">
                <a:solidFill>
                  <a:schemeClr val="tx1"/>
                </a:solidFill>
                <a:latin typeface="Times New Roman" panose="02020603050405020304" pitchFamily="18" charset="0"/>
                <a:cs typeface="Times New Roman" panose="02020603050405020304" pitchFamily="18" charset="0"/>
              </a:rPr>
              <a:t>облыстық</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психикалық</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денсаулық</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орталығы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КМК-да </a:t>
            </a:r>
            <a:r>
              <a:rPr lang="ru-RU" sz="1800" b="1" dirty="0" err="1">
                <a:solidFill>
                  <a:schemeClr val="tx1"/>
                </a:solidFill>
                <a:latin typeface="Times New Roman" panose="02020603050405020304" pitchFamily="18" charset="0"/>
                <a:cs typeface="Times New Roman" panose="02020603050405020304" pitchFamily="18" charset="0"/>
              </a:rPr>
              <a:t>Бақылау</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кеңесін</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енгізу</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туралы</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Павлодар </a:t>
            </a:r>
            <a:r>
              <a:rPr lang="ru-RU" sz="1800" b="1" dirty="0" err="1">
                <a:solidFill>
                  <a:schemeClr val="tx1"/>
                </a:solidFill>
                <a:latin typeface="Times New Roman" panose="02020603050405020304" pitchFamily="18" charset="0"/>
                <a:cs typeface="Times New Roman" panose="02020603050405020304" pitchFamily="18" charset="0"/>
              </a:rPr>
              <a:t>облысы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әкімдігінің</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2020 </a:t>
            </a:r>
            <a:r>
              <a:rPr lang="ru-RU" sz="1800" b="1" dirty="0" err="1">
                <a:solidFill>
                  <a:schemeClr val="tx1"/>
                </a:solidFill>
                <a:latin typeface="Times New Roman" panose="02020603050405020304" pitchFamily="18" charset="0"/>
                <a:cs typeface="Times New Roman" panose="02020603050405020304" pitchFamily="18" charset="0"/>
              </a:rPr>
              <a:t>жылғы</a:t>
            </a:r>
            <a:r>
              <a:rPr lang="ru-RU" sz="1800" b="1" dirty="0">
                <a:solidFill>
                  <a:schemeClr val="tx1"/>
                </a:solidFill>
                <a:latin typeface="Times New Roman" panose="02020603050405020304" pitchFamily="18" charset="0"/>
                <a:cs typeface="Times New Roman" panose="02020603050405020304" pitchFamily="18" charset="0"/>
              </a:rPr>
              <a:t> 21 </a:t>
            </a:r>
            <a:r>
              <a:rPr lang="ru-RU" sz="1800" b="1" dirty="0" err="1">
                <a:solidFill>
                  <a:schemeClr val="tx1"/>
                </a:solidFill>
                <a:latin typeface="Times New Roman" panose="02020603050405020304" pitchFamily="18" charset="0"/>
                <a:cs typeface="Times New Roman" panose="02020603050405020304" pitchFamily="18" charset="0"/>
              </a:rPr>
              <a:t>қыркүйектегі</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 195/4 </a:t>
            </a:r>
            <a:r>
              <a:rPr lang="ru-RU" sz="1800" b="1" dirty="0" err="1" smtClean="0">
                <a:solidFill>
                  <a:schemeClr val="tx1"/>
                </a:solidFill>
                <a:latin typeface="Times New Roman" panose="02020603050405020304" pitchFamily="18" charset="0"/>
                <a:cs typeface="Times New Roman" panose="02020603050405020304" pitchFamily="18" charset="0"/>
              </a:rPr>
              <a:t>Қаулысы</a:t>
            </a:r>
            <a:r>
              <a:rPr lang="ru-RU" sz="1800" b="1" dirty="0">
                <a:solidFill>
                  <a:schemeClr val="tx1"/>
                </a:solidFill>
                <a:latin typeface="Times New Roman" panose="02020603050405020304" pitchFamily="18" charset="0"/>
                <a:cs typeface="Times New Roman" panose="02020603050405020304" pitchFamily="18" charset="0"/>
              </a:rPr>
              <a:t>, Павлодар </a:t>
            </a:r>
            <a:r>
              <a:rPr lang="ru-RU" sz="1800" b="1" dirty="0" err="1">
                <a:solidFill>
                  <a:schemeClr val="tx1"/>
                </a:solidFill>
                <a:latin typeface="Times New Roman" panose="02020603050405020304" pitchFamily="18" charset="0"/>
                <a:cs typeface="Times New Roman" panose="02020603050405020304" pitchFamily="18" charset="0"/>
              </a:rPr>
              <a:t>облысы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әкімдігінің</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2017 </a:t>
            </a:r>
            <a:r>
              <a:rPr lang="ru-RU" sz="1800" b="1" dirty="0" err="1">
                <a:solidFill>
                  <a:schemeClr val="tx1"/>
                </a:solidFill>
                <a:latin typeface="Times New Roman" panose="02020603050405020304" pitchFamily="18" charset="0"/>
                <a:cs typeface="Times New Roman" panose="02020603050405020304" pitchFamily="18" charset="0"/>
              </a:rPr>
              <a:t>жылғы</a:t>
            </a:r>
            <a:r>
              <a:rPr lang="ru-RU" sz="1800" b="1" dirty="0">
                <a:solidFill>
                  <a:schemeClr val="tx1"/>
                </a:solidFill>
                <a:latin typeface="Times New Roman" panose="02020603050405020304" pitchFamily="18" charset="0"/>
                <a:cs typeface="Times New Roman" panose="02020603050405020304" pitchFamily="18" charset="0"/>
              </a:rPr>
              <a:t> 10 </a:t>
            </a:r>
            <a:r>
              <a:rPr lang="ru-RU" sz="1800" b="1" dirty="0" err="1">
                <a:solidFill>
                  <a:schemeClr val="tx1"/>
                </a:solidFill>
                <a:latin typeface="Times New Roman" panose="02020603050405020304" pitchFamily="18" charset="0"/>
                <a:cs typeface="Times New Roman" panose="02020603050405020304" pitchFamily="18" charset="0"/>
              </a:rPr>
              <a:t>шілдедегі</a:t>
            </a:r>
            <a:r>
              <a:rPr lang="ru-RU" sz="1800" b="1" dirty="0">
                <a:solidFill>
                  <a:schemeClr val="tx1"/>
                </a:solidFill>
                <a:latin typeface="Times New Roman" panose="02020603050405020304" pitchFamily="18" charset="0"/>
                <a:cs typeface="Times New Roman" panose="02020603050405020304" pitchFamily="18" charset="0"/>
              </a:rPr>
              <a:t> №195/4 </a:t>
            </a:r>
            <a:r>
              <a:rPr lang="ru-RU" sz="1800" b="1" dirty="0" err="1" smtClean="0">
                <a:solidFill>
                  <a:schemeClr val="tx1"/>
                </a:solidFill>
                <a:latin typeface="Times New Roman" panose="02020603050405020304" pitchFamily="18" charset="0"/>
                <a:cs typeface="Times New Roman" panose="02020603050405020304" pitchFamily="18" charset="0"/>
              </a:rPr>
              <a:t>Қаулысымен</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бекітілген</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2">
                    <a:lumMod val="50000"/>
                  </a:schemeClr>
                </a:solidFill>
                <a:latin typeface="Times New Roman" panose="02020603050405020304" pitchFamily="18" charset="0"/>
                <a:cs typeface="Times New Roman" panose="02020603050405020304" pitchFamily="18" charset="0"/>
              </a:rPr>
              <a:t>«Павлодар </a:t>
            </a:r>
            <a:r>
              <a:rPr lang="ru-RU" sz="1800" b="1" dirty="0" err="1">
                <a:solidFill>
                  <a:schemeClr val="tx2">
                    <a:lumMod val="50000"/>
                  </a:schemeClr>
                </a:solidFill>
                <a:latin typeface="Times New Roman" panose="02020603050405020304" pitchFamily="18" charset="0"/>
                <a:cs typeface="Times New Roman" panose="02020603050405020304" pitchFamily="18" charset="0"/>
              </a:rPr>
              <a:t>облысының</a:t>
            </a:r>
            <a:r>
              <a:rPr lang="ru-RU" sz="1800" b="1" dirty="0">
                <a:solidFill>
                  <a:schemeClr val="tx2">
                    <a:lumMod val="50000"/>
                  </a:schemeClr>
                </a:solidFill>
                <a:latin typeface="Times New Roman" panose="02020603050405020304" pitchFamily="18" charset="0"/>
                <a:cs typeface="Times New Roman" panose="02020603050405020304" pitchFamily="18" charset="0"/>
              </a:rPr>
              <a:t> </a:t>
            </a:r>
            <a:r>
              <a:rPr lang="ru-RU" sz="1800" b="1" dirty="0" err="1">
                <a:solidFill>
                  <a:schemeClr val="tx2">
                    <a:lumMod val="50000"/>
                  </a:schemeClr>
                </a:solidFill>
                <a:latin typeface="Times New Roman" panose="02020603050405020304" pitchFamily="18" charset="0"/>
                <a:cs typeface="Times New Roman" panose="02020603050405020304" pitchFamily="18" charset="0"/>
              </a:rPr>
              <a:t>д</a:t>
            </a:r>
            <a:r>
              <a:rPr lang="ru-RU" sz="1800" b="1" dirty="0" err="1" smtClean="0">
                <a:solidFill>
                  <a:schemeClr val="tx2">
                    <a:lumMod val="50000"/>
                  </a:schemeClr>
                </a:solidFill>
                <a:latin typeface="Times New Roman" panose="02020603050405020304" pitchFamily="18" charset="0"/>
                <a:cs typeface="Times New Roman" panose="02020603050405020304" pitchFamily="18" charset="0"/>
              </a:rPr>
              <a:t>енсаулық</a:t>
            </a:r>
            <a:r>
              <a:rPr lang="ru-RU" sz="1800" b="1" dirty="0" smtClean="0">
                <a:solidFill>
                  <a:schemeClr val="tx2">
                    <a:lumMod val="50000"/>
                  </a:schemeClr>
                </a:solidFill>
                <a:latin typeface="Times New Roman" panose="02020603050405020304" pitchFamily="18" charset="0"/>
                <a:cs typeface="Times New Roman" panose="02020603050405020304" pitchFamily="18" charset="0"/>
              </a:rPr>
              <a:t> </a:t>
            </a:r>
            <a:r>
              <a:rPr lang="ru-RU" sz="1800" b="1" dirty="0" err="1">
                <a:solidFill>
                  <a:schemeClr val="tx2">
                    <a:lumMod val="50000"/>
                  </a:schemeClr>
                </a:solidFill>
                <a:latin typeface="Times New Roman" panose="02020603050405020304" pitchFamily="18" charset="0"/>
                <a:cs typeface="Times New Roman" panose="02020603050405020304" pitchFamily="18" charset="0"/>
              </a:rPr>
              <a:t>сақтау</a:t>
            </a:r>
            <a:r>
              <a:rPr lang="ru-RU" sz="1800" b="1" dirty="0">
                <a:solidFill>
                  <a:schemeClr val="tx2">
                    <a:lumMod val="50000"/>
                  </a:schemeClr>
                </a:solidFill>
                <a:latin typeface="Times New Roman" panose="02020603050405020304" pitchFamily="18" charset="0"/>
                <a:cs typeface="Times New Roman" panose="02020603050405020304" pitchFamily="18" charset="0"/>
              </a:rPr>
              <a:t> </a:t>
            </a:r>
            <a:r>
              <a:rPr lang="ru-RU" sz="1800" b="1" dirty="0" err="1" smtClean="0">
                <a:solidFill>
                  <a:schemeClr val="tx2">
                    <a:lumMod val="50000"/>
                  </a:schemeClr>
                </a:solidFill>
                <a:latin typeface="Times New Roman" panose="02020603050405020304" pitchFamily="18" charset="0"/>
                <a:cs typeface="Times New Roman" panose="02020603050405020304" pitchFamily="18" charset="0"/>
              </a:rPr>
              <a:t>басқармас</a:t>
            </a:r>
            <a:r>
              <a:rPr lang="ru-RU" sz="1800" b="1" dirty="0" err="1" smtClean="0">
                <a:solidFill>
                  <a:schemeClr val="tx1"/>
                </a:solidFill>
                <a:latin typeface="Times New Roman" panose="02020603050405020304" pitchFamily="18" charset="0"/>
                <a:cs typeface="Times New Roman" panose="02020603050405020304" pitchFamily="18" charset="0"/>
              </a:rPr>
              <a:t>ы</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мемлекеттік</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мекемесі</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a:solidFill>
                  <a:schemeClr val="tx1"/>
                </a:solidFill>
                <a:latin typeface="Times New Roman" panose="02020603050405020304" pitchFamily="18" charset="0"/>
                <a:cs typeface="Times New Roman" panose="02020603050405020304" pitchFamily="18" charset="0"/>
              </a:rPr>
              <a:t>туралы</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Ереженің</a:t>
            </a:r>
            <a:r>
              <a:rPr lang="ru-RU" sz="1800" b="1" dirty="0">
                <a:solidFill>
                  <a:schemeClr val="tx1"/>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25 </a:t>
            </a:r>
            <a:r>
              <a:rPr lang="ru-RU" sz="1800" b="1" dirty="0" err="1" smtClean="0">
                <a:solidFill>
                  <a:schemeClr val="tx1"/>
                </a:solidFill>
                <a:latin typeface="Times New Roman" panose="02020603050405020304" pitchFamily="18" charset="0"/>
                <a:cs typeface="Times New Roman" panose="02020603050405020304" pitchFamily="18" charset="0"/>
              </a:rPr>
              <a:t>тармағы</a:t>
            </a:r>
            <a:r>
              <a:rPr lang="ru-RU" sz="1800" b="1" dirty="0" smtClean="0">
                <a:solidFill>
                  <a:schemeClr val="tx1"/>
                </a:solidFill>
                <a:latin typeface="Times New Roman" panose="02020603050405020304" pitchFamily="18" charset="0"/>
                <a:cs typeface="Times New Roman" panose="02020603050405020304" pitchFamily="18" charset="0"/>
              </a:rPr>
              <a:t> 10 </a:t>
            </a:r>
            <a:r>
              <a:rPr lang="ru-RU" sz="1800" b="1" dirty="0" err="1" smtClean="0">
                <a:solidFill>
                  <a:schemeClr val="tx1"/>
                </a:solidFill>
                <a:latin typeface="Times New Roman" panose="02020603050405020304" pitchFamily="18" charset="0"/>
                <a:cs typeface="Times New Roman" panose="02020603050405020304" pitchFamily="18" charset="0"/>
              </a:rPr>
              <a:t>тармақшасын</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басшылыққа</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a:solidFill>
                  <a:schemeClr val="tx1"/>
                </a:solidFill>
                <a:latin typeface="Times New Roman" panose="02020603050405020304" pitchFamily="18" charset="0"/>
                <a:cs typeface="Times New Roman" panose="02020603050405020304" pitchFamily="18" charset="0"/>
              </a:rPr>
              <a:t>ала </a:t>
            </a:r>
            <a:r>
              <a:rPr lang="ru-RU" sz="1800" b="1" dirty="0" err="1" smtClean="0">
                <a:solidFill>
                  <a:schemeClr val="tx1"/>
                </a:solidFill>
                <a:latin typeface="Times New Roman" panose="02020603050405020304" pitchFamily="18" charset="0"/>
                <a:cs typeface="Times New Roman" panose="02020603050405020304" pitchFamily="18" charset="0"/>
              </a:rPr>
              <a:t>отырып</a:t>
            </a:r>
            <a:endParaRPr lang="ru-RU" sz="1800" b="1" dirty="0">
              <a:solidFill>
                <a:schemeClr val="tx1"/>
              </a:solidFill>
              <a:latin typeface="Times New Roman" panose="02020603050405020304" pitchFamily="18" charset="0"/>
              <a:cs typeface="Times New Roman" panose="02020603050405020304" pitchFamily="18" charset="0"/>
            </a:endParaRPr>
          </a:p>
        </p:txBody>
      </p:sp>
      <p:sp>
        <p:nvSpPr>
          <p:cNvPr id="3" name="Текст 2"/>
          <p:cNvSpPr>
            <a:spLocks noGrp="1"/>
          </p:cNvSpPr>
          <p:nvPr>
            <p:ph type="body" idx="1"/>
          </p:nvPr>
        </p:nvSpPr>
        <p:spPr>
          <a:xfrm>
            <a:off x="1501254" y="5254388"/>
            <a:ext cx="9048466" cy="1056260"/>
          </a:xfrm>
        </p:spPr>
        <p:txBody>
          <a:bodyPr>
            <a:normAutofit/>
          </a:bodyPr>
          <a:lstStyle/>
          <a:p>
            <a:pPr algn="ctr"/>
            <a:r>
              <a:rPr lang="ru-RU" sz="1800" dirty="0" err="1">
                <a:solidFill>
                  <a:schemeClr val="tx2">
                    <a:lumMod val="50000"/>
                  </a:schemeClr>
                </a:solidFill>
                <a:latin typeface="Times New Roman" panose="02020603050405020304" pitchFamily="18" charset="0"/>
                <a:cs typeface="Times New Roman" panose="02020603050405020304" pitchFamily="18" charset="0"/>
              </a:rPr>
              <a:t>Бақылау</a:t>
            </a:r>
            <a:r>
              <a:rPr lang="ru-RU" sz="1800" dirty="0">
                <a:solidFill>
                  <a:schemeClr val="tx2">
                    <a:lumMod val="50000"/>
                  </a:schemeClr>
                </a:solidFill>
                <a:latin typeface="Times New Roman" panose="02020603050405020304" pitchFamily="18" charset="0"/>
                <a:cs typeface="Times New Roman" panose="02020603050405020304" pitchFamily="18" charset="0"/>
              </a:rPr>
              <a:t> кеңесінің </a:t>
            </a:r>
            <a:r>
              <a:rPr lang="ru-RU" sz="1800" dirty="0" err="1">
                <a:solidFill>
                  <a:schemeClr val="tx2">
                    <a:lumMod val="50000"/>
                  </a:schemeClr>
                </a:solidFill>
                <a:latin typeface="Times New Roman" panose="02020603050405020304" pitchFamily="18" charset="0"/>
                <a:cs typeface="Times New Roman" panose="02020603050405020304" pitchFamily="18" charset="0"/>
              </a:rPr>
              <a:t>құрамы</a:t>
            </a:r>
            <a:r>
              <a:rPr lang="ru-RU" sz="1800" dirty="0">
                <a:solidFill>
                  <a:schemeClr val="tx2">
                    <a:lumMod val="50000"/>
                  </a:schemeClr>
                </a:solidFill>
                <a:latin typeface="Times New Roman" panose="02020603050405020304" pitchFamily="18" charset="0"/>
                <a:cs typeface="Times New Roman" panose="02020603050405020304" pitchFamily="18" charset="0"/>
              </a:rPr>
              <a:t> </a:t>
            </a:r>
            <a:r>
              <a:rPr lang="ru-RU" sz="1800" dirty="0" smtClean="0">
                <a:solidFill>
                  <a:schemeClr val="tx2">
                    <a:lumMod val="50000"/>
                  </a:schemeClr>
                </a:solidFill>
                <a:latin typeface="Times New Roman" panose="02020603050405020304" pitchFamily="18" charset="0"/>
                <a:cs typeface="Times New Roman" panose="02020603050405020304" pitchFamily="18" charset="0"/>
              </a:rPr>
              <a:t>Павлодар </a:t>
            </a:r>
            <a:r>
              <a:rPr lang="ru-RU" sz="1800" dirty="0" err="1">
                <a:solidFill>
                  <a:schemeClr val="tx2">
                    <a:lumMod val="50000"/>
                  </a:schemeClr>
                </a:solidFill>
                <a:latin typeface="Times New Roman" panose="02020603050405020304" pitchFamily="18" charset="0"/>
                <a:cs typeface="Times New Roman" panose="02020603050405020304" pitchFamily="18" charset="0"/>
              </a:rPr>
              <a:t>облысының</a:t>
            </a:r>
            <a:r>
              <a:rPr lang="ru-RU" sz="1800" dirty="0">
                <a:solidFill>
                  <a:schemeClr val="tx2">
                    <a:lumMod val="50000"/>
                  </a:schemeClr>
                </a:solidFill>
                <a:latin typeface="Times New Roman" panose="02020603050405020304" pitchFamily="18" charset="0"/>
                <a:cs typeface="Times New Roman" panose="02020603050405020304" pitchFamily="18" charset="0"/>
              </a:rPr>
              <a:t> </a:t>
            </a:r>
            <a:r>
              <a:rPr lang="ru-RU" sz="1800" dirty="0" err="1" smtClean="0">
                <a:solidFill>
                  <a:schemeClr val="tx2">
                    <a:lumMod val="50000"/>
                  </a:schemeClr>
                </a:solidFill>
                <a:latin typeface="Times New Roman" panose="02020603050405020304" pitchFamily="18" charset="0"/>
                <a:cs typeface="Times New Roman" panose="02020603050405020304" pitchFamily="18" charset="0"/>
              </a:rPr>
              <a:t>денсаулық</a:t>
            </a:r>
            <a:r>
              <a:rPr lang="ru-RU" sz="18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1800" dirty="0" err="1">
                <a:solidFill>
                  <a:schemeClr val="tx2">
                    <a:lumMod val="50000"/>
                  </a:schemeClr>
                </a:solidFill>
                <a:latin typeface="Times New Roman" panose="02020603050405020304" pitchFamily="18" charset="0"/>
                <a:cs typeface="Times New Roman" panose="02020603050405020304" pitchFamily="18" charset="0"/>
              </a:rPr>
              <a:t>сақтау</a:t>
            </a:r>
            <a:r>
              <a:rPr lang="ru-RU" sz="1800" dirty="0">
                <a:solidFill>
                  <a:schemeClr val="tx2">
                    <a:lumMod val="50000"/>
                  </a:schemeClr>
                </a:solidFill>
                <a:latin typeface="Times New Roman" panose="02020603050405020304" pitchFamily="18" charset="0"/>
                <a:cs typeface="Times New Roman" panose="02020603050405020304" pitchFamily="18" charset="0"/>
              </a:rPr>
              <a:t> </a:t>
            </a:r>
            <a:r>
              <a:rPr lang="ru-RU" sz="1800" dirty="0" err="1" smtClean="0">
                <a:solidFill>
                  <a:schemeClr val="tx2">
                    <a:lumMod val="50000"/>
                  </a:schemeClr>
                </a:solidFill>
                <a:latin typeface="Times New Roman" panose="02020603050405020304" pitchFamily="18" charset="0"/>
                <a:cs typeface="Times New Roman" panose="02020603050405020304" pitchFamily="18" charset="0"/>
              </a:rPr>
              <a:t>басқармасы</a:t>
            </a:r>
            <a:r>
              <a:rPr lang="ru-RU" sz="18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1800" dirty="0" err="1">
                <a:solidFill>
                  <a:schemeClr val="tx2">
                    <a:lumMod val="50000"/>
                  </a:schemeClr>
                </a:solidFill>
                <a:latin typeface="Times New Roman" panose="02020603050405020304" pitchFamily="18" charset="0"/>
                <a:cs typeface="Times New Roman" panose="02020603050405020304" pitchFamily="18" charset="0"/>
              </a:rPr>
              <a:t>басшысының</a:t>
            </a:r>
            <a:r>
              <a:rPr lang="ru-RU" sz="1800" dirty="0">
                <a:solidFill>
                  <a:schemeClr val="tx2">
                    <a:lumMod val="50000"/>
                  </a:schemeClr>
                </a:solidFill>
                <a:latin typeface="Times New Roman" panose="02020603050405020304" pitchFamily="18" charset="0"/>
                <a:cs typeface="Times New Roman" panose="02020603050405020304" pitchFamily="18" charset="0"/>
              </a:rPr>
              <a:t> 2020 </a:t>
            </a:r>
            <a:r>
              <a:rPr lang="ru-RU" sz="1800" dirty="0" err="1">
                <a:solidFill>
                  <a:schemeClr val="tx2">
                    <a:lumMod val="50000"/>
                  </a:schemeClr>
                </a:solidFill>
                <a:latin typeface="Times New Roman" panose="02020603050405020304" pitchFamily="18" charset="0"/>
                <a:cs typeface="Times New Roman" panose="02020603050405020304" pitchFamily="18" charset="0"/>
              </a:rPr>
              <a:t>жылғы</a:t>
            </a:r>
            <a:r>
              <a:rPr lang="ru-RU" sz="1800" dirty="0">
                <a:solidFill>
                  <a:schemeClr val="tx2">
                    <a:lumMod val="50000"/>
                  </a:schemeClr>
                </a:solidFill>
                <a:latin typeface="Times New Roman" panose="02020603050405020304" pitchFamily="18" charset="0"/>
                <a:cs typeface="Times New Roman" panose="02020603050405020304" pitchFamily="18" charset="0"/>
              </a:rPr>
              <a:t> 21 </a:t>
            </a:r>
            <a:r>
              <a:rPr lang="ru-RU" sz="1800" dirty="0" err="1">
                <a:solidFill>
                  <a:schemeClr val="tx2">
                    <a:lumMod val="50000"/>
                  </a:schemeClr>
                </a:solidFill>
                <a:latin typeface="Times New Roman" panose="02020603050405020304" pitchFamily="18" charset="0"/>
                <a:cs typeface="Times New Roman" panose="02020603050405020304" pitchFamily="18" charset="0"/>
              </a:rPr>
              <a:t>қыркүйектегі</a:t>
            </a:r>
            <a:r>
              <a:rPr lang="ru-RU" sz="1800" dirty="0">
                <a:solidFill>
                  <a:schemeClr val="tx2">
                    <a:lumMod val="50000"/>
                  </a:schemeClr>
                </a:solidFill>
                <a:latin typeface="Times New Roman" panose="02020603050405020304" pitchFamily="18" charset="0"/>
                <a:cs typeface="Times New Roman" panose="02020603050405020304" pitchFamily="18" charset="0"/>
              </a:rPr>
              <a:t> № 753-Ө </a:t>
            </a:r>
            <a:r>
              <a:rPr lang="ru-RU" sz="1800" dirty="0" err="1">
                <a:solidFill>
                  <a:schemeClr val="tx2">
                    <a:lumMod val="50000"/>
                  </a:schemeClr>
                </a:solidFill>
                <a:latin typeface="Times New Roman" panose="02020603050405020304" pitchFamily="18" charset="0"/>
                <a:cs typeface="Times New Roman" panose="02020603050405020304" pitchFamily="18" charset="0"/>
              </a:rPr>
              <a:t>бұйрығымен</a:t>
            </a:r>
            <a:r>
              <a:rPr lang="ru-RU" sz="1800" dirty="0">
                <a:solidFill>
                  <a:schemeClr val="tx2">
                    <a:lumMod val="50000"/>
                  </a:schemeClr>
                </a:solidFill>
                <a:latin typeface="Times New Roman" panose="02020603050405020304" pitchFamily="18" charset="0"/>
                <a:cs typeface="Times New Roman" panose="02020603050405020304" pitchFamily="18" charset="0"/>
              </a:rPr>
              <a:t> </a:t>
            </a:r>
            <a:r>
              <a:rPr lang="ru-RU" sz="1800" dirty="0" err="1" smtClean="0">
                <a:solidFill>
                  <a:schemeClr val="tx2">
                    <a:lumMod val="50000"/>
                  </a:schemeClr>
                </a:solidFill>
                <a:latin typeface="Times New Roman" panose="02020603050405020304" pitchFamily="18" charset="0"/>
                <a:cs typeface="Times New Roman" panose="02020603050405020304" pitchFamily="18" charset="0"/>
              </a:rPr>
              <a:t>бекітілген</a:t>
            </a:r>
            <a:r>
              <a:rPr lang="ru-RU" sz="1800" dirty="0" smtClean="0">
                <a:solidFill>
                  <a:schemeClr val="tx2">
                    <a:lumMod val="50000"/>
                  </a:schemeClr>
                </a:solidFill>
                <a:latin typeface="Times New Roman" panose="02020603050405020304" pitchFamily="18" charset="0"/>
                <a:cs typeface="Times New Roman" panose="02020603050405020304" pitchFamily="18" charset="0"/>
              </a:rPr>
              <a:t> </a:t>
            </a:r>
          </a:p>
          <a:p>
            <a:pPr algn="ctr"/>
            <a:r>
              <a:rPr lang="ru-RU" sz="1800" dirty="0" err="1" smtClean="0">
                <a:solidFill>
                  <a:schemeClr val="tx2">
                    <a:lumMod val="50000"/>
                  </a:schemeClr>
                </a:solidFill>
                <a:latin typeface="Times New Roman" panose="02020603050405020304" pitchFamily="18" charset="0"/>
                <a:cs typeface="Times New Roman" panose="02020603050405020304" pitchFamily="18" charset="0"/>
              </a:rPr>
              <a:t>Өкілеттік</a:t>
            </a:r>
            <a:r>
              <a:rPr lang="ru-RU" sz="1800" dirty="0" smtClean="0">
                <a:solidFill>
                  <a:schemeClr val="tx2">
                    <a:lumMod val="50000"/>
                  </a:schemeClr>
                </a:solidFill>
                <a:latin typeface="Times New Roman" panose="02020603050405020304" pitchFamily="18" charset="0"/>
                <a:cs typeface="Times New Roman" panose="02020603050405020304" pitchFamily="18" charset="0"/>
              </a:rPr>
              <a:t> </a:t>
            </a:r>
            <a:r>
              <a:rPr lang="ru-RU" sz="1800" dirty="0" err="1">
                <a:solidFill>
                  <a:schemeClr val="tx2">
                    <a:lumMod val="50000"/>
                  </a:schemeClr>
                </a:solidFill>
                <a:latin typeface="Times New Roman" panose="02020603050405020304" pitchFamily="18" charset="0"/>
                <a:cs typeface="Times New Roman" panose="02020603050405020304" pitchFamily="18" charset="0"/>
              </a:rPr>
              <a:t>мерзімі</a:t>
            </a:r>
            <a:r>
              <a:rPr lang="ru-RU" sz="1800" dirty="0">
                <a:solidFill>
                  <a:schemeClr val="tx2">
                    <a:lumMod val="50000"/>
                  </a:schemeClr>
                </a:solidFill>
                <a:latin typeface="Times New Roman" panose="02020603050405020304" pitchFamily="18" charset="0"/>
                <a:cs typeface="Times New Roman" panose="02020603050405020304" pitchFamily="18" charset="0"/>
              </a:rPr>
              <a:t> 3 </a:t>
            </a:r>
            <a:r>
              <a:rPr lang="ru-RU" sz="1800" dirty="0" err="1">
                <a:solidFill>
                  <a:schemeClr val="tx2">
                    <a:lumMod val="50000"/>
                  </a:schemeClr>
                </a:solidFill>
                <a:latin typeface="Times New Roman" panose="02020603050405020304" pitchFamily="18" charset="0"/>
                <a:cs typeface="Times New Roman" panose="02020603050405020304" pitchFamily="18" charset="0"/>
              </a:rPr>
              <a:t>жыл</a:t>
            </a:r>
            <a:endParaRPr lang="ru-RU" sz="1800" dirty="0">
              <a:solidFill>
                <a:schemeClr val="tx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9005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3658" y="381001"/>
            <a:ext cx="10874828" cy="4898570"/>
          </a:xfrm>
        </p:spPr>
        <p:txBody>
          <a:bodyPr>
            <a:normAutofit/>
          </a:bodyPr>
          <a:lstStyle/>
          <a:p>
            <a:r>
              <a:rPr lang="ru-RU" sz="1800" b="1" dirty="0" smtClean="0">
                <a:solidFill>
                  <a:srgbClr val="2C3C43">
                    <a:lumMod val="50000"/>
                  </a:srgbClr>
                </a:solidFill>
                <a:latin typeface="Times New Roman" panose="02020603050405020304" pitchFamily="18" charset="0"/>
                <a:cs typeface="Times New Roman" panose="02020603050405020304" pitchFamily="18" charset="0"/>
              </a:rPr>
              <a:t>	</a:t>
            </a:r>
            <a:r>
              <a:rPr lang="ru-RU" sz="1800" b="1" dirty="0" smtClean="0">
                <a:solidFill>
                  <a:schemeClr val="tx1"/>
                </a:solidFill>
                <a:latin typeface="Times New Roman" panose="02020603050405020304" pitchFamily="18" charset="0"/>
                <a:cs typeface="Times New Roman" panose="02020603050405020304" pitchFamily="18" charset="0"/>
              </a:rPr>
              <a:t>Наблюдательный </a:t>
            </a:r>
            <a:r>
              <a:rPr lang="ru-RU" sz="1800" b="1" dirty="0">
                <a:solidFill>
                  <a:schemeClr val="tx1"/>
                </a:solidFill>
                <a:latin typeface="Times New Roman" panose="02020603050405020304" pitchFamily="18" charset="0"/>
                <a:cs typeface="Times New Roman" panose="02020603050405020304" pitchFamily="18" charset="0"/>
              </a:rPr>
              <a:t>совет в КГП на ПХВ «Павлодарский областной Центр психического здоровья управления здравоохранения Павлодарской области, </a:t>
            </a:r>
            <a:r>
              <a:rPr lang="ru-RU" sz="1800" b="1" dirty="0" err="1">
                <a:solidFill>
                  <a:schemeClr val="tx1"/>
                </a:solidFill>
                <a:latin typeface="Times New Roman" panose="02020603050405020304" pitchFamily="18" charset="0"/>
                <a:cs typeface="Times New Roman" panose="02020603050405020304" pitchFamily="18" charset="0"/>
              </a:rPr>
              <a:t>акимата</a:t>
            </a:r>
            <a:r>
              <a:rPr lang="ru-RU" sz="1800" b="1" dirty="0">
                <a:solidFill>
                  <a:schemeClr val="tx1"/>
                </a:solidFill>
                <a:latin typeface="Times New Roman" panose="02020603050405020304" pitchFamily="18" charset="0"/>
                <a:cs typeface="Times New Roman" panose="02020603050405020304" pitchFamily="18" charset="0"/>
              </a:rPr>
              <a:t> Павлодарской области создан на основании приказа</a:t>
            </a:r>
            <a:r>
              <a:rPr lang="ru-RU" sz="1800" b="1" dirty="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 управления здравоохранения Павлодарской области» № 753-</a:t>
            </a:r>
            <a:r>
              <a:rPr lang="kk-KZ" sz="1800" b="1" dirty="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Ө </a:t>
            </a:r>
            <a:r>
              <a:rPr lang="ru-RU" sz="1800" b="1" dirty="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от «21» сентября  2020 года в соответствии с Законом Республики Казахстан от 01 марта 2011 года  «О государственном имуществе», приказом исполняющего обязанности Министра национальной экономики Республики Казахстан «О внесении изменений и дополнения в приказ Министра национальной экономики </a:t>
            </a:r>
            <a:br>
              <a:rPr lang="ru-RU" sz="1800" b="1" dirty="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br>
            <a:r>
              <a:rPr lang="ru-RU" sz="1800" b="1" dirty="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Республики Казахстан от 20 февраля 2015 года №113 «Об утверждении Правил создания наблюдательного совета в государственных предприятиях на праве хозяйственного ведения, требований, предъявляемых к лицам, избираемым в состав наблюдательного совета, а также Правил конкурсного отбора членов наблюдательного совета и досрочного прекращения их полномочий», руководствуясь подпунктом 10 пункта 25 Положения о государственном учреждении «Управления здравоохранения Павлодарской области», утвержденного постановлением </a:t>
            </a:r>
            <a:r>
              <a:rPr lang="ru-RU" sz="1800" b="1" dirty="0" err="1">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акимата</a:t>
            </a:r>
            <a:r>
              <a:rPr lang="ru-RU" sz="1800" b="1" dirty="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 Павлодарской области от 10 июля 2017 года №195/4, постановление </a:t>
            </a:r>
            <a:r>
              <a:rPr lang="ru-RU" sz="1800" b="1" dirty="0" err="1">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акимата</a:t>
            </a:r>
            <a:r>
              <a:rPr lang="ru-RU" sz="1800" b="1" dirty="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 Павлодарской области «О введении наблюдательного совета в КГП на ПХВ </a:t>
            </a:r>
            <a:r>
              <a:rPr lang="ru-RU" sz="1800" b="1" dirty="0">
                <a:solidFill>
                  <a:schemeClr val="tx1"/>
                </a:solidFill>
                <a:latin typeface="Times New Roman" panose="02020603050405020304" pitchFamily="18" charset="0"/>
                <a:cs typeface="Times New Roman" panose="02020603050405020304" pitchFamily="18" charset="0"/>
              </a:rPr>
              <a:t>«Павлодарский областной Центр психического здоровья управления здравоохранения Павлодарской области, </a:t>
            </a:r>
            <a:r>
              <a:rPr lang="ru-RU" sz="1800" b="1" dirty="0" err="1">
                <a:solidFill>
                  <a:schemeClr val="tx1"/>
                </a:solidFill>
                <a:latin typeface="Times New Roman" panose="02020603050405020304" pitchFamily="18" charset="0"/>
                <a:cs typeface="Times New Roman" panose="02020603050405020304" pitchFamily="18" charset="0"/>
              </a:rPr>
              <a:t>акимата</a:t>
            </a:r>
            <a:r>
              <a:rPr lang="ru-RU" sz="1800" b="1" dirty="0">
                <a:solidFill>
                  <a:schemeClr val="tx1"/>
                </a:solidFill>
                <a:latin typeface="Times New Roman" panose="02020603050405020304" pitchFamily="18" charset="0"/>
                <a:cs typeface="Times New Roman" panose="02020603050405020304" pitchFamily="18" charset="0"/>
              </a:rPr>
              <a:t> Павлодарской </a:t>
            </a:r>
            <a:r>
              <a:rPr lang="ru-RU" sz="1800" b="1" dirty="0" smtClean="0">
                <a:solidFill>
                  <a:schemeClr val="tx1"/>
                </a:solidFill>
                <a:latin typeface="Times New Roman" panose="02020603050405020304" pitchFamily="18" charset="0"/>
                <a:cs typeface="Times New Roman" panose="02020603050405020304" pitchFamily="18" charset="0"/>
              </a:rPr>
              <a:t>области </a:t>
            </a:r>
            <a:r>
              <a:rPr lang="ru-RU" sz="1800" b="1" dirty="0" smtClean="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от </a:t>
            </a:r>
            <a:r>
              <a:rPr lang="ru-RU" sz="1800" b="1" dirty="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21 сентября 2020 года 195/4</a:t>
            </a:r>
            <a:r>
              <a:rPr lang="ru-RU" sz="1800" b="1" dirty="0" smtClean="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a:t>
            </a:r>
            <a:br>
              <a:rPr lang="ru-RU" sz="1800" b="1" dirty="0" smtClean="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br>
            <a:endParaRPr lang="ru-RU" sz="1800" dirty="0">
              <a:solidFill>
                <a:schemeClr val="tx1"/>
              </a:solidFill>
            </a:endParaRPr>
          </a:p>
        </p:txBody>
      </p:sp>
      <p:sp>
        <p:nvSpPr>
          <p:cNvPr id="3" name="Текст 2"/>
          <p:cNvSpPr>
            <a:spLocks noGrp="1"/>
          </p:cNvSpPr>
          <p:nvPr>
            <p:ph type="body" idx="1"/>
          </p:nvPr>
        </p:nvSpPr>
        <p:spPr>
          <a:xfrm rot="10800000" flipV="1">
            <a:off x="435429" y="5181601"/>
            <a:ext cx="11484428" cy="914400"/>
          </a:xfrm>
        </p:spPr>
        <p:txBody>
          <a:bodyPr>
            <a:normAutofit fontScale="92500" lnSpcReduction="20000"/>
          </a:bodyPr>
          <a:lstStyle/>
          <a:p>
            <a:pPr lvl="0" algn="ctr">
              <a:buClr>
                <a:srgbClr val="5FCBEF"/>
              </a:buClr>
            </a:pPr>
            <a:r>
              <a:rPr lang="ru-RU" sz="1800" dirty="0">
                <a:solidFill>
                  <a:schemeClr val="tx1"/>
                </a:solidFill>
                <a:latin typeface="Times New Roman" panose="02020603050405020304" pitchFamily="18" charset="0"/>
                <a:cs typeface="Times New Roman" panose="02020603050405020304" pitchFamily="18" charset="0"/>
              </a:rPr>
              <a:t>Состав наблюдательного совета утвержден приказом руководителя Управления здравоохранения Павлодарской от 21 сентября 2020 года </a:t>
            </a:r>
            <a:r>
              <a:rPr lang="ru-RU" sz="1800" dirty="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 753-Ө</a:t>
            </a:r>
            <a:r>
              <a:rPr lang="kk-KZ" sz="1800" dirty="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 </a:t>
            </a:r>
          </a:p>
          <a:p>
            <a:pPr lvl="0" algn="ctr">
              <a:buClr>
                <a:srgbClr val="5FCBEF"/>
              </a:buClr>
            </a:pPr>
            <a:r>
              <a:rPr lang="kk-KZ" sz="1800" dirty="0">
                <a:solidFill>
                  <a:schemeClr val="tx1"/>
                </a:solidFill>
                <a:latin typeface="Times New Roman" panose="02020603050405020304" pitchFamily="18" charset="0"/>
                <a:ea typeface="Arial Unicode MS" panose="020B0604020202020204" pitchFamily="34" charset="-128"/>
                <a:cs typeface="Times New Roman" panose="02020603050405020304" pitchFamily="18" charset="0"/>
              </a:rPr>
              <a:t>Срок полномочий 3 года</a:t>
            </a:r>
            <a:endParaRPr lang="ru-RU" sz="1800" dirty="0">
              <a:solidFill>
                <a:schemeClr val="tx1"/>
              </a:solidFill>
              <a:latin typeface="Times New Roman" panose="02020603050405020304" pitchFamily="18" charset="0"/>
              <a:cs typeface="Times New Roman" panose="02020603050405020304" pitchFamily="18" charset="0"/>
            </a:endParaRPr>
          </a:p>
          <a:p>
            <a:endParaRPr lang="ru-RU" dirty="0">
              <a:solidFill>
                <a:schemeClr val="tx1"/>
              </a:solidFill>
            </a:endParaRPr>
          </a:p>
        </p:txBody>
      </p:sp>
    </p:spTree>
    <p:extLst>
      <p:ext uri="{BB962C8B-B14F-4D97-AF65-F5344CB8AC3E}">
        <p14:creationId xmlns:p14="http://schemas.microsoft.com/office/powerpoint/2010/main" val="321498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хема 7"/>
          <p:cNvGraphicFramePr/>
          <p:nvPr>
            <p:extLst>
              <p:ext uri="{D42A27DB-BD31-4B8C-83A1-F6EECF244321}">
                <p14:modId xmlns:p14="http://schemas.microsoft.com/office/powerpoint/2010/main" val="2246106623"/>
              </p:ext>
            </p:extLst>
          </p:nvPr>
        </p:nvGraphicFramePr>
        <p:xfrm>
          <a:off x="255494" y="381000"/>
          <a:ext cx="11256952" cy="62048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653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9857" y="370115"/>
            <a:ext cx="11288486" cy="6139542"/>
          </a:xfrm>
        </p:spPr>
        <p:txBody>
          <a:bodyPr>
            <a:noAutofit/>
          </a:bodyPr>
          <a:lstStyle/>
          <a:p>
            <a:pPr lvl="0" algn="ctr"/>
            <a:r>
              <a:rPr lang="ru-RU" sz="2600" b="1" dirty="0">
                <a:solidFill>
                  <a:schemeClr val="tx1"/>
                </a:solidFill>
                <a:latin typeface="Times New Roman" panose="02020603050405020304" pitchFamily="18" charset="0"/>
                <a:cs typeface="Times New Roman" panose="02020603050405020304" pitchFamily="18" charset="0"/>
              </a:rPr>
              <a:t>НАБЛЮДАТЕЛЬНЫЙ СОВЕТ</a:t>
            </a:r>
            <a:br>
              <a:rPr lang="ru-RU" sz="2600" b="1" dirty="0">
                <a:solidFill>
                  <a:schemeClr val="tx1"/>
                </a:solidFill>
                <a:latin typeface="Times New Roman" panose="02020603050405020304" pitchFamily="18" charset="0"/>
                <a:cs typeface="Times New Roman" panose="02020603050405020304" pitchFamily="18" charset="0"/>
              </a:rPr>
            </a:br>
            <a:r>
              <a:rPr lang="ru-RU" sz="2600" dirty="0" smtClean="0">
                <a:solidFill>
                  <a:schemeClr val="tx1"/>
                </a:solidFill>
                <a:latin typeface="Times New Roman" panose="02020603050405020304" pitchFamily="18" charset="0"/>
                <a:cs typeface="Times New Roman" panose="02020603050405020304" pitchFamily="18" charset="0"/>
              </a:rPr>
              <a:t>Органами </a:t>
            </a:r>
            <a:r>
              <a:rPr lang="ru-RU" sz="2600" dirty="0">
                <a:solidFill>
                  <a:schemeClr val="tx1"/>
                </a:solidFill>
                <a:latin typeface="Times New Roman" panose="02020603050405020304" pitchFamily="18" charset="0"/>
                <a:cs typeface="Times New Roman" panose="02020603050405020304" pitchFamily="18" charset="0"/>
              </a:rPr>
              <a:t>государственного предприятия на праве хозяйственного ведения являются: его руководитель, а также наблюдательный совет (ст. 142</a:t>
            </a:r>
            <a:r>
              <a:rPr lang="en-US" sz="2600" dirty="0">
                <a:solidFill>
                  <a:schemeClr val="tx1"/>
                </a:solidFill>
                <a:latin typeface="Times New Roman" panose="02020603050405020304" pitchFamily="18" charset="0"/>
                <a:cs typeface="Times New Roman" panose="02020603050405020304" pitchFamily="18" charset="0"/>
              </a:rPr>
              <a:t> </a:t>
            </a:r>
            <a:r>
              <a:rPr lang="ru-RU" sz="2600" dirty="0">
                <a:solidFill>
                  <a:schemeClr val="tx1"/>
                </a:solidFill>
                <a:latin typeface="Times New Roman" panose="02020603050405020304" pitchFamily="18" charset="0"/>
                <a:cs typeface="Times New Roman" panose="02020603050405020304" pitchFamily="18" charset="0"/>
              </a:rPr>
              <a:t>Закон о </a:t>
            </a:r>
            <a:r>
              <a:rPr lang="ru-RU" sz="2600" dirty="0" err="1">
                <a:solidFill>
                  <a:schemeClr val="tx1"/>
                </a:solidFill>
                <a:latin typeface="Times New Roman" panose="02020603050405020304" pitchFamily="18" charset="0"/>
                <a:cs typeface="Times New Roman" panose="02020603050405020304" pitchFamily="18" charset="0"/>
              </a:rPr>
              <a:t>гос.имуществе</a:t>
            </a:r>
            <a:r>
              <a:rPr lang="ru-RU" sz="2600" dirty="0">
                <a:solidFill>
                  <a:schemeClr val="tx1"/>
                </a:solidFill>
                <a:latin typeface="Times New Roman" panose="02020603050405020304" pitchFamily="18" charset="0"/>
                <a:cs typeface="Times New Roman" panose="02020603050405020304" pitchFamily="18" charset="0"/>
              </a:rPr>
              <a:t>). </a:t>
            </a:r>
            <a:r>
              <a:rPr lang="en-US" sz="2600" dirty="0">
                <a:solidFill>
                  <a:schemeClr val="tx1"/>
                </a:solidFill>
                <a:latin typeface="Times New Roman" panose="02020603050405020304" pitchFamily="18" charset="0"/>
                <a:cs typeface="Times New Roman" panose="02020603050405020304" pitchFamily="18" charset="0"/>
              </a:rPr>
              <a:t/>
            </a:r>
            <a:br>
              <a:rPr lang="en-US" sz="2600" dirty="0">
                <a:solidFill>
                  <a:schemeClr val="tx1"/>
                </a:solidFill>
                <a:latin typeface="Times New Roman" panose="02020603050405020304" pitchFamily="18" charset="0"/>
                <a:cs typeface="Times New Roman" panose="02020603050405020304" pitchFamily="18" charset="0"/>
              </a:rPr>
            </a:br>
            <a:r>
              <a:rPr lang="en-US" sz="2600" dirty="0">
                <a:solidFill>
                  <a:schemeClr val="tx1"/>
                </a:solidFill>
                <a:latin typeface="Times New Roman" panose="02020603050405020304" pitchFamily="18" charset="0"/>
                <a:cs typeface="Times New Roman" panose="02020603050405020304" pitchFamily="18" charset="0"/>
              </a:rPr>
              <a:t/>
            </a:r>
            <a:br>
              <a:rPr lang="en-US" sz="2600" dirty="0">
                <a:solidFill>
                  <a:schemeClr val="tx1"/>
                </a:solidFill>
                <a:latin typeface="Times New Roman" panose="02020603050405020304" pitchFamily="18" charset="0"/>
                <a:cs typeface="Times New Roman" panose="02020603050405020304" pitchFamily="18" charset="0"/>
              </a:rPr>
            </a:br>
            <a:r>
              <a:rPr lang="ru-RU" sz="2600" dirty="0">
                <a:solidFill>
                  <a:schemeClr val="tx1"/>
                </a:solidFill>
                <a:latin typeface="Times New Roman" panose="02020603050405020304" pitchFamily="18" charset="0"/>
                <a:cs typeface="Times New Roman" panose="02020603050405020304" pitchFamily="18" charset="0"/>
              </a:rPr>
              <a:t>НАБЛЮДАТЕЛЬНЫЙ СОВЕТ – является органом управления предприятия, осуществляющим общее руководство деятельностью предприятия, за исключением вопросов, отнесенных Уставом предприятия к исключительной компетенции Учредителя или Исполнительного органа предприятия, а также контроль над деятельностью Исполнительного органа предприятия в пределах своей компетенции.</a:t>
            </a:r>
            <a:r>
              <a:rPr lang="en-US" sz="2600" dirty="0">
                <a:solidFill>
                  <a:schemeClr val="tx1"/>
                </a:solidFill>
                <a:latin typeface="Times New Roman" panose="02020603050405020304" pitchFamily="18" charset="0"/>
                <a:cs typeface="Times New Roman" panose="02020603050405020304" pitchFamily="18" charset="0"/>
              </a:rPr>
              <a:t/>
            </a:r>
            <a:br>
              <a:rPr lang="en-US" sz="2600" dirty="0">
                <a:solidFill>
                  <a:schemeClr val="tx1"/>
                </a:solidFill>
                <a:latin typeface="Times New Roman" panose="02020603050405020304" pitchFamily="18" charset="0"/>
                <a:cs typeface="Times New Roman" panose="02020603050405020304" pitchFamily="18" charset="0"/>
              </a:rPr>
            </a:br>
            <a:r>
              <a:rPr lang="en-US" sz="2600" dirty="0">
                <a:solidFill>
                  <a:schemeClr val="tx1"/>
                </a:solidFill>
                <a:latin typeface="Times New Roman" panose="02020603050405020304" pitchFamily="18" charset="0"/>
                <a:cs typeface="Times New Roman" panose="02020603050405020304" pitchFamily="18" charset="0"/>
              </a:rPr>
              <a:t/>
            </a:r>
            <a:br>
              <a:rPr lang="en-US" sz="2600" dirty="0">
                <a:solidFill>
                  <a:schemeClr val="tx1"/>
                </a:solidFill>
                <a:latin typeface="Times New Roman" panose="02020603050405020304" pitchFamily="18" charset="0"/>
                <a:cs typeface="Times New Roman" panose="02020603050405020304" pitchFamily="18" charset="0"/>
              </a:rPr>
            </a:br>
            <a:r>
              <a:rPr lang="ru-RU" sz="2600" dirty="0">
                <a:solidFill>
                  <a:schemeClr val="tx1"/>
                </a:solidFill>
                <a:latin typeface="Times New Roman" panose="02020603050405020304" pitchFamily="18" charset="0"/>
                <a:cs typeface="Times New Roman" panose="02020603050405020304" pitchFamily="18" charset="0"/>
              </a:rPr>
              <a:t>• </a:t>
            </a:r>
            <a:r>
              <a:rPr lang="ru-RU" sz="2600" i="1" dirty="0">
                <a:solidFill>
                  <a:schemeClr val="tx1"/>
                </a:solidFill>
                <a:latin typeface="Times New Roman" panose="02020603050405020304" pitchFamily="18" charset="0"/>
                <a:cs typeface="Times New Roman" panose="02020603050405020304" pitchFamily="18" charset="0"/>
              </a:rPr>
              <a:t>Цель</a:t>
            </a:r>
            <a:r>
              <a:rPr lang="ru-RU" sz="2600" dirty="0">
                <a:solidFill>
                  <a:schemeClr val="tx1"/>
                </a:solidFill>
                <a:latin typeface="Times New Roman" panose="02020603050405020304" pitchFamily="18" charset="0"/>
                <a:cs typeface="Times New Roman" panose="02020603050405020304" pitchFamily="18" charset="0"/>
              </a:rPr>
              <a:t> – эффективное управление предприятием для улучшение финансово- хозяйственной деятельности, повышение качества оказания услуг и менеджмента</a:t>
            </a:r>
            <a:br>
              <a:rPr lang="ru-RU" sz="2600" dirty="0">
                <a:solidFill>
                  <a:schemeClr val="tx1"/>
                </a:solidFill>
                <a:latin typeface="Times New Roman" panose="02020603050405020304" pitchFamily="18" charset="0"/>
                <a:cs typeface="Times New Roman" panose="02020603050405020304" pitchFamily="18" charset="0"/>
              </a:rPr>
            </a:br>
            <a:endParaRPr lang="ru-RU" sz="2600" dirty="0"/>
          </a:p>
        </p:txBody>
      </p:sp>
    </p:spTree>
    <p:extLst>
      <p:ext uri="{BB962C8B-B14F-4D97-AF65-F5344CB8AC3E}">
        <p14:creationId xmlns:p14="http://schemas.microsoft.com/office/powerpoint/2010/main" val="2337178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00767" y="493690"/>
            <a:ext cx="10341734" cy="523741"/>
          </a:xfrm>
        </p:spPr>
        <p:txBody>
          <a:bodyPr>
            <a:noAutofit/>
          </a:bodyPr>
          <a:lstStyle/>
          <a:p>
            <a:pPr algn="ctr"/>
            <a:r>
              <a:rPr lang="kk-KZ" sz="3200" dirty="0" smtClean="0">
                <a:solidFill>
                  <a:schemeClr val="tx1"/>
                </a:solidFill>
                <a:latin typeface="Times New Roman" pitchFamily="18" charset="0"/>
                <a:cs typeface="Times New Roman" pitchFamily="18" charset="0"/>
              </a:rPr>
              <a:t>НҚА </a:t>
            </a:r>
            <a:r>
              <a:rPr lang="ru-RU" sz="3200" dirty="0" smtClean="0">
                <a:solidFill>
                  <a:schemeClr val="tx1"/>
                </a:solidFill>
                <a:latin typeface="Times New Roman" pitchFamily="18" charset="0"/>
                <a:cs typeface="Times New Roman" pitchFamily="18" charset="0"/>
              </a:rPr>
              <a:t>(</a:t>
            </a:r>
            <a:r>
              <a:rPr lang="ru-RU" sz="3200" dirty="0" err="1" smtClean="0">
                <a:solidFill>
                  <a:schemeClr val="tx1"/>
                </a:solidFill>
                <a:latin typeface="Times New Roman" pitchFamily="18" charset="0"/>
                <a:cs typeface="Times New Roman" pitchFamily="18" charset="0"/>
              </a:rPr>
              <a:t>құқықтық</a:t>
            </a:r>
            <a:r>
              <a:rPr lang="ru-RU" sz="3200" dirty="0" smtClean="0">
                <a:solidFill>
                  <a:schemeClr val="tx1"/>
                </a:solidFill>
                <a:latin typeface="Times New Roman" pitchFamily="18" charset="0"/>
                <a:cs typeface="Times New Roman" pitchFamily="18" charset="0"/>
              </a:rPr>
              <a:t> </a:t>
            </a:r>
            <a:r>
              <a:rPr lang="ru-RU" sz="3200" dirty="0" err="1" smtClean="0">
                <a:solidFill>
                  <a:schemeClr val="tx1"/>
                </a:solidFill>
                <a:latin typeface="Times New Roman" pitchFamily="18" charset="0"/>
                <a:cs typeface="Times New Roman" pitchFamily="18" charset="0"/>
              </a:rPr>
              <a:t>негіздеме</a:t>
            </a:r>
            <a:r>
              <a:rPr lang="ru-RU" sz="3200" dirty="0" smtClean="0">
                <a:solidFill>
                  <a:schemeClr val="tx1"/>
                </a:solidFill>
                <a:latin typeface="Times New Roman" pitchFamily="18" charset="0"/>
                <a:cs typeface="Times New Roman" pitchFamily="18" charset="0"/>
              </a:rPr>
              <a:t>)</a:t>
            </a:r>
            <a:endParaRPr lang="ru-RU" sz="3200" dirty="0">
              <a:solidFill>
                <a:schemeClr val="tx1"/>
              </a:solidFill>
              <a:latin typeface="Times New Roman" pitchFamily="18" charset="0"/>
              <a:cs typeface="Times New Roman" pitchFamily="18" charset="0"/>
            </a:endParaRPr>
          </a:p>
        </p:txBody>
      </p:sp>
      <p:sp>
        <p:nvSpPr>
          <p:cNvPr id="3" name="Объект 2"/>
          <p:cNvSpPr>
            <a:spLocks noGrp="1"/>
          </p:cNvSpPr>
          <p:nvPr>
            <p:ph idx="1"/>
          </p:nvPr>
        </p:nvSpPr>
        <p:spPr>
          <a:xfrm>
            <a:off x="798490" y="1133340"/>
            <a:ext cx="10702344" cy="5383369"/>
          </a:xfrm>
        </p:spPr>
        <p:txBody>
          <a:bodyPr>
            <a:noAutofit/>
          </a:bodyPr>
          <a:lstStyle/>
          <a:p>
            <a:pPr>
              <a:buFont typeface="Wingdings" panose="05000000000000000000" pitchFamily="2" charset="2"/>
              <a:buChar char="§"/>
            </a:pPr>
            <a:r>
              <a:rPr lang="ru-RU" sz="1600" dirty="0">
                <a:latin typeface="Times New Roman" panose="02020603050405020304" pitchFamily="18" charset="0"/>
                <a:cs typeface="Times New Roman" panose="02020603050405020304" pitchFamily="18" charset="0"/>
              </a:rPr>
              <a:t>ҚР </a:t>
            </a:r>
            <a:r>
              <a:rPr lang="ru-RU" sz="1600" dirty="0" smtClean="0">
                <a:latin typeface="Times New Roman" panose="02020603050405020304" pitchFamily="18" charset="0"/>
                <a:cs typeface="Times New Roman" panose="02020603050405020304" pitchFamily="18" charset="0"/>
              </a:rPr>
              <a:t>«</a:t>
            </a:r>
            <a:r>
              <a:rPr lang="ru-RU" sz="1600" dirty="0" err="1" smtClean="0">
                <a:latin typeface="Times New Roman" panose="02020603050405020304" pitchFamily="18" charset="0"/>
                <a:cs typeface="Times New Roman" panose="02020603050405020304" pitchFamily="18" charset="0"/>
              </a:rPr>
              <a:t>Мемлекеттік</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мүлік</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туралы</a:t>
            </a:r>
            <a:r>
              <a:rPr lang="ru-RU" sz="1600" dirty="0" smtClean="0">
                <a:latin typeface="Times New Roman" panose="02020603050405020304" pitchFamily="18" charset="0"/>
                <a:cs typeface="Times New Roman" panose="02020603050405020304" pitchFamily="18" charset="0"/>
              </a:rPr>
              <a:t>» 2011 </a:t>
            </a:r>
            <a:r>
              <a:rPr lang="ru-RU" sz="1600" dirty="0" err="1">
                <a:latin typeface="Times New Roman" panose="02020603050405020304" pitchFamily="18" charset="0"/>
                <a:cs typeface="Times New Roman" panose="02020603050405020304" pitchFamily="18" charset="0"/>
              </a:rPr>
              <a:t>жылғы</a:t>
            </a:r>
            <a:r>
              <a:rPr lang="ru-RU" sz="1600" dirty="0">
                <a:latin typeface="Times New Roman" panose="02020603050405020304" pitchFamily="18" charset="0"/>
                <a:cs typeface="Times New Roman" panose="02020603050405020304" pitchFamily="18" charset="0"/>
              </a:rPr>
              <a:t> 1 </a:t>
            </a:r>
            <a:r>
              <a:rPr lang="ru-RU" sz="1600" dirty="0" err="1">
                <a:latin typeface="Times New Roman" panose="02020603050405020304" pitchFamily="18" charset="0"/>
                <a:cs typeface="Times New Roman" panose="02020603050405020304" pitchFamily="18" charset="0"/>
              </a:rPr>
              <a:t>наурыздағы</a:t>
            </a:r>
            <a:r>
              <a:rPr lang="ru-RU" sz="1600" dirty="0">
                <a:latin typeface="Times New Roman" panose="02020603050405020304" pitchFamily="18" charset="0"/>
                <a:cs typeface="Times New Roman" panose="02020603050405020304" pitchFamily="18" charset="0"/>
              </a:rPr>
              <a:t> № 413-</a:t>
            </a:r>
            <a:r>
              <a:rPr lang="en-US" sz="1600" dirty="0">
                <a:latin typeface="Times New Roman" panose="02020603050405020304" pitchFamily="18" charset="0"/>
                <a:cs typeface="Times New Roman" panose="02020603050405020304" pitchFamily="18" charset="0"/>
              </a:rPr>
              <a:t>IV </a:t>
            </a:r>
            <a:r>
              <a:rPr lang="ru-RU" sz="1600" dirty="0" err="1" smtClean="0">
                <a:latin typeface="Times New Roman" panose="02020603050405020304" pitchFamily="18" charset="0"/>
                <a:cs typeface="Times New Roman" panose="02020603050405020304" pitchFamily="18" charset="0"/>
              </a:rPr>
              <a:t>Заңы</a:t>
            </a:r>
            <a:r>
              <a:rPr lang="ru-RU" sz="16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1600" dirty="0">
                <a:latin typeface="Times New Roman" panose="02020603050405020304" pitchFamily="18" charset="0"/>
                <a:cs typeface="Times New Roman" panose="02020603050405020304" pitchFamily="18" charset="0"/>
              </a:rPr>
              <a:t>ҚР ҰЭМ 2015 </a:t>
            </a:r>
            <a:r>
              <a:rPr lang="ru-RU" sz="1600" dirty="0" err="1">
                <a:latin typeface="Times New Roman" panose="02020603050405020304" pitchFamily="18" charset="0"/>
                <a:cs typeface="Times New Roman" panose="02020603050405020304" pitchFamily="18" charset="0"/>
              </a:rPr>
              <a:t>жылғы</a:t>
            </a:r>
            <a:r>
              <a:rPr lang="ru-RU" sz="1600" dirty="0">
                <a:latin typeface="Times New Roman" panose="02020603050405020304" pitchFamily="18" charset="0"/>
                <a:cs typeface="Times New Roman" panose="02020603050405020304" pitchFamily="18" charset="0"/>
              </a:rPr>
              <a:t> 20 </a:t>
            </a:r>
            <a:r>
              <a:rPr lang="ru-RU" sz="1600" dirty="0" err="1">
                <a:latin typeface="Times New Roman" panose="02020603050405020304" pitchFamily="18" charset="0"/>
                <a:cs typeface="Times New Roman" panose="02020603050405020304" pitchFamily="18" charset="0"/>
              </a:rPr>
              <a:t>ақпандағы</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Ш</a:t>
            </a:r>
            <a:r>
              <a:rPr lang="ru-RU" sz="1600" dirty="0" err="1" smtClean="0">
                <a:latin typeface="Times New Roman" panose="02020603050405020304" pitchFamily="18" charset="0"/>
                <a:cs typeface="Times New Roman" panose="02020603050405020304" pitchFamily="18" charset="0"/>
              </a:rPr>
              <a:t>аруашылық</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жүргізу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құқығындағы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мемлекеттік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кәсіпорындарда</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бақылау</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кеңесін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құру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қағидаларын</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бақылау</a:t>
            </a:r>
            <a:r>
              <a:rPr lang="ru-RU" sz="1600" dirty="0" smtClean="0">
                <a:latin typeface="Times New Roman" panose="02020603050405020304" pitchFamily="18" charset="0"/>
                <a:cs typeface="Times New Roman" panose="02020603050405020304" pitchFamily="18" charset="0"/>
              </a:rPr>
              <a:t> кеңесінің </a:t>
            </a:r>
            <a:r>
              <a:rPr lang="ru-RU" sz="1600" dirty="0" err="1">
                <a:latin typeface="Times New Roman" panose="02020603050405020304" pitchFamily="18" charset="0"/>
                <a:cs typeface="Times New Roman" panose="02020603050405020304" pitchFamily="18" charset="0"/>
              </a:rPr>
              <a:t>құрамына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сайланатын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тұлғаларға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қойылатын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талаптарды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сондай-ақ</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Бақылау</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кеңесінің </a:t>
            </a:r>
            <a:r>
              <a:rPr lang="ru-RU" sz="1600" dirty="0" err="1">
                <a:latin typeface="Times New Roman" panose="02020603050405020304" pitchFamily="18" charset="0"/>
                <a:cs typeface="Times New Roman" panose="02020603050405020304" pitchFamily="18" charset="0"/>
              </a:rPr>
              <a:t>мүшелерін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конкурстық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іріктеу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өкілеттіктерін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мерзімінен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бұрын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тоқтату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қағидаларын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бекіту</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туралы</a:t>
            </a:r>
            <a:r>
              <a:rPr lang="ru-RU" sz="1600" dirty="0" smtClean="0">
                <a:latin typeface="Times New Roman" panose="02020603050405020304" pitchFamily="18" charset="0"/>
                <a:cs typeface="Times New Roman" panose="02020603050405020304" pitchFamily="18" charset="0"/>
              </a:rPr>
              <a:t>» № </a:t>
            </a:r>
            <a:r>
              <a:rPr lang="ru-RU" sz="1600" dirty="0">
                <a:latin typeface="Times New Roman" panose="02020603050405020304" pitchFamily="18" charset="0"/>
                <a:cs typeface="Times New Roman" panose="02020603050405020304" pitchFamily="18" charset="0"/>
              </a:rPr>
              <a:t>113 </a:t>
            </a:r>
            <a:r>
              <a:rPr lang="ru-RU" sz="1600" dirty="0" err="1">
                <a:latin typeface="Times New Roman" panose="02020603050405020304" pitchFamily="18" charset="0"/>
                <a:cs typeface="Times New Roman" panose="02020603050405020304" pitchFamily="18" charset="0"/>
              </a:rPr>
              <a:t>бұйрығы</a:t>
            </a:r>
            <a:r>
              <a:rPr lang="ru-RU" sz="16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1600" dirty="0">
                <a:latin typeface="Times New Roman" panose="02020603050405020304" pitchFamily="18" charset="0"/>
                <a:cs typeface="Times New Roman" panose="02020603050405020304" pitchFamily="18" charset="0"/>
              </a:rPr>
              <a:t>ҚР ҰЭМ 2015 </a:t>
            </a:r>
            <a:r>
              <a:rPr lang="ru-RU" sz="1600" dirty="0" err="1">
                <a:latin typeface="Times New Roman" panose="02020603050405020304" pitchFamily="18" charset="0"/>
                <a:cs typeface="Times New Roman" panose="02020603050405020304" pitchFamily="18" charset="0"/>
              </a:rPr>
              <a:t>жылғы</a:t>
            </a:r>
            <a:r>
              <a:rPr lang="ru-RU" sz="1600" dirty="0">
                <a:latin typeface="Times New Roman" panose="02020603050405020304" pitchFamily="18" charset="0"/>
                <a:cs typeface="Times New Roman" panose="02020603050405020304" pitchFamily="18" charset="0"/>
              </a:rPr>
              <a:t> 20 </a:t>
            </a:r>
            <a:r>
              <a:rPr lang="ru-RU" sz="1600" dirty="0" err="1">
                <a:latin typeface="Times New Roman" panose="02020603050405020304" pitchFamily="18" charset="0"/>
                <a:cs typeface="Times New Roman" panose="02020603050405020304" pitchFamily="18" charset="0"/>
              </a:rPr>
              <a:t>ақпандағы</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a:t>
            </a:r>
            <a:r>
              <a:rPr lang="ru-RU" sz="1600" dirty="0" err="1" smtClean="0">
                <a:latin typeface="Times New Roman" panose="02020603050405020304" pitchFamily="18" charset="0"/>
                <a:cs typeface="Times New Roman" panose="02020603050405020304" pitchFamily="18" charset="0"/>
              </a:rPr>
              <a:t>Бақылау</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кеңестері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құрылатын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шаруашылық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жүргізу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құқығындағы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мемлекеттік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кәсіпорындарға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қойылатын</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өлшем</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шарттарды</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бекіту</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туралы</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114 </a:t>
            </a:r>
            <a:r>
              <a:rPr lang="ru-RU" sz="1600" dirty="0" err="1" smtClean="0">
                <a:latin typeface="Times New Roman" panose="02020603050405020304" pitchFamily="18" charset="0"/>
                <a:cs typeface="Times New Roman" panose="02020603050405020304" pitchFamily="18" charset="0"/>
              </a:rPr>
              <a:t>бұйрығы</a:t>
            </a:r>
            <a:r>
              <a:rPr lang="ru-RU" sz="16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1600" dirty="0">
                <a:latin typeface="Times New Roman" panose="02020603050405020304" pitchFamily="18" charset="0"/>
                <a:cs typeface="Times New Roman" panose="02020603050405020304" pitchFamily="18" charset="0"/>
              </a:rPr>
              <a:t>ҚР ҰЭМ 2015 </a:t>
            </a:r>
            <a:r>
              <a:rPr lang="ru-RU" sz="1600" dirty="0" err="1">
                <a:latin typeface="Times New Roman" panose="02020603050405020304" pitchFamily="18" charset="0"/>
                <a:cs typeface="Times New Roman" panose="02020603050405020304" pitchFamily="18" charset="0"/>
              </a:rPr>
              <a:t>жылғы</a:t>
            </a:r>
            <a:r>
              <a:rPr lang="ru-RU" sz="1600" dirty="0">
                <a:latin typeface="Times New Roman" panose="02020603050405020304" pitchFamily="18" charset="0"/>
                <a:cs typeface="Times New Roman" panose="02020603050405020304" pitchFamily="18" charset="0"/>
              </a:rPr>
              <a:t> 20 </a:t>
            </a:r>
            <a:r>
              <a:rPr lang="ru-RU" sz="1600" dirty="0" err="1">
                <a:latin typeface="Times New Roman" panose="02020603050405020304" pitchFamily="18" charset="0"/>
                <a:cs typeface="Times New Roman" panose="02020603050405020304" pitchFamily="18" charset="0"/>
              </a:rPr>
              <a:t>ақпандағы</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a:t>
            </a:r>
            <a:r>
              <a:rPr lang="ru-RU" sz="1600" dirty="0" err="1" smtClean="0">
                <a:latin typeface="Times New Roman" panose="02020603050405020304" pitchFamily="18" charset="0"/>
                <a:cs typeface="Times New Roman" panose="02020603050405020304" pitchFamily="18" charset="0"/>
              </a:rPr>
              <a:t>Бақылау</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кеңесі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мүшелерінің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қызметін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бағалау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Бақылау</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кеңесі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мүшелеріне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сыйақы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төлеу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лимитін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айқындау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қағидаларын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бекіту</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туралы</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115 </a:t>
            </a:r>
            <a:r>
              <a:rPr lang="ru-RU" sz="1600" dirty="0" err="1" smtClean="0">
                <a:latin typeface="Times New Roman" panose="02020603050405020304" pitchFamily="18" charset="0"/>
                <a:cs typeface="Times New Roman" panose="02020603050405020304" pitchFamily="18" charset="0"/>
              </a:rPr>
              <a:t>бұйрығы</a:t>
            </a:r>
            <a:r>
              <a:rPr lang="ru-RU" sz="16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1600" dirty="0" smtClean="0">
                <a:latin typeface="Times New Roman" panose="02020603050405020304" pitchFamily="18" charset="0"/>
                <a:cs typeface="Times New Roman" panose="02020603050405020304" pitchFamily="18" charset="0"/>
              </a:rPr>
              <a:t>«ДСДР» РМК </a:t>
            </a:r>
            <a:r>
              <a:rPr lang="ru-RU" sz="1600" dirty="0">
                <a:latin typeface="Times New Roman" panose="02020603050405020304" pitchFamily="18" charset="0"/>
                <a:cs typeface="Times New Roman" panose="02020603050405020304" pitchFamily="18" charset="0"/>
              </a:rPr>
              <a:t>2019 </a:t>
            </a:r>
            <a:r>
              <a:rPr lang="ru-RU" sz="1600" dirty="0" err="1">
                <a:latin typeface="Times New Roman" panose="02020603050405020304" pitchFamily="18" charset="0"/>
                <a:cs typeface="Times New Roman" panose="02020603050405020304" pitchFamily="18" charset="0"/>
              </a:rPr>
              <a:t>жылғы</a:t>
            </a:r>
            <a:r>
              <a:rPr lang="ru-RU" sz="1600" dirty="0">
                <a:latin typeface="Times New Roman" panose="02020603050405020304" pitchFamily="18" charset="0"/>
                <a:cs typeface="Times New Roman" panose="02020603050405020304" pitchFamily="18" charset="0"/>
              </a:rPr>
              <a:t> 29 </a:t>
            </a:r>
            <a:r>
              <a:rPr lang="ru-RU" sz="1600" dirty="0" err="1">
                <a:latin typeface="Times New Roman" panose="02020603050405020304" pitchFamily="18" charset="0"/>
                <a:cs typeface="Times New Roman" panose="02020603050405020304" pitchFamily="18" charset="0"/>
              </a:rPr>
              <a:t>наурыздағы</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сарапшылық</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кеңесінің </a:t>
            </a:r>
            <a:r>
              <a:rPr lang="ru-RU" sz="1600" dirty="0" smtClean="0">
                <a:latin typeface="Times New Roman" panose="02020603050405020304" pitchFamily="18" charset="0"/>
                <a:cs typeface="Times New Roman" panose="02020603050405020304" pitchFamily="18" charset="0"/>
              </a:rPr>
              <a:t>№ 24 </a:t>
            </a:r>
            <a:r>
              <a:rPr lang="ru-RU" sz="1600" dirty="0" err="1" smtClean="0">
                <a:latin typeface="Times New Roman" panose="02020603050405020304" pitchFamily="18" charset="0"/>
                <a:cs typeface="Times New Roman" panose="02020603050405020304" pitchFamily="18" charset="0"/>
              </a:rPr>
              <a:t>Шешімімен</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бекітілген</a:t>
            </a:r>
            <a:r>
              <a:rPr lang="ru-RU" sz="1600" dirty="0" smtClean="0">
                <a:latin typeface="Times New Roman" panose="02020603050405020304" pitchFamily="18" charset="0"/>
                <a:cs typeface="Times New Roman" panose="02020603050405020304" pitchFamily="18" charset="0"/>
              </a:rPr>
              <a:t> ШЖҚ МК БК </a:t>
            </a:r>
            <a:r>
              <a:rPr lang="ru-RU" sz="1600" dirty="0" err="1" smtClean="0">
                <a:latin typeface="Times New Roman" panose="02020603050405020304" pitchFamily="18" charset="0"/>
                <a:cs typeface="Times New Roman" panose="02020603050405020304" pitchFamily="18" charset="0"/>
              </a:rPr>
              <a:t>үлгісіндегі</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медициналық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ұйымдарға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арналған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корпоративтік</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басқарудың</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үлгілік</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кодексі</a:t>
            </a:r>
            <a:r>
              <a:rPr lang="ru-RU" sz="16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1600" dirty="0">
                <a:latin typeface="Times New Roman" panose="02020603050405020304" pitchFamily="18" charset="0"/>
                <a:cs typeface="Times New Roman" panose="02020603050405020304" pitchFamily="18" charset="0"/>
              </a:rPr>
              <a:t>Павлодар </a:t>
            </a:r>
            <a:r>
              <a:rPr lang="ru-RU" sz="1600" dirty="0" err="1">
                <a:latin typeface="Times New Roman" panose="02020603050405020304" pitchFamily="18" charset="0"/>
                <a:cs typeface="Times New Roman" panose="02020603050405020304" pitchFamily="18" charset="0"/>
              </a:rPr>
              <a:t>облысы</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әкімдігі</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Павлодар </a:t>
            </a:r>
            <a:r>
              <a:rPr lang="ru-RU" sz="1600" dirty="0" err="1">
                <a:latin typeface="Times New Roman" panose="02020603050405020304" pitchFamily="18" charset="0"/>
                <a:cs typeface="Times New Roman" panose="02020603050405020304" pitchFamily="18" charset="0"/>
              </a:rPr>
              <a:t>облысы</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денсаулық</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сақтау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басқармасының</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ШЖҚ «Павлодар </a:t>
            </a:r>
            <a:r>
              <a:rPr lang="ru-RU" sz="1600" dirty="0" err="1">
                <a:latin typeface="Times New Roman" panose="02020603050405020304" pitchFamily="18" charset="0"/>
                <a:cs typeface="Times New Roman" panose="02020603050405020304" pitchFamily="18" charset="0"/>
              </a:rPr>
              <a:t>облыстық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психикалық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денсаулық</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орталығы</a:t>
            </a:r>
            <a:r>
              <a:rPr lang="ru-RU" sz="1600" dirty="0" smtClean="0">
                <a:latin typeface="Times New Roman" panose="02020603050405020304" pitchFamily="18" charset="0"/>
                <a:cs typeface="Times New Roman" panose="02020603050405020304" pitchFamily="18" charset="0"/>
              </a:rPr>
              <a:t>» КМК </a:t>
            </a:r>
            <a:r>
              <a:rPr lang="ru-RU" sz="1600" dirty="0" err="1" smtClean="0">
                <a:latin typeface="Times New Roman" panose="02020603050405020304" pitchFamily="18" charset="0"/>
                <a:cs typeface="Times New Roman" panose="02020603050405020304" pitchFamily="18" charset="0"/>
              </a:rPr>
              <a:t>Жарғысы</a:t>
            </a:r>
            <a:r>
              <a:rPr lang="ru-RU" sz="16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ru-RU" sz="1600" dirty="0" smtClean="0">
                <a:latin typeface="Times New Roman" panose="02020603050405020304" pitchFamily="18" charset="0"/>
                <a:cs typeface="Times New Roman" panose="02020603050405020304" pitchFamily="18" charset="0"/>
              </a:rPr>
              <a:t>«Павлодар </a:t>
            </a:r>
            <a:r>
              <a:rPr lang="ru-RU" sz="1600" dirty="0" err="1">
                <a:latin typeface="Times New Roman" panose="02020603050405020304" pitchFamily="18" charset="0"/>
                <a:cs typeface="Times New Roman" panose="02020603050405020304" pitchFamily="18" charset="0"/>
              </a:rPr>
              <a:t>облысының</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денсаулық</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сақтау</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басқармасы</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басшысының</a:t>
            </a:r>
            <a:r>
              <a:rPr lang="ru-RU" sz="1600" dirty="0">
                <a:latin typeface="Times New Roman" panose="02020603050405020304" pitchFamily="18" charset="0"/>
                <a:cs typeface="Times New Roman" panose="02020603050405020304" pitchFamily="18" charset="0"/>
              </a:rPr>
              <a:t> 2020 </a:t>
            </a:r>
            <a:r>
              <a:rPr lang="ru-RU" sz="1600" dirty="0" err="1">
                <a:latin typeface="Times New Roman" panose="02020603050405020304" pitchFamily="18" charset="0"/>
                <a:cs typeface="Times New Roman" panose="02020603050405020304" pitchFamily="18" charset="0"/>
              </a:rPr>
              <a:t>жылғы</a:t>
            </a:r>
            <a:r>
              <a:rPr lang="ru-RU" sz="1600" dirty="0">
                <a:latin typeface="Times New Roman" panose="02020603050405020304" pitchFamily="18" charset="0"/>
                <a:cs typeface="Times New Roman" panose="02020603050405020304" pitchFamily="18" charset="0"/>
              </a:rPr>
              <a:t> 25 </a:t>
            </a:r>
            <a:r>
              <a:rPr lang="ru-RU" sz="1600" dirty="0" err="1">
                <a:latin typeface="Times New Roman" panose="02020603050405020304" pitchFamily="18" charset="0"/>
                <a:cs typeface="Times New Roman" panose="02020603050405020304" pitchFamily="18" charset="0"/>
              </a:rPr>
              <a:t>қыркүйектегі</a:t>
            </a:r>
            <a:r>
              <a:rPr lang="ru-RU" sz="1600" dirty="0">
                <a:latin typeface="Times New Roman" panose="02020603050405020304" pitchFamily="18" charset="0"/>
                <a:cs typeface="Times New Roman" panose="02020603050405020304" pitchFamily="18" charset="0"/>
              </a:rPr>
              <a:t> № 766-Ө </a:t>
            </a:r>
            <a:r>
              <a:rPr lang="ru-RU" sz="1600" dirty="0" err="1">
                <a:latin typeface="Times New Roman" panose="02020603050405020304" pitchFamily="18" charset="0"/>
                <a:cs typeface="Times New Roman" panose="02020603050405020304" pitchFamily="18" charset="0"/>
              </a:rPr>
              <a:t>бұйрығымен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бекітілген</a:t>
            </a:r>
            <a:r>
              <a:rPr lang="ru-RU" sz="1600" dirty="0">
                <a:latin typeface="Times New Roman" panose="02020603050405020304" pitchFamily="18" charset="0"/>
                <a:cs typeface="Times New Roman" panose="02020603050405020304" pitchFamily="18" charset="0"/>
              </a:rPr>
              <a:t> Павлодар </a:t>
            </a:r>
            <a:r>
              <a:rPr lang="ru-RU" sz="1600" dirty="0" err="1" smtClean="0">
                <a:latin typeface="Times New Roman" panose="02020603050405020304" pitchFamily="18" charset="0"/>
                <a:cs typeface="Times New Roman" panose="02020603050405020304" pitchFamily="18" charset="0"/>
              </a:rPr>
              <a:t>облысы</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әкімдігі</a:t>
            </a:r>
            <a:r>
              <a:rPr lang="ru-RU" sz="1600" dirty="0" smtClean="0">
                <a:latin typeface="Times New Roman" panose="02020603050405020304" pitchFamily="18" charset="0"/>
                <a:cs typeface="Times New Roman" panose="02020603050405020304" pitchFamily="18" charset="0"/>
              </a:rPr>
              <a:t>, Павлодар </a:t>
            </a:r>
            <a:r>
              <a:rPr lang="ru-RU" sz="1600" dirty="0" err="1" smtClean="0">
                <a:latin typeface="Times New Roman" panose="02020603050405020304" pitchFamily="18" charset="0"/>
                <a:cs typeface="Times New Roman" panose="02020603050405020304" pitchFamily="18" charset="0"/>
              </a:rPr>
              <a:t>облысы</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денсаулық</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сақтау</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басқармасының</a:t>
            </a:r>
            <a:r>
              <a:rPr lang="ru-RU" sz="1600" dirty="0" smtClean="0">
                <a:latin typeface="Times New Roman" panose="02020603050405020304" pitchFamily="18" charset="0"/>
                <a:cs typeface="Times New Roman" panose="02020603050405020304" pitchFamily="18" charset="0"/>
              </a:rPr>
              <a:t> ШЖҚ «Павлодар </a:t>
            </a:r>
            <a:r>
              <a:rPr lang="ru-RU" sz="1600" dirty="0" err="1">
                <a:latin typeface="Times New Roman" panose="02020603050405020304" pitchFamily="18" charset="0"/>
                <a:cs typeface="Times New Roman" panose="02020603050405020304" pitchFamily="18" charset="0"/>
              </a:rPr>
              <a:t>облыстық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психикалық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денсаулық</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орталығы</a:t>
            </a:r>
            <a:r>
              <a:rPr lang="ru-RU" sz="1600" dirty="0" smtClean="0">
                <a:latin typeface="Times New Roman" panose="02020603050405020304" pitchFamily="18" charset="0"/>
                <a:cs typeface="Times New Roman" panose="02020603050405020304" pitchFamily="18" charset="0"/>
              </a:rPr>
              <a:t>» КМК </a:t>
            </a:r>
            <a:r>
              <a:rPr lang="ru-RU" sz="1600" dirty="0" err="1">
                <a:latin typeface="Times New Roman" panose="02020603050405020304" pitchFamily="18" charset="0"/>
                <a:cs typeface="Times New Roman" panose="02020603050405020304" pitchFamily="18" charset="0"/>
              </a:rPr>
              <a:t>Бақылау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кеңесі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туралы</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Ереже</a:t>
            </a:r>
            <a:r>
              <a:rPr lang="ru-RU" sz="1600" dirty="0" smtClean="0">
                <a:latin typeface="Times New Roman" panose="02020603050405020304" pitchFamily="18" charset="0"/>
                <a:cs typeface="Times New Roman" panose="02020603050405020304" pitchFamily="18" charset="0"/>
              </a:rPr>
              <a:t>.</a:t>
            </a:r>
            <a:endParaRPr lang="ru-RU" sz="1600" b="1" dirty="0">
              <a:solidFill>
                <a:prstClr val="black">
                  <a:lumMod val="50000"/>
                  <a:lumOff val="50000"/>
                </a:prstClr>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18958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8590" y="424543"/>
            <a:ext cx="10426095" cy="1320800"/>
          </a:xfrm>
        </p:spPr>
        <p:txBody>
          <a:bodyPr/>
          <a:lstStyle/>
          <a:p>
            <a:pPr algn="ctr"/>
            <a:r>
              <a:rPr lang="kk-KZ" sz="3200" dirty="0">
                <a:solidFill>
                  <a:prstClr val="black"/>
                </a:solidFill>
              </a:rPr>
              <a:t>НПА </a:t>
            </a:r>
            <a:r>
              <a:rPr lang="ru-RU" sz="3200" dirty="0">
                <a:solidFill>
                  <a:prstClr val="black"/>
                </a:solidFill>
              </a:rPr>
              <a:t>(правовое обоснование)</a:t>
            </a:r>
            <a:endParaRPr lang="ru-RU" dirty="0"/>
          </a:p>
        </p:txBody>
      </p:sp>
      <p:sp>
        <p:nvSpPr>
          <p:cNvPr id="3" name="Объект 2"/>
          <p:cNvSpPr>
            <a:spLocks noGrp="1"/>
          </p:cNvSpPr>
          <p:nvPr>
            <p:ph idx="1"/>
          </p:nvPr>
        </p:nvSpPr>
        <p:spPr>
          <a:xfrm>
            <a:off x="677334" y="1393371"/>
            <a:ext cx="10687352" cy="5170715"/>
          </a:xfrm>
        </p:spPr>
        <p:txBody>
          <a:bodyPr>
            <a:normAutofit/>
          </a:bodyPr>
          <a:lstStyle/>
          <a:p>
            <a:pPr lvl="0">
              <a:buClr>
                <a:srgbClr val="5FCBEF"/>
              </a:buClr>
              <a:buFont typeface="Wingdings" panose="05000000000000000000" pitchFamily="2" charset="2"/>
              <a:buChar cha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Закон РК от 1 марта 2011 года № 413-</a:t>
            </a:r>
            <a:r>
              <a:rPr lang="en-US" sz="1600" dirty="0">
                <a:solidFill>
                  <a:prstClr val="black">
                    <a:lumMod val="75000"/>
                    <a:lumOff val="25000"/>
                  </a:prstClr>
                </a:solidFill>
                <a:latin typeface="Times New Roman" panose="02020603050405020304" pitchFamily="18" charset="0"/>
                <a:cs typeface="Times New Roman" panose="02020603050405020304" pitchFamily="18" charset="0"/>
              </a:rPr>
              <a:t>IV</a:t>
            </a: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 «О государственном имуществе».</a:t>
            </a:r>
          </a:p>
          <a:p>
            <a:pPr lvl="0">
              <a:buClr>
                <a:srgbClr val="5FCBEF"/>
              </a:buClr>
              <a:buFont typeface="Wingdings" panose="05000000000000000000" pitchFamily="2" charset="2"/>
              <a:buChar cha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Приказ МНЭ РК «Об утверждении Правил создания наблюдательного совета в государственных предприятиях на праве хозяйственного ведения, требований, предъявляемых к лицам, избираемым в состав наблюдательного совета, а также Правил конкурсного отбора членов наблюдательного совета и досрочного прекращения полномочий» от 20 февраля 2015 года № 113.</a:t>
            </a:r>
          </a:p>
          <a:p>
            <a:pPr lvl="0">
              <a:buClr>
                <a:srgbClr val="5FCBEF"/>
              </a:buClr>
              <a:buFont typeface="Wingdings" panose="05000000000000000000" pitchFamily="2" charset="2"/>
              <a:buChar cha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Приказ МНЭ РК «Об утверждении критериев, предъявляемых к государственным предприятиям на праве хозяйственного ведения, в которых создаются наблюдательные советы» от 20 февраля 2015 года № 114.</a:t>
            </a:r>
          </a:p>
          <a:p>
            <a:pPr lvl="0" algn="just">
              <a:buClr>
                <a:srgbClr val="5FCBEF"/>
              </a:buClr>
              <a:buFont typeface="Wingdings" panose="05000000000000000000" pitchFamily="2" charset="2"/>
              <a:buChar cha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Приказ МНЭ РК «Об утверждении Правил оценки деятельности членов  наблюдательного совета и определения лимита выплаты вознаграждения членам наблюдательного совета» от 20 февраля 2015 года № 115.</a:t>
            </a:r>
          </a:p>
          <a:p>
            <a:pPr lvl="0" algn="just">
              <a:buClr>
                <a:srgbClr val="5FCBEF"/>
              </a:buClr>
              <a:buFont typeface="Arial" panose="020B0604020202020204" pitchFamily="34" charset="0"/>
              <a:buChar cha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Типовой кодекс корпоративного управления для медицинских организаций в форме </a:t>
            </a:r>
            <a:r>
              <a:rPr lang="ru-RU" sz="1600" dirty="0" err="1">
                <a:solidFill>
                  <a:prstClr val="black">
                    <a:lumMod val="75000"/>
                    <a:lumOff val="25000"/>
                  </a:prstClr>
                </a:solidFill>
                <a:latin typeface="Times New Roman" panose="02020603050405020304" pitchFamily="18" charset="0"/>
                <a:cs typeface="Times New Roman" panose="02020603050405020304" pitchFamily="18" charset="0"/>
              </a:rPr>
              <a:t>Гп</a:t>
            </a: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 на ПХВ с НС, утвержденный  Решением экспертного совета  РГП «РЦРЗ» от 29 марта 2019 года №24</a:t>
            </a:r>
          </a:p>
          <a:p>
            <a:pPr lvl="0">
              <a:buClr>
                <a:srgbClr val="5FCBEF"/>
              </a:buClr>
              <a:buFont typeface="Wingdings" panose="05000000000000000000" pitchFamily="2" charset="2"/>
              <a:buChar cha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Устав КГП на ПХВ «Павлодарский областной Центр психического здоровья» управления здравоохранения Павлодарской области, </a:t>
            </a:r>
            <a:r>
              <a:rPr lang="ru-RU" sz="1600" dirty="0" err="1">
                <a:solidFill>
                  <a:prstClr val="black">
                    <a:lumMod val="75000"/>
                    <a:lumOff val="25000"/>
                  </a:prstClr>
                </a:solidFill>
                <a:latin typeface="Times New Roman" panose="02020603050405020304" pitchFamily="18" charset="0"/>
                <a:cs typeface="Times New Roman" panose="02020603050405020304" pitchFamily="18" charset="0"/>
              </a:rPr>
              <a:t>акимата</a:t>
            </a: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 Павлодарской области.</a:t>
            </a:r>
          </a:p>
          <a:p>
            <a:pPr lvl="0">
              <a:buClr>
                <a:srgbClr val="5FCBEF"/>
              </a:buClr>
              <a:buFont typeface="Wingdings" panose="05000000000000000000" pitchFamily="2" charset="2"/>
              <a:buChar char="§"/>
            </a:pP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Положение о наблюдательном совете «Павлодарский областной Центр психического здоровья» управления здравоохранения Павлодарской области, </a:t>
            </a:r>
            <a:r>
              <a:rPr lang="ru-RU" sz="1600" dirty="0" err="1">
                <a:solidFill>
                  <a:prstClr val="black">
                    <a:lumMod val="75000"/>
                    <a:lumOff val="25000"/>
                  </a:prstClr>
                </a:solidFill>
                <a:latin typeface="Times New Roman" panose="02020603050405020304" pitchFamily="18" charset="0"/>
                <a:cs typeface="Times New Roman" panose="02020603050405020304" pitchFamily="18" charset="0"/>
              </a:rPr>
              <a:t>акимата</a:t>
            </a:r>
            <a:r>
              <a:rPr lang="ru-RU" sz="1600" dirty="0">
                <a:solidFill>
                  <a:prstClr val="black">
                    <a:lumMod val="75000"/>
                    <a:lumOff val="25000"/>
                  </a:prstClr>
                </a:solidFill>
                <a:latin typeface="Times New Roman" panose="02020603050405020304" pitchFamily="18" charset="0"/>
                <a:cs typeface="Times New Roman" panose="02020603050405020304" pitchFamily="18" charset="0"/>
              </a:rPr>
              <a:t> Павлодарской области, утвержденного приказом руководителя Управления здравоохранения Павлодарской от 25 сентября 2020 года № 766-Ө</a:t>
            </a:r>
            <a:r>
              <a:rPr lang="kk-KZ" sz="1600" dirty="0">
                <a:solidFill>
                  <a:prstClr val="black">
                    <a:lumMod val="75000"/>
                    <a:lumOff val="25000"/>
                  </a:prstClr>
                </a:solidFill>
                <a:latin typeface="Times New Roman" panose="02020603050405020304" pitchFamily="18" charset="0"/>
                <a:cs typeface="Times New Roman" panose="02020603050405020304" pitchFamily="18" charset="0"/>
              </a:rPr>
              <a:t> </a:t>
            </a:r>
          </a:p>
          <a:p>
            <a:pPr marL="0" lvl="0" indent="0" algn="just">
              <a:buClr>
                <a:srgbClr val="5FCBEF"/>
              </a:buClr>
              <a:buNone/>
            </a:pPr>
            <a:endParaRPr lang="ru-RU" sz="1600" b="1" dirty="0">
              <a:solidFill>
                <a:prstClr val="black">
                  <a:lumMod val="50000"/>
                  <a:lumOff val="50000"/>
                </a:prstClr>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49484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69824"/>
            <a:ext cx="10370416" cy="689546"/>
          </a:xfrm>
        </p:spPr>
        <p:txBody>
          <a:bodyPr>
            <a:normAutofit/>
          </a:bodyPr>
          <a:lstStyle/>
          <a:p>
            <a:pPr algn="ctr"/>
            <a:r>
              <a:rPr lang="ru-RU" sz="2800" b="1" dirty="0" err="1">
                <a:solidFill>
                  <a:schemeClr val="tx1"/>
                </a:solidFill>
                <a:latin typeface="Times New Roman" panose="02020603050405020304" pitchFamily="18" charset="0"/>
                <a:cs typeface="Times New Roman" panose="02020603050405020304" pitchFamily="18" charset="0"/>
              </a:rPr>
              <a:t>Отырыстарды</a:t>
            </a:r>
            <a:r>
              <a:rPr lang="ru-RU" sz="2800" b="1" dirty="0">
                <a:solidFill>
                  <a:schemeClr val="tx1"/>
                </a:solidFill>
                <a:latin typeface="Times New Roman" panose="02020603050405020304" pitchFamily="18" charset="0"/>
                <a:cs typeface="Times New Roman" panose="02020603050405020304" pitchFamily="18" charset="0"/>
              </a:rPr>
              <a:t> </a:t>
            </a:r>
            <a:r>
              <a:rPr lang="ru-RU" sz="2800" b="1" dirty="0" err="1">
                <a:solidFill>
                  <a:schemeClr val="tx1"/>
                </a:solidFill>
                <a:latin typeface="Times New Roman" panose="02020603050405020304" pitchFamily="18" charset="0"/>
                <a:cs typeface="Times New Roman" panose="02020603050405020304" pitchFamily="18" charset="0"/>
              </a:rPr>
              <a:t>өткізу</a:t>
            </a:r>
            <a:r>
              <a:rPr lang="ru-RU" sz="2800" b="1" dirty="0">
                <a:solidFill>
                  <a:schemeClr val="tx1"/>
                </a:solidFill>
                <a:latin typeface="Times New Roman" panose="02020603050405020304" pitchFamily="18" charset="0"/>
                <a:cs typeface="Times New Roman" panose="02020603050405020304" pitchFamily="18" charset="0"/>
              </a:rPr>
              <a:t> тәртібі </a:t>
            </a:r>
            <a:r>
              <a:rPr lang="ru-RU" sz="2800" b="1" dirty="0" err="1">
                <a:solidFill>
                  <a:schemeClr val="tx1"/>
                </a:solidFill>
                <a:latin typeface="Times New Roman" panose="02020603050405020304" pitchFamily="18" charset="0"/>
                <a:cs typeface="Times New Roman" panose="02020603050405020304" pitchFamily="18" charset="0"/>
              </a:rPr>
              <a:t>және</a:t>
            </a:r>
            <a:r>
              <a:rPr lang="ru-RU" sz="2800" b="1" dirty="0">
                <a:solidFill>
                  <a:schemeClr val="tx1"/>
                </a:solidFill>
                <a:latin typeface="Times New Roman" panose="02020603050405020304" pitchFamily="18" charset="0"/>
                <a:cs typeface="Times New Roman" panose="02020603050405020304" pitchFamily="18" charset="0"/>
              </a:rPr>
              <a:t> </a:t>
            </a:r>
            <a:r>
              <a:rPr lang="ru-RU" sz="2800" b="1" dirty="0" smtClean="0">
                <a:solidFill>
                  <a:schemeClr val="tx1"/>
                </a:solidFill>
                <a:latin typeface="Times New Roman" panose="02020603050405020304" pitchFamily="18" charset="0"/>
                <a:cs typeface="Times New Roman" panose="02020603050405020304" pitchFamily="18" charset="0"/>
              </a:rPr>
              <a:t>БК </a:t>
            </a:r>
            <a:r>
              <a:rPr lang="ru-RU" sz="2800" b="1" dirty="0" err="1" smtClean="0">
                <a:solidFill>
                  <a:schemeClr val="tx1"/>
                </a:solidFill>
                <a:latin typeface="Times New Roman" panose="02020603050405020304" pitchFamily="18" charset="0"/>
                <a:cs typeface="Times New Roman" panose="02020603050405020304" pitchFamily="18" charset="0"/>
              </a:rPr>
              <a:t>шешімдерін</a:t>
            </a:r>
            <a:r>
              <a:rPr lang="ru-RU" sz="2800" b="1" dirty="0" smtClean="0">
                <a:solidFill>
                  <a:schemeClr val="tx1"/>
                </a:solidFill>
                <a:latin typeface="Times New Roman" panose="02020603050405020304" pitchFamily="18" charset="0"/>
                <a:cs typeface="Times New Roman" panose="02020603050405020304" pitchFamily="18" charset="0"/>
              </a:rPr>
              <a:t> </a:t>
            </a:r>
            <a:r>
              <a:rPr lang="ru-RU" sz="2800" b="1" dirty="0" err="1">
                <a:solidFill>
                  <a:schemeClr val="tx1"/>
                </a:solidFill>
                <a:latin typeface="Times New Roman" panose="02020603050405020304" pitchFamily="18" charset="0"/>
                <a:cs typeface="Times New Roman" panose="02020603050405020304" pitchFamily="18" charset="0"/>
              </a:rPr>
              <a:t>ресімдеу</a:t>
            </a:r>
            <a:endParaRPr lang="ru-RU" sz="2800" b="1"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sz="half" idx="1"/>
          </p:nvPr>
        </p:nvSpPr>
        <p:spPr>
          <a:xfrm>
            <a:off x="419724" y="1184223"/>
            <a:ext cx="5936105" cy="5281891"/>
          </a:xfrm>
        </p:spPr>
        <p:txBody>
          <a:bodyPr>
            <a:noAutofit/>
          </a:bodyPr>
          <a:lstStyle/>
          <a:p>
            <a:r>
              <a:rPr lang="ru-RU" sz="1600" dirty="0" smtClean="0">
                <a:latin typeface="Times New Roman" panose="02020603050405020304" pitchFamily="18" charset="0"/>
                <a:cs typeface="Times New Roman" panose="02020603050405020304" pitchFamily="18" charset="0"/>
              </a:rPr>
              <a:t>БК </a:t>
            </a:r>
            <a:r>
              <a:rPr lang="ru-RU" sz="1600" dirty="0" err="1" smtClean="0">
                <a:latin typeface="Times New Roman" panose="02020603050405020304" pitchFamily="18" charset="0"/>
                <a:cs typeface="Times New Roman" panose="02020603050405020304" pitchFamily="18" charset="0"/>
              </a:rPr>
              <a:t>Бақылау</a:t>
            </a:r>
            <a:r>
              <a:rPr lang="ru-RU" sz="1600" dirty="0" smtClean="0">
                <a:latin typeface="Times New Roman" panose="02020603050405020304" pitchFamily="18" charset="0"/>
                <a:cs typeface="Times New Roman" panose="02020603050405020304" pitchFamily="18" charset="0"/>
              </a:rPr>
              <a:t> кеңесінің </a:t>
            </a:r>
            <a:r>
              <a:rPr lang="ru-RU" sz="1600" dirty="0" err="1" smtClean="0">
                <a:latin typeface="Times New Roman" panose="02020603050405020304" pitchFamily="18" charset="0"/>
                <a:cs typeface="Times New Roman" panose="02020603050405020304" pitchFamily="18" charset="0"/>
              </a:rPr>
              <a:t>жұмыс</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жоспарына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сәйкес</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тиісті</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қаржы</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жылына</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жүргізіледі</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БК </a:t>
            </a:r>
            <a:r>
              <a:rPr lang="ru-RU" sz="1600" dirty="0" err="1" smtClean="0">
                <a:latin typeface="Times New Roman" panose="02020603050405020304" pitchFamily="18" charset="0"/>
                <a:cs typeface="Times New Roman" panose="02020603050405020304" pitchFamily="18" charset="0"/>
              </a:rPr>
              <a:t>отырыстары</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жоспарлы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кезектен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тыс</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болуы</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мүмкін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Бетпе</a:t>
            </a:r>
            <a:r>
              <a:rPr lang="ru-RU" sz="1600" dirty="0">
                <a:latin typeface="Times New Roman" panose="02020603050405020304" pitchFamily="18" charset="0"/>
                <a:cs typeface="Times New Roman" panose="02020603050405020304" pitchFamily="18" charset="0"/>
              </a:rPr>
              <a:t>-бет, </a:t>
            </a:r>
            <a:r>
              <a:rPr lang="ru-RU" sz="1600" dirty="0" err="1">
                <a:latin typeface="Times New Roman" panose="02020603050405020304" pitchFamily="18" charset="0"/>
                <a:cs typeface="Times New Roman" panose="02020603050405020304" pitchFamily="18" charset="0"/>
              </a:rPr>
              <a:t>сырттай</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режимде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және</a:t>
            </a:r>
            <a:r>
              <a:rPr lang="ru-RU" sz="1600" dirty="0">
                <a:latin typeface="Times New Roman" panose="02020603050405020304" pitchFamily="18" charset="0"/>
                <a:cs typeface="Times New Roman" panose="02020603050405020304" pitchFamily="18" charset="0"/>
              </a:rPr>
              <a:t>/</a:t>
            </a:r>
            <a:r>
              <a:rPr lang="ru-RU" sz="1600" dirty="0" err="1">
                <a:latin typeface="Times New Roman" panose="02020603050405020304" pitchFamily="18" charset="0"/>
                <a:cs typeface="Times New Roman" panose="02020603050405020304" pitchFamily="18" charset="0"/>
              </a:rPr>
              <a:t>немесе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селекторлық</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байланыс</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түрінде</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өтеді</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ШАҚЫРЫЛЫМ - </a:t>
            </a:r>
            <a:r>
              <a:rPr lang="ru-RU" sz="1600" dirty="0" err="1" smtClean="0">
                <a:latin typeface="Times New Roman" panose="02020603050405020304" pitchFamily="18" charset="0"/>
                <a:cs typeface="Times New Roman" panose="02020603050405020304" pitchFamily="18" charset="0"/>
              </a:rPr>
              <a:t>Төрағаны</a:t>
            </a:r>
            <a:r>
              <a:rPr lang="ru-RU" sz="1600" dirty="0" smtClean="0">
                <a:latin typeface="Times New Roman" panose="02020603050405020304" pitchFamily="18" charset="0"/>
                <a:cs typeface="Times New Roman" panose="02020603050405020304" pitchFamily="18" charset="0"/>
              </a:rPr>
              <a:t>; </a:t>
            </a:r>
          </a:p>
          <a:p>
            <a:pPr marL="0" indent="0">
              <a:buNone/>
            </a:pPr>
            <a:r>
              <a:rPr lang="ru-RU" sz="1600" dirty="0" smtClean="0">
                <a:latin typeface="Times New Roman" panose="02020603050405020304" pitchFamily="18" charset="0"/>
                <a:cs typeface="Times New Roman" panose="02020603050405020304" pitchFamily="18" charset="0"/>
              </a:rPr>
              <a:t>                     - </a:t>
            </a:r>
            <a:r>
              <a:rPr lang="ru-RU" sz="1600" dirty="0" err="1" smtClean="0">
                <a:latin typeface="Times New Roman" panose="02020603050405020304" pitchFamily="18" charset="0"/>
                <a:cs typeface="Times New Roman" panose="02020603050405020304" pitchFamily="18" charset="0"/>
              </a:rPr>
              <a:t>Кәсіпорынның</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Атқарушы</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органын</a:t>
            </a:r>
            <a:r>
              <a:rPr lang="ru-RU" sz="1600" dirty="0" smtClean="0">
                <a:latin typeface="Times New Roman" panose="02020603050405020304" pitchFamily="18" charset="0"/>
                <a:cs typeface="Times New Roman" panose="02020603050405020304" pitchFamily="18" charset="0"/>
              </a:rPr>
              <a:t>; </a:t>
            </a:r>
          </a:p>
          <a:p>
            <a:pPr marL="0" indent="0">
              <a:buNone/>
            </a:pPr>
            <a:r>
              <a:rPr lang="ru-RU" sz="1600" dirty="0" smtClean="0">
                <a:latin typeface="Times New Roman" panose="02020603050405020304" pitchFamily="18" charset="0"/>
                <a:cs typeface="Times New Roman" panose="02020603050405020304" pitchFamily="18" charset="0"/>
              </a:rPr>
              <a:t>                     - БК </a:t>
            </a:r>
            <a:r>
              <a:rPr lang="ru-RU" sz="1600" dirty="0" err="1" smtClean="0">
                <a:latin typeface="Times New Roman" panose="02020603050405020304" pitchFamily="18" charset="0"/>
                <a:cs typeface="Times New Roman" panose="02020603050405020304" pitchFamily="18" charset="0"/>
              </a:rPr>
              <a:t>кез-келген</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мүшесін</a:t>
            </a:r>
            <a:r>
              <a:rPr lang="ru-RU" sz="1600" dirty="0">
                <a:latin typeface="Times New Roman" panose="02020603050405020304" pitchFamily="18" charset="0"/>
                <a:cs typeface="Times New Roman" panose="02020603050405020304" pitchFamily="18" charset="0"/>
              </a:rPr>
              <a:t>.</a:t>
            </a:r>
            <a:endParaRPr lang="ru-RU" sz="1600" dirty="0" smtClean="0">
              <a:latin typeface="Times New Roman" panose="02020603050405020304" pitchFamily="18" charset="0"/>
              <a:cs typeface="Times New Roman" panose="02020603050405020304" pitchFamily="18" charset="0"/>
            </a:endParaRPr>
          </a:p>
          <a:p>
            <a:r>
              <a:rPr lang="ru-RU" sz="1600" dirty="0" smtClean="0">
                <a:latin typeface="Times New Roman" panose="02020603050405020304" pitchFamily="18" charset="0"/>
                <a:cs typeface="Times New Roman" panose="02020603050405020304" pitchFamily="18" charset="0"/>
              </a:rPr>
              <a:t>БК </a:t>
            </a:r>
            <a:r>
              <a:rPr lang="ru-RU" sz="1600" dirty="0" err="1" smtClean="0">
                <a:latin typeface="Times New Roman" panose="02020603050405020304" pitchFamily="18" charset="0"/>
                <a:cs typeface="Times New Roman" panose="02020603050405020304" pitchFamily="18" charset="0"/>
              </a:rPr>
              <a:t>отырысы</a:t>
            </a:r>
            <a:r>
              <a:rPr lang="ru-RU" sz="1600" dirty="0" smtClean="0">
                <a:latin typeface="Times New Roman" panose="02020603050405020304" pitchFamily="18" charset="0"/>
                <a:cs typeface="Times New Roman" panose="02020603050405020304" pitchFamily="18" charset="0"/>
              </a:rPr>
              <a:t> БК </a:t>
            </a:r>
            <a:r>
              <a:rPr lang="ru-RU" sz="1600" dirty="0" err="1" smtClean="0">
                <a:latin typeface="Times New Roman" panose="02020603050405020304" pitchFamily="18" charset="0"/>
                <a:cs typeface="Times New Roman" panose="02020603050405020304" pitchFamily="18" charset="0"/>
              </a:rPr>
              <a:t>туралы</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Ереженің</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талаптарына</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сәйкес</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өткізіледі</a:t>
            </a:r>
            <a:r>
              <a:rPr lang="ru-RU" sz="1600" dirty="0" smtClean="0">
                <a:latin typeface="Times New Roman" panose="02020603050405020304" pitchFamily="18" charset="0"/>
                <a:cs typeface="Times New Roman" panose="02020603050405020304" pitchFamily="18" charset="0"/>
              </a:rPr>
              <a:t>.</a:t>
            </a:r>
          </a:p>
          <a:p>
            <a:pPr marL="273050" indent="-273050">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БК </a:t>
            </a:r>
            <a:r>
              <a:rPr lang="ru-RU" sz="1600" dirty="0" err="1" smtClean="0">
                <a:latin typeface="Times New Roman" panose="02020603050405020304" pitchFamily="18" charset="0"/>
                <a:cs typeface="Times New Roman" panose="02020603050405020304" pitchFamily="18" charset="0"/>
              </a:rPr>
              <a:t>отырысын</a:t>
            </a:r>
            <a:r>
              <a:rPr lang="ru-RU" sz="1600" dirty="0" smtClean="0">
                <a:latin typeface="Times New Roman" panose="02020603050405020304" pitchFamily="18" charset="0"/>
                <a:cs typeface="Times New Roman" panose="02020603050405020304" pitchFamily="18" charset="0"/>
              </a:rPr>
              <a:t> БК  </a:t>
            </a:r>
            <a:r>
              <a:rPr lang="ru-RU" sz="1600" dirty="0" err="1">
                <a:latin typeface="Times New Roman" panose="02020603050405020304" pitchFamily="18" charset="0"/>
                <a:cs typeface="Times New Roman" panose="02020603050405020304" pitchFamily="18" charset="0"/>
              </a:rPr>
              <a:t>төрағасы</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шақырылым</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туралы</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талап</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келіп</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түскен</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күннен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бастап</a:t>
            </a:r>
            <a:r>
              <a:rPr lang="ru-RU" sz="1600" dirty="0">
                <a:latin typeface="Times New Roman" panose="02020603050405020304" pitchFamily="18" charset="0"/>
                <a:cs typeface="Times New Roman" panose="02020603050405020304" pitchFamily="18" charset="0"/>
              </a:rPr>
              <a:t> 10 </a:t>
            </a:r>
            <a:r>
              <a:rPr lang="ru-RU" sz="1600" dirty="0" err="1">
                <a:latin typeface="Times New Roman" panose="02020603050405020304" pitchFamily="18" charset="0"/>
                <a:cs typeface="Times New Roman" panose="02020603050405020304" pitchFamily="18" charset="0"/>
              </a:rPr>
              <a:t>жұмыс</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күнінен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кешіктірмей</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шақырады</a:t>
            </a:r>
            <a:endParaRPr lang="ru-RU" sz="1600" dirty="0" smtClean="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Белгіленген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тәртіппен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бекітілген</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отырыстың</a:t>
            </a:r>
            <a:r>
              <a:rPr lang="ru-RU" sz="1600" dirty="0">
                <a:latin typeface="Times New Roman" panose="02020603050405020304" pitchFamily="18" charset="0"/>
                <a:cs typeface="Times New Roman" panose="02020603050405020304" pitchFamily="18" charset="0"/>
              </a:rPr>
              <a:t> күн </a:t>
            </a:r>
            <a:r>
              <a:rPr lang="ru-RU" sz="1600" dirty="0" err="1">
                <a:latin typeface="Times New Roman" panose="02020603050405020304" pitchFamily="18" charset="0"/>
                <a:cs typeface="Times New Roman" panose="02020603050405020304" pitchFamily="18" charset="0"/>
              </a:rPr>
              <a:t>тәртібі</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мәселелері</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бойынша </a:t>
            </a:r>
            <a:r>
              <a:rPr lang="ru-RU" sz="1600" dirty="0" smtClean="0">
                <a:latin typeface="Times New Roman" panose="02020603050405020304" pitchFamily="18" charset="0"/>
                <a:cs typeface="Times New Roman" panose="02020603050405020304" pitchFamily="18" charset="0"/>
              </a:rPr>
              <a:t>БК/ </a:t>
            </a:r>
            <a:r>
              <a:rPr lang="ru-RU" sz="1600" dirty="0" err="1" smtClean="0">
                <a:latin typeface="Times New Roman" panose="02020603050405020304" pitchFamily="18" charset="0"/>
                <a:cs typeface="Times New Roman" panose="02020603050405020304" pitchFamily="18" charset="0"/>
              </a:rPr>
              <a:t>шешімдері</a:t>
            </a:r>
            <a:r>
              <a:rPr lang="ru-RU" sz="1600" dirty="0" smtClean="0">
                <a:latin typeface="Times New Roman" panose="02020603050405020304" pitchFamily="18" charset="0"/>
                <a:cs typeface="Times New Roman" panose="02020603050405020304" pitchFamily="18" charset="0"/>
              </a:rPr>
              <a:t> –ДАУЫС БЕРУ </a:t>
            </a:r>
            <a:r>
              <a:rPr lang="ru-RU" sz="1600" dirty="0" err="1" smtClean="0">
                <a:latin typeface="Times New Roman" panose="02020603050405020304" pitchFamily="18" charset="0"/>
                <a:cs typeface="Times New Roman" panose="02020603050405020304" pitchFamily="18" charset="0"/>
              </a:rPr>
              <a:t>тәсілімен</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қабылданады</a:t>
            </a:r>
            <a:endParaRPr lang="ru-RU" sz="1600"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2"/>
          </p:nvPr>
        </p:nvSpPr>
        <p:spPr>
          <a:xfrm>
            <a:off x="6505732" y="1184222"/>
            <a:ext cx="5351488" cy="5036695"/>
          </a:xfrm>
        </p:spPr>
        <p:txBody>
          <a:bodyPr>
            <a:noAutofit/>
          </a:bodyPr>
          <a:lstStyle/>
          <a:p>
            <a:pPr lvl="0">
              <a:buClr>
                <a:srgbClr val="5FCBEF"/>
              </a:buClr>
            </a:pPr>
            <a:r>
              <a:rPr lang="ru-RU" dirty="0" err="1" smtClean="0">
                <a:solidFill>
                  <a:prstClr val="black">
                    <a:lumMod val="75000"/>
                    <a:lumOff val="25000"/>
                  </a:prstClr>
                </a:solidFill>
                <a:latin typeface="Times New Roman" panose="02020603050405020304" pitchFamily="18" charset="0"/>
                <a:cs typeface="Times New Roman" panose="02020603050405020304" pitchFamily="18" charset="0"/>
              </a:rPr>
              <a:t>Дауыс</a:t>
            </a:r>
            <a:r>
              <a:rPr lang="ru-RU" dirty="0" smtClean="0">
                <a:solidFill>
                  <a:prstClr val="black">
                    <a:lumMod val="75000"/>
                    <a:lumOff val="25000"/>
                  </a:prstClr>
                </a:solidFill>
                <a:latin typeface="Times New Roman" panose="02020603050405020304" pitchFamily="18" charset="0"/>
                <a:cs typeface="Times New Roman" panose="02020603050405020304" pitchFamily="18" charset="0"/>
              </a:rPr>
              <a:t> беру </a:t>
            </a:r>
            <a:r>
              <a:rPr lang="ru-RU" dirty="0" err="1" smtClean="0">
                <a:solidFill>
                  <a:prstClr val="black">
                    <a:lumMod val="75000"/>
                    <a:lumOff val="25000"/>
                  </a:prstClr>
                </a:solidFill>
                <a:latin typeface="Times New Roman" panose="02020603050405020304" pitchFamily="18" charset="0"/>
                <a:cs typeface="Times New Roman" panose="02020603050405020304" pitchFamily="18" charset="0"/>
              </a:rPr>
              <a:t>түрлері</a:t>
            </a:r>
            <a:r>
              <a:rPr lang="ru-RU" dirty="0" smtClean="0">
                <a:solidFill>
                  <a:prstClr val="black">
                    <a:lumMod val="75000"/>
                    <a:lumOff val="25000"/>
                  </a:prstClr>
                </a:solidFill>
                <a:latin typeface="Times New Roman" panose="02020603050405020304" pitchFamily="18" charset="0"/>
                <a:cs typeface="Times New Roman" panose="02020603050405020304" pitchFamily="18" charset="0"/>
              </a:rPr>
              <a:t>: </a:t>
            </a:r>
            <a:endParaRPr lang="ru-RU"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5FCBEF"/>
              </a:buClr>
              <a:buNone/>
            </a:pPr>
            <a:r>
              <a:rPr lang="ru-RU" dirty="0">
                <a:solidFill>
                  <a:prstClr val="black">
                    <a:lumMod val="75000"/>
                    <a:lumOff val="25000"/>
                  </a:prstClr>
                </a:solidFill>
                <a:latin typeface="Times New Roman" panose="02020603050405020304" pitchFamily="18" charset="0"/>
                <a:cs typeface="Times New Roman" panose="02020603050405020304" pitchFamily="18" charset="0"/>
              </a:rPr>
              <a:t>                                      - </a:t>
            </a:r>
            <a:r>
              <a:rPr lang="ru-RU" dirty="0" err="1" smtClean="0">
                <a:solidFill>
                  <a:prstClr val="black">
                    <a:lumMod val="75000"/>
                    <a:lumOff val="25000"/>
                  </a:prstClr>
                </a:solidFill>
                <a:latin typeface="Times New Roman" panose="02020603050405020304" pitchFamily="18" charset="0"/>
                <a:cs typeface="Times New Roman" panose="02020603050405020304" pitchFamily="18" charset="0"/>
              </a:rPr>
              <a:t>Бетпе</a:t>
            </a:r>
            <a:r>
              <a:rPr lang="ru-RU" dirty="0" smtClean="0">
                <a:solidFill>
                  <a:prstClr val="black">
                    <a:lumMod val="75000"/>
                    <a:lumOff val="25000"/>
                  </a:prstClr>
                </a:solidFill>
                <a:latin typeface="Times New Roman" panose="02020603050405020304" pitchFamily="18" charset="0"/>
                <a:cs typeface="Times New Roman" panose="02020603050405020304" pitchFamily="18" charset="0"/>
              </a:rPr>
              <a:t>-бет</a:t>
            </a:r>
            <a:endParaRPr lang="ru-RU"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5FCBEF"/>
              </a:buClr>
              <a:buNone/>
            </a:pPr>
            <a:r>
              <a:rPr lang="ru-RU" dirty="0">
                <a:solidFill>
                  <a:prstClr val="black">
                    <a:lumMod val="75000"/>
                    <a:lumOff val="25000"/>
                  </a:prstClr>
                </a:solidFill>
                <a:latin typeface="Times New Roman" panose="02020603050405020304" pitchFamily="18" charset="0"/>
                <a:cs typeface="Times New Roman" panose="02020603050405020304" pitchFamily="18" charset="0"/>
              </a:rPr>
              <a:t>                                      - </a:t>
            </a:r>
            <a:r>
              <a:rPr lang="ru-RU" dirty="0" err="1" smtClean="0">
                <a:solidFill>
                  <a:prstClr val="black">
                    <a:lumMod val="75000"/>
                    <a:lumOff val="25000"/>
                  </a:prstClr>
                </a:solidFill>
                <a:latin typeface="Times New Roman" panose="02020603050405020304" pitchFamily="18" charset="0"/>
                <a:cs typeface="Times New Roman" panose="02020603050405020304" pitchFamily="18" charset="0"/>
              </a:rPr>
              <a:t>Сырттай</a:t>
            </a:r>
            <a:r>
              <a:rPr lang="ru-RU" dirty="0" smtClean="0">
                <a:solidFill>
                  <a:prstClr val="black">
                    <a:lumMod val="75000"/>
                    <a:lumOff val="25000"/>
                  </a:prstClr>
                </a:solidFill>
                <a:latin typeface="Times New Roman" panose="02020603050405020304" pitchFamily="18" charset="0"/>
                <a:cs typeface="Times New Roman" panose="02020603050405020304" pitchFamily="18" charset="0"/>
              </a:rPr>
              <a:t> </a:t>
            </a:r>
            <a:endParaRPr lang="ru-RU" dirty="0">
              <a:solidFill>
                <a:prstClr val="black">
                  <a:lumMod val="75000"/>
                  <a:lumOff val="25000"/>
                </a:prstClr>
              </a:solidFill>
              <a:latin typeface="Times New Roman" panose="02020603050405020304" pitchFamily="18" charset="0"/>
              <a:cs typeface="Times New Roman" panose="02020603050405020304" pitchFamily="18" charset="0"/>
            </a:endParaRPr>
          </a:p>
          <a:p>
            <a:pPr marL="0" lvl="0" indent="0">
              <a:buClr>
                <a:srgbClr val="5FCBEF"/>
              </a:buClr>
              <a:buNone/>
            </a:pPr>
            <a:r>
              <a:rPr lang="ru-RU" dirty="0">
                <a:solidFill>
                  <a:prstClr val="black">
                    <a:lumMod val="75000"/>
                    <a:lumOff val="25000"/>
                  </a:prstClr>
                </a:solidFill>
                <a:latin typeface="Times New Roman" panose="02020603050405020304" pitchFamily="18" charset="0"/>
                <a:cs typeface="Times New Roman" panose="02020603050405020304" pitchFamily="18" charset="0"/>
              </a:rPr>
              <a:t>                                      - </a:t>
            </a:r>
            <a:r>
              <a:rPr lang="ru-RU" dirty="0" err="1" smtClean="0">
                <a:solidFill>
                  <a:prstClr val="black">
                    <a:lumMod val="75000"/>
                    <a:lumOff val="25000"/>
                  </a:prstClr>
                </a:solidFill>
                <a:latin typeface="Times New Roman" panose="02020603050405020304" pitchFamily="18" charset="0"/>
                <a:cs typeface="Times New Roman" panose="02020603050405020304" pitchFamily="18" charset="0"/>
              </a:rPr>
              <a:t>Аралас</a:t>
            </a:r>
            <a:endParaRPr lang="ru-RU" dirty="0">
              <a:solidFill>
                <a:prstClr val="black">
                  <a:lumMod val="75000"/>
                  <a:lumOff val="25000"/>
                </a:prstClr>
              </a:solidFill>
              <a:latin typeface="Times New Roman" panose="02020603050405020304" pitchFamily="18" charset="0"/>
              <a:cs typeface="Times New Roman" panose="02020603050405020304" pitchFamily="18" charset="0"/>
            </a:endParaRPr>
          </a:p>
          <a:p>
            <a:r>
              <a:rPr lang="ru-RU" dirty="0" err="1">
                <a:latin typeface="Times New Roman" panose="02020603050405020304" pitchFamily="18" charset="0"/>
                <a:cs typeface="Times New Roman" panose="02020603050405020304" pitchFamily="18" charset="0"/>
              </a:rPr>
              <a:t>Белгіленген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тәртіппен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бекітілген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отырыстың</a:t>
            </a:r>
            <a:r>
              <a:rPr lang="ru-RU" dirty="0">
                <a:latin typeface="Times New Roman" panose="02020603050405020304" pitchFamily="18" charset="0"/>
                <a:cs typeface="Times New Roman" panose="02020603050405020304" pitchFamily="18" charset="0"/>
              </a:rPr>
              <a:t> күн тәртібі </a:t>
            </a:r>
            <a:r>
              <a:rPr lang="ru-RU" dirty="0" err="1">
                <a:latin typeface="Times New Roman" panose="02020603050405020304" pitchFamily="18" charset="0"/>
                <a:cs typeface="Times New Roman" panose="02020603050405020304" pitchFamily="18" charset="0"/>
              </a:rPr>
              <a:t>мәселелері</a:t>
            </a:r>
            <a:r>
              <a:rPr lang="ru-RU" dirty="0">
                <a:latin typeface="Times New Roman" panose="02020603050405020304" pitchFamily="18" charset="0"/>
                <a:cs typeface="Times New Roman" panose="02020603050405020304" pitchFamily="18" charset="0"/>
              </a:rPr>
              <a:t> бойынша </a:t>
            </a:r>
            <a:r>
              <a:rPr lang="ru-RU" dirty="0" smtClean="0">
                <a:latin typeface="Times New Roman" panose="02020603050405020304" pitchFamily="18" charset="0"/>
                <a:cs typeface="Times New Roman" panose="02020603050405020304" pitchFamily="18" charset="0"/>
              </a:rPr>
              <a:t>БК/ </a:t>
            </a:r>
            <a:r>
              <a:rPr lang="ru-RU" dirty="0" err="1">
                <a:latin typeface="Times New Roman" panose="02020603050405020304" pitchFamily="18" charset="0"/>
                <a:cs typeface="Times New Roman" panose="02020603050405020304" pitchFamily="18" charset="0"/>
              </a:rPr>
              <a:t>шешімдері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дауыс</a:t>
            </a:r>
            <a:r>
              <a:rPr lang="ru-RU" dirty="0">
                <a:latin typeface="Times New Roman" panose="02020603050405020304" pitchFamily="18" charset="0"/>
                <a:cs typeface="Times New Roman" panose="02020603050405020304" pitchFamily="18" charset="0"/>
              </a:rPr>
              <a:t> беру </a:t>
            </a:r>
            <a:r>
              <a:rPr lang="ru-RU" dirty="0" err="1">
                <a:latin typeface="Times New Roman" panose="02020603050405020304" pitchFamily="18" charset="0"/>
                <a:cs typeface="Times New Roman" panose="02020603050405020304" pitchFamily="18" charset="0"/>
              </a:rPr>
              <a:t>тәсілімен</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қабылданады</a:t>
            </a:r>
            <a:endParaRPr lang="ru-RU" dirty="0" smtClean="0">
              <a:latin typeface="Times New Roman" panose="02020603050405020304" pitchFamily="18" charset="0"/>
              <a:cs typeface="Times New Roman" panose="02020603050405020304" pitchFamily="18" charset="0"/>
            </a:endParaRPr>
          </a:p>
          <a:p>
            <a:r>
              <a:rPr lang="ru-RU" dirty="0" err="1">
                <a:latin typeface="Times New Roman" panose="02020603050405020304" pitchFamily="18" charset="0"/>
                <a:cs typeface="Times New Roman" panose="02020603050405020304" pitchFamily="18" charset="0"/>
              </a:rPr>
              <a:t>Отырыста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қабылданған</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БК/  </a:t>
            </a:r>
            <a:r>
              <a:rPr lang="ru-RU" dirty="0" err="1">
                <a:latin typeface="Times New Roman" panose="02020603050405020304" pitchFamily="18" charset="0"/>
                <a:cs typeface="Times New Roman" panose="02020603050405020304" pitchFamily="18" charset="0"/>
              </a:rPr>
              <a:t>шешімдері</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ХАТТАМАМЕН </a:t>
            </a:r>
            <a:r>
              <a:rPr lang="ru-RU" dirty="0" err="1">
                <a:latin typeface="Times New Roman" panose="02020603050405020304" pitchFamily="18" charset="0"/>
                <a:cs typeface="Times New Roman" panose="02020603050405020304" pitchFamily="18" charset="0"/>
              </a:rPr>
              <a:t>ресімделеді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7446696"/>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467</TotalTime>
  <Words>815</Words>
  <Application>Microsoft Office PowerPoint</Application>
  <PresentationFormat>Произвольный</PresentationFormat>
  <Paragraphs>86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Грань</vt:lpstr>
      <vt:lpstr>  Бақылау кеңесі</vt:lpstr>
      <vt:lpstr>Наблюдательный совет</vt:lpstr>
      <vt:lpstr> Павлодар облысы әкімдігі, Павлодар облысы денсаулық сақтау басқармасының ШЖҚ «Павлодар облыстық психикалық денсаулық орталығы» КМК-да Бақылау кеңесі Павлодар облысы денсаулық сақтау басқармасының 2020 жылғы 21 қыркүйектегі № 753-Ө бұйрығы негізінде 2011 жылғы 01 наурыздағы Қазақстан Республикасының «Мемлекеттік мүлік туралы» Заңына, Қазақстан Республикасы Ұлттық экономика министрінің міндетін атқарушысының 2015 жылғы 20 ақпандағы №113 «Шаруашылық жүргізу құқығындағы мемлекеттік кәсіпорындарда бақылау кеңесін құру қағидаларын, бақылау кеңесінің құрамына сайланатын адамдарға қойылатын талаптарды, сондай-ақ Бақылау кеңесінің мүшелерін конкурстық іріктеу және олардың өкілеттіктерін мерзімінен бұрын тоқтату қағидаларын бекіту туралы бұйрығына өзгерістер мен толықтырулар енгізу туралы» бұйрығына сәйкес, Павлодар облысы әкімдігі, Павлодар облысы денсаулық сақтау басқармасының «ШЖҚ «Павлодар облыстық психикалық денсаулық орталығы» КМК-да Бақылау кеңесін енгізу туралы» Павлодар облысы әкімдігінің 2020 жылғы 21 қыркүйектегі № 195/4 Қаулысы, Павлодар облысы әкімдігінің 2017 жылғы 10 шілдедегі №195/4 Қаулысымен бекітілген «Павлодар облысының денсаулық сақтау басқармасы» мемлекеттік мекемесі туралы Ереженің 25 тармағы 10 тармақшасын басшылыққа ала отырып</vt:lpstr>
      <vt:lpstr> Наблюдательный совет в КГП на ПХВ «Павлодарский областной Центр психического здоровья управления здравоохранения Павлодарской области, акимата Павлодарской области создан на основании приказа управления здравоохранения Павлодарской области» № 753-Ө от «21» сентября  2020 года в соответствии с Законом Республики Казахстан от 01 марта 2011 года  «О государственном имуществе», приказом исполняющего обязанности Министра национальной экономики Республики Казахстан «О внесении изменений и дополнения в приказ Министра национальной экономики  Республики Казахстан от 20 февраля 2015 года №113 «Об утверждении Правил создания наблюдательного совета в государственных предприятиях на праве хозяйственного ведения, требований, предъявляемых к лицам, избираемым в состав наблюдательного совета, а также Правил конкурсного отбора членов наблюдательного совета и досрочного прекращения их полномочий», руководствуясь подпунктом 10 пункта 25 Положения о государственном учреждении «Управления здравоохранения Павлодарской области», утвержденного постановлением акимата Павлодарской области от 10 июля 2017 года №195/4, постановление акимата Павлодарской области «О введении наблюдательного совета в КГП на ПХВ «Павлодарский областной Центр психического здоровья управления здравоохранения Павлодарской области, акимата Павлодарской области от 21 сентября 2020 года 195/4. </vt:lpstr>
      <vt:lpstr>Презентация PowerPoint</vt:lpstr>
      <vt:lpstr>НАБЛЮДАТЕЛЬНЫЙ СОВЕТ Органами государственного предприятия на праве хозяйственного ведения являются: его руководитель, а также наблюдательный совет (ст. 142 Закон о гос.имуществе).   НАБЛЮДАТЕЛЬНЫЙ СОВЕТ – является органом управления предприятия, осуществляющим общее руководство деятельностью предприятия, за исключением вопросов, отнесенных Уставом предприятия к исключительной компетенции Учредителя или Исполнительного органа предприятия, а также контроль над деятельностью Исполнительного органа предприятия в пределах своей компетенции.  • Цель – эффективное управление предприятием для улучшение финансово- хозяйственной деятельности, повышение качества оказания услуг и менеджмента </vt:lpstr>
      <vt:lpstr>НҚА (құқықтық негіздеме)</vt:lpstr>
      <vt:lpstr>НПА (правовое обоснование)</vt:lpstr>
      <vt:lpstr>Отырыстарды өткізу тәртібі және БК шешімдерін ресімдеу</vt:lpstr>
      <vt:lpstr>Порядок проведения заседаний и оформление решений НС</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Наблюдательный совет</dc:title>
  <dc:creator>Asus</dc:creator>
  <cp:lastModifiedBy>User</cp:lastModifiedBy>
  <cp:revision>49</cp:revision>
  <dcterms:created xsi:type="dcterms:W3CDTF">2021-01-04T06:52:54Z</dcterms:created>
  <dcterms:modified xsi:type="dcterms:W3CDTF">2021-02-18T08:51:38Z</dcterms:modified>
</cp:coreProperties>
</file>