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1584" r:id="rId3"/>
    <p:sldId id="1587" r:id="rId4"/>
    <p:sldId id="1553" r:id="rId5"/>
    <p:sldId id="260" r:id="rId6"/>
    <p:sldId id="267" r:id="rId7"/>
    <p:sldId id="268" r:id="rId8"/>
    <p:sldId id="262" r:id="rId9"/>
    <p:sldId id="1588" r:id="rId10"/>
    <p:sldId id="1558" r:id="rId11"/>
    <p:sldId id="1589" r:id="rId12"/>
    <p:sldId id="1552" r:id="rId13"/>
    <p:sldId id="1551" r:id="rId14"/>
    <p:sldId id="1590" r:id="rId15"/>
    <p:sldId id="266" r:id="rId16"/>
    <p:sldId id="1559" r:id="rId17"/>
    <p:sldId id="1562" r:id="rId18"/>
    <p:sldId id="1560" r:id="rId19"/>
    <p:sldId id="1591" r:id="rId20"/>
    <p:sldId id="1561" r:id="rId21"/>
    <p:sldId id="1592" r:id="rId22"/>
    <p:sldId id="1564" r:id="rId23"/>
    <p:sldId id="1585" r:id="rId24"/>
    <p:sldId id="1586" r:id="rId25"/>
    <p:sldId id="1565" r:id="rId26"/>
    <p:sldId id="1566" r:id="rId27"/>
    <p:sldId id="1577" r:id="rId28"/>
    <p:sldId id="1583" r:id="rId29"/>
    <p:sldId id="1593" r:id="rId30"/>
    <p:sldId id="1581" r:id="rId31"/>
    <p:sldId id="1594" r:id="rId32"/>
    <p:sldId id="1570" r:id="rId33"/>
    <p:sldId id="1571" r:id="rId34"/>
    <p:sldId id="1582" r:id="rId35"/>
    <p:sldId id="1574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сипалиев Абдималик Даулетбекович" initials="УАД" lastIdx="1" clrIdx="0">
    <p:extLst>
      <p:ext uri="{19B8F6BF-5375-455C-9EA6-DF929625EA0E}">
        <p15:presenceInfo xmlns:p15="http://schemas.microsoft.com/office/powerpoint/2012/main" userId="S-1-5-21-1115095624-2382028522-324963954-1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5E7"/>
    <a:srgbClr val="6D8E3D"/>
    <a:srgbClr val="F9D7E0"/>
    <a:srgbClr val="705500"/>
    <a:srgbClr val="F1F8EC"/>
    <a:srgbClr val="76A9DC"/>
    <a:srgbClr val="1A3F65"/>
    <a:srgbClr val="F3ABBE"/>
    <a:srgbClr val="2E471D"/>
    <a:srgbClr val="084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4" autoAdjust="0"/>
    <p:restoredTop sz="94712" autoAdjust="0"/>
  </p:normalViewPr>
  <p:slideViewPr>
    <p:cSldViewPr snapToGrid="0">
      <p:cViewPr varScale="1">
        <p:scale>
          <a:sx n="104" d="100"/>
          <a:sy n="104" d="100"/>
        </p:scale>
        <p:origin x="10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B6932-35AE-467E-BCFB-1AE29C82B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97D23D-728A-4FDE-8958-53733BEC4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42503-D515-4EC5-B437-5E183D09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31759-8B48-425A-801D-41785A41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FE51DF-E348-49EA-8A29-E9F45ED6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1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D84AB-5BA5-4604-B163-27F603C9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30284C-C5EF-4DDE-97B7-3885BF73F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58B34-92EA-468D-9C18-788B4658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CE482-58D9-4EE0-A336-8BABB77F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5062F-206B-4A82-A3E2-85B04EAD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6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10C253-61B0-4DF4-BED3-7A3B1FF51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7E379-1571-48F3-B549-2A9BBDD01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525CE-84C7-4C15-88F1-FE740171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74382A-B6F1-4467-92F9-CB0FF453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83CEA-7389-4BD6-8101-66CF73E7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7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00934-47C6-4E34-AE5D-AE51AAF6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EA3E2-D5E1-4C29-99D9-C8EF2A1F5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CE482-682D-4811-85A3-5D2861C3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88455-AA1E-4C6E-BFCC-F80FDAB2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8F9614-6038-4DFB-A01B-7FB079B9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6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CEA46-046D-494F-A2C5-688D4CC5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62F57-0E0A-4255-B4AF-BA7F1C94D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7D95A-C114-4E49-A1A6-649A3EAB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385F-D353-41AC-BE37-AA262587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9EE31-A0B3-4B95-A97C-2EB5AAFB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FE6BC-177E-4930-ACB4-C33147BF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258BD-575D-4672-81E5-E230485B1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BA5019-E153-45B0-BC91-A4856AEC8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25018F-87FB-48FD-B2AD-9341D48D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21E78-8142-4211-87B2-7421E616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24A81B-8C58-43D7-98EE-2D7A9DEB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CAAAB-9AE5-434E-BCE4-E94399CC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A703FA-7A86-4E83-BEFB-709F81E38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A2B293-DA9A-456B-9B8D-A4C8C3EF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2AABD-9ABC-477B-A728-9E4D0B984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65FE4D-3F72-4996-92E1-46CB24A35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50DAA6-5A08-4422-A619-EF743728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29949B-D223-4FCB-9133-DACAAE41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A612F5-DCB4-401A-A35B-4FFCB7C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521AF-F568-4B08-8687-8BFF9F17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614A3D-B0C6-4865-B055-93579E98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92F4B7-F8F9-4222-8434-4B26324E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0C60A0-82C0-4CCA-B94A-6A3CEAA3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5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5C560A-5920-4E44-85ED-BF7DCA55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DE54D3-C65D-411C-BFC6-899C9D01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4CC27D-6129-475C-B447-8509E35B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3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2B8B6-AEDB-4E68-B9CC-128C7AD3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2DAEC8-DDFC-464E-B118-EE9A843AC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D6E061-62C7-4B3A-9DFA-5245166CD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A6580-546A-4462-A24A-6E157C23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A41461-2FAB-4185-BC7F-70171CC0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AD002D-0975-4DD8-86BD-04BA2CD1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9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A8713-2A1B-4159-BDEF-1DCDCA72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B33141-AFDD-4476-974E-24561A67A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381043-2F5D-468D-B336-F3A1C33FD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A27F1-9162-4F1D-B22F-F17B28A0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BA92A7-CD0D-48D6-AC72-D3150A9A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5A01DB-059D-4DD6-B1A1-BFD9E0A0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9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4BBB9-A147-4BA4-B575-2636E57E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3A637-1D2C-4865-AAA6-3BC08C45B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2A26FB-0654-472A-9D91-11D47D809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DC5A-65CF-4041-96DD-347F98F156E1}" type="datetimeFigureOut">
              <a:rPr lang="ru-RU" smtClean="0"/>
              <a:t>18.08.2021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79BE1-3289-4001-BE0E-408193706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CD271-A364-408C-AC86-533D24DA4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8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33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4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3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.png"/><Relationship Id="rId7" Type="http://schemas.openxmlformats.org/officeDocument/2006/relationships/image" Target="../media/image7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.png"/><Relationship Id="rId7" Type="http://schemas.openxmlformats.org/officeDocument/2006/relationships/image" Target="../media/image8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gov4c.kz/" TargetMode="External"/><Relationship Id="rId10" Type="http://schemas.openxmlformats.org/officeDocument/2006/relationships/image" Target="../media/image85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hyperlink" Target="mailto:kanc@fms.kz" TargetMode="External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90.png"/><Relationship Id="rId7" Type="http://schemas.openxmlformats.org/officeDocument/2006/relationships/hyperlink" Target="mailto:kanc@fms.k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81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32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378F7A97-2AD1-48E0-BA88-CF313DE4E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0" cy="6858000"/>
          </a:xfr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0423A01-D75C-4A8B-B3FF-A1D2F6D3F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4"/>
          <a:stretch/>
        </p:blipFill>
        <p:spPr>
          <a:xfrm>
            <a:off x="0" y="0"/>
            <a:ext cx="12199768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60824-EBDF-41ED-9CAB-DC20C6945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867" y="2359660"/>
            <a:ext cx="10076034" cy="11049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BC9DDF-D888-4BD7-86CE-6D87EB579553}"/>
              </a:ext>
            </a:extLst>
          </p:cNvPr>
          <p:cNvSpPr txBox="1">
            <a:spLocks/>
          </p:cNvSpPr>
          <p:nvPr/>
        </p:nvSpPr>
        <p:spPr>
          <a:xfrm>
            <a:off x="5701868" y="996874"/>
            <a:ext cx="3410827" cy="1362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93E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0" dirty="0">
                <a:latin typeface="FS Joey Pro" panose="02000506040000020004" pitchFamily="50" charset="-52"/>
              </a:rPr>
              <a:t>Гайд</a:t>
            </a:r>
            <a:endParaRPr lang="ru-KZ" sz="12000" dirty="0">
              <a:latin typeface="FS Joey Pro" panose="02000506040000020004" pitchFamily="50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3C2D6F-E1C1-48D2-80F9-DC3713526AE8}"/>
              </a:ext>
            </a:extLst>
          </p:cNvPr>
          <p:cNvSpPr txBox="1">
            <a:spLocks/>
          </p:cNvSpPr>
          <p:nvPr/>
        </p:nvSpPr>
        <p:spPr>
          <a:xfrm>
            <a:off x="4784717" y="6251509"/>
            <a:ext cx="2622565" cy="332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93E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dirty="0">
                <a:solidFill>
                  <a:srgbClr val="064169"/>
                </a:solidFill>
                <a:latin typeface="FS Joey Pro" panose="02000506040000020004" pitchFamily="50" charset="-52"/>
              </a:rPr>
              <a:t>г.Н</a:t>
            </a:r>
            <a:r>
              <a:rPr lang="ru-RU" sz="2000" dirty="0" err="1">
                <a:solidFill>
                  <a:srgbClr val="064169"/>
                </a:solidFill>
                <a:latin typeface="FS Joey Pro" panose="02000506040000020004" pitchFamily="50" charset="-52"/>
              </a:rPr>
              <a:t>ур</a:t>
            </a:r>
            <a:r>
              <a:rPr lang="ru-RU" sz="2000" dirty="0">
                <a:solidFill>
                  <a:srgbClr val="064169"/>
                </a:solidFill>
                <a:latin typeface="FS Joey Pro" panose="02000506040000020004" pitchFamily="50" charset="-52"/>
              </a:rPr>
              <a:t>-Султан, 2021 г.</a:t>
            </a:r>
            <a:endParaRPr lang="ru-KZ" sz="2000" dirty="0">
              <a:solidFill>
                <a:srgbClr val="064169"/>
              </a:solidFill>
              <a:latin typeface="FS Joey Pro" panose="02000506040000020004" pitchFamily="50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765D31-722B-49B6-B09C-B916908FC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7" y="2794648"/>
            <a:ext cx="6520258" cy="34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9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5" y="18074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ДОВРАЧЕБНАЯ МЕДИЦИНСКАЯ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223838" y="952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ДСМ-223/2020</a:t>
            </a:r>
          </a:p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доврачебной медицинской помощи»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2C7504D-763D-44C4-A4FF-9B33FBB7214F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77B93D-233E-4417-9B3D-CEF6679BC2C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ADE385-F02E-4A8B-89AD-B24A8DBC0FDE}"/>
              </a:ext>
            </a:extLst>
          </p:cNvPr>
          <p:cNvSpPr txBox="1"/>
          <p:nvPr/>
        </p:nvSpPr>
        <p:spPr>
          <a:xfrm>
            <a:off x="7199734" y="1623738"/>
            <a:ext cx="4189910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ранение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кровотечение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поражение электрическим током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перелом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вывих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ушиб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растяжение связок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перелом черепа. </a:t>
            </a:r>
            <a:r>
              <a:rPr lang="ru-RU" sz="1300" u="sng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Признаки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: кровотечение из ушей и рта, бессознательное состояние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сотрясение мозга. </a:t>
            </a:r>
            <a:r>
              <a:rPr lang="ru-RU" sz="1300" u="sng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Признаки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: головная боль, тошнота, рвота, потеря сознания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повреждения позвоночника. </a:t>
            </a:r>
            <a:r>
              <a:rPr lang="ru-RU" sz="1300" u="sng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Признаки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: резкая боль в позвоночнике, невозможность согнуть спину и повернуться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ожог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тепловой и солнечный удар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пищевое отравление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обморожение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попадание инородных тел в органы и ткани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укус или ужаление насекомыми (пчелы, осы)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утопление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61C0F1F-7A40-4BEB-B970-DC5D5DF9B21F}"/>
              </a:ext>
            </a:extLst>
          </p:cNvPr>
          <p:cNvSpPr/>
          <p:nvPr/>
        </p:nvSpPr>
        <p:spPr>
          <a:xfrm>
            <a:off x="1164040" y="1365123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Блок-схема: извлечение 20">
            <a:extLst>
              <a:ext uri="{FF2B5EF4-FFF2-40B4-BE49-F238E27FC236}">
                <a16:creationId xmlns:a16="http://schemas.microsoft.com/office/drawing/2014/main" id="{1B8D8C09-6719-4CCA-94B2-FDEF0600CA85}"/>
              </a:ext>
            </a:extLst>
          </p:cNvPr>
          <p:cNvSpPr/>
          <p:nvPr/>
        </p:nvSpPr>
        <p:spPr>
          <a:xfrm rot="5400000">
            <a:off x="1883360" y="1992860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извлечение 21">
            <a:extLst>
              <a:ext uri="{FF2B5EF4-FFF2-40B4-BE49-F238E27FC236}">
                <a16:creationId xmlns:a16="http://schemas.microsoft.com/office/drawing/2014/main" id="{FB2C728E-B7ED-4425-8629-8AB7DBEF74EB}"/>
              </a:ext>
            </a:extLst>
          </p:cNvPr>
          <p:cNvSpPr/>
          <p:nvPr/>
        </p:nvSpPr>
        <p:spPr>
          <a:xfrm rot="5400000">
            <a:off x="1881565" y="2170980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извлечение 22">
            <a:extLst>
              <a:ext uri="{FF2B5EF4-FFF2-40B4-BE49-F238E27FC236}">
                <a16:creationId xmlns:a16="http://schemas.microsoft.com/office/drawing/2014/main" id="{F0ACA89C-881D-4CCF-93FA-5A72DC336CB4}"/>
              </a:ext>
            </a:extLst>
          </p:cNvPr>
          <p:cNvSpPr/>
          <p:nvPr/>
        </p:nvSpPr>
        <p:spPr>
          <a:xfrm rot="5400000">
            <a:off x="1881564" y="2364952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извлечение 23">
            <a:extLst>
              <a:ext uri="{FF2B5EF4-FFF2-40B4-BE49-F238E27FC236}">
                <a16:creationId xmlns:a16="http://schemas.microsoft.com/office/drawing/2014/main" id="{6354595C-F083-4CEE-A3FA-16C46D0679EE}"/>
              </a:ext>
            </a:extLst>
          </p:cNvPr>
          <p:cNvSpPr/>
          <p:nvPr/>
        </p:nvSpPr>
        <p:spPr>
          <a:xfrm rot="5400000">
            <a:off x="1881563" y="2568126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00E3EF-AF73-4314-B7A3-EB45325EE794}"/>
              </a:ext>
            </a:extLst>
          </p:cNvPr>
          <p:cNvSpPr txBox="1"/>
          <p:nvPr/>
        </p:nvSpPr>
        <p:spPr>
          <a:xfrm>
            <a:off x="1137681" y="1362128"/>
            <a:ext cx="4543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A3F65"/>
                </a:solidFill>
                <a:latin typeface="FS Joey Pro" panose="02000806040000020004" pitchFamily="50" charset="-52"/>
              </a:rPr>
              <a:t>ДОВРАЧЕБНАЯ МЕДИЦИНСКАЯ ПОМОЩЬ</a:t>
            </a:r>
            <a:br>
              <a:rPr lang="en-US" sz="1600" b="1" dirty="0">
                <a:solidFill>
                  <a:srgbClr val="1A3F65"/>
                </a:solidFill>
                <a:latin typeface="FS Joey Pro" panose="02000806040000020004" pitchFamily="50" charset="-52"/>
              </a:rPr>
            </a:br>
            <a:r>
              <a:rPr lang="ru-RU" sz="12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при заболеваниях или в случаях, не требующих участия врача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4D8BA9-28D3-44B1-9B32-B5548BD6CB63}"/>
              </a:ext>
            </a:extLst>
          </p:cNvPr>
          <p:cNvSpPr txBox="1"/>
          <p:nvPr/>
        </p:nvSpPr>
        <p:spPr>
          <a:xfrm>
            <a:off x="1916397" y="1866475"/>
            <a:ext cx="309036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200"/>
              </a:spcBef>
            </a:pP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участковая медсестра/медбрат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медсестра/медбрат общей практики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фельдшер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акушерка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E25F4DC-8659-453B-8F48-6626D78B3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40" y="1981917"/>
            <a:ext cx="660232" cy="660232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C86D26A-982F-4BFE-9749-60612438569C}"/>
              </a:ext>
            </a:extLst>
          </p:cNvPr>
          <p:cNvSpPr/>
          <p:nvPr/>
        </p:nvSpPr>
        <p:spPr>
          <a:xfrm>
            <a:off x="6954714" y="1081181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37354F-EE6F-4563-A863-909943940A7B}"/>
              </a:ext>
            </a:extLst>
          </p:cNvPr>
          <p:cNvSpPr txBox="1"/>
          <p:nvPr/>
        </p:nvSpPr>
        <p:spPr>
          <a:xfrm>
            <a:off x="7013856" y="1074654"/>
            <a:ext cx="45432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состояния, при которых предоставляется</a:t>
            </a:r>
            <a:br>
              <a:rPr lang="ru-RU" sz="14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1A3F65"/>
                </a:solidFill>
                <a:latin typeface="FS Joey Pro" panose="02000806040000020004" pitchFamily="50" charset="-52"/>
              </a:rPr>
              <a:t>ДОВРАЧЕБНАЯ МЕДИЦИНСКАЯ ПОМОЩЬ</a:t>
            </a:r>
            <a:endParaRPr lang="ru-RU" sz="12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1585C3-8E69-4C20-BD31-227561CDB6EE}"/>
              </a:ext>
            </a:extLst>
          </p:cNvPr>
          <p:cNvSpPr txBox="1"/>
          <p:nvPr/>
        </p:nvSpPr>
        <p:spPr>
          <a:xfrm>
            <a:off x="1332412" y="3487714"/>
            <a:ext cx="4462891" cy="3054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устранение воздействия на организм пострадавшего опасных и вредных факторов (освобождение его от действия электрического тока, гашение горящей одежды, извлечение из воды)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оценка состояния пострадавшего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определение характера травмы, создающей наибольшую угрозу для жизни пострадавшего и последовательности действий по его спасению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выполнение необходимых мероприятий по спасению пострадавшего в порядке срочности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поддержание основных жизненных функций пострадавшего до прибытия специалистов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вызов скорой медицинской помощи или врача либо принятие мер для транспортировки пострадавшего в ближайшую медицинскую организацию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8EDAA7D-660A-41D6-A7C2-53C376B6120B}"/>
              </a:ext>
            </a:extLst>
          </p:cNvPr>
          <p:cNvSpPr/>
          <p:nvPr/>
        </p:nvSpPr>
        <p:spPr>
          <a:xfrm>
            <a:off x="1185160" y="2967489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8B6294-592E-42FE-9E65-717BC98339F1}"/>
              </a:ext>
            </a:extLst>
          </p:cNvPr>
          <p:cNvSpPr txBox="1"/>
          <p:nvPr/>
        </p:nvSpPr>
        <p:spPr>
          <a:xfrm>
            <a:off x="1158801" y="2964494"/>
            <a:ext cx="4543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A3F65"/>
                </a:solidFill>
                <a:latin typeface="FS Joey Pro" panose="02000806040000020004" pitchFamily="50" charset="-52"/>
              </a:rPr>
              <a:t>При оказании доврачебной медицинской помощи пострадавшему проводятся</a:t>
            </a:r>
          </a:p>
        </p:txBody>
      </p:sp>
    </p:spTree>
    <p:extLst>
      <p:ext uri="{BB962C8B-B14F-4D97-AF65-F5344CB8AC3E}">
        <p14:creationId xmlns:p14="http://schemas.microsoft.com/office/powerpoint/2010/main" val="346836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88651C0B-C760-49B6-BF5A-E3FDB36B1BA8}"/>
              </a:ext>
            </a:extLst>
          </p:cNvPr>
          <p:cNvSpPr/>
          <p:nvPr/>
        </p:nvSpPr>
        <p:spPr>
          <a:xfrm>
            <a:off x="0" y="3428018"/>
            <a:ext cx="12192000" cy="2755828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solidFill>
              <a:srgbClr val="7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3070375" y="2212807"/>
            <a:ext cx="71785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ПЕРВИЧНАЯ МЕДИКО-САНИТАРНАЯ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3877893" y="5337662"/>
            <a:ext cx="7571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и социального развития Республики Казахстан от 3 февраля 2016 года</a:t>
            </a:r>
            <a:endParaRPr lang="en-US" sz="105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85</a:t>
            </a:r>
            <a:r>
              <a:rPr lang="en-US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Стандарта организации оказания первичной медико-санитарной помощи в Республике Казахстан»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E972DDD-C8D5-46F0-9195-B776953CD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0" y="2212807"/>
            <a:ext cx="2167604" cy="21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679F735-3B3D-4578-A134-4A452381F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5C0324CC-7F41-43C8-B0CC-A692BB23745D}"/>
              </a:ext>
            </a:extLst>
          </p:cNvPr>
          <p:cNvSpPr/>
          <p:nvPr/>
        </p:nvSpPr>
        <p:spPr>
          <a:xfrm>
            <a:off x="6709806" y="1154135"/>
            <a:ext cx="5243580" cy="11938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FA64A0-0037-4EBA-9A55-033E1611A2E4}"/>
              </a:ext>
            </a:extLst>
          </p:cNvPr>
          <p:cNvSpPr/>
          <p:nvPr/>
        </p:nvSpPr>
        <p:spPr>
          <a:xfrm>
            <a:off x="1114761" y="1844126"/>
            <a:ext cx="4632896" cy="58289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5" y="18074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ПЕРВИЧНАЯ МЕДИКО-САНИТАРНАЯ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223838" y="952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и социального развития Республики Казахстан от 3 февраля 2016 года № 85</a:t>
            </a:r>
          </a:p>
          <a:p>
            <a:pPr algn="l"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Стандарта организации оказания первичной медико-санитарной помощи в Республике Казахстан»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2C7504D-763D-44C4-A4FF-9B33FBB7214F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77B93D-233E-4417-9B3D-CEF6679BC2C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E972DDD-C8D5-46F0-9195-B776953CD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11" y="2709957"/>
            <a:ext cx="872879" cy="87287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69D46D0-4A2D-42F8-878E-3B6BFF59556E}"/>
              </a:ext>
            </a:extLst>
          </p:cNvPr>
          <p:cNvSpPr/>
          <p:nvPr/>
        </p:nvSpPr>
        <p:spPr>
          <a:xfrm>
            <a:off x="922784" y="1253252"/>
            <a:ext cx="5204963" cy="45719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255159-753E-4D9B-A2FB-1B3A48E7A7C6}"/>
              </a:ext>
            </a:extLst>
          </p:cNvPr>
          <p:cNvSpPr txBox="1"/>
          <p:nvPr/>
        </p:nvSpPr>
        <p:spPr>
          <a:xfrm>
            <a:off x="2186562" y="2430654"/>
            <a:ext cx="381425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участковые терапевты</a:t>
            </a: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педиатры</a:t>
            </a: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врачи общей практики (ВОП)</a:t>
            </a: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фельдшеры</a:t>
            </a: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акушерки</a:t>
            </a: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социальные работники в области здравоохранения</a:t>
            </a: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медицинские сестры</a:t>
            </a:r>
            <a:endParaRPr lang="ru-RU" sz="1200" b="1" dirty="0">
              <a:solidFill>
                <a:srgbClr val="2E471D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9DBB7-111E-4322-B677-A68F33FC32B3}"/>
              </a:ext>
            </a:extLst>
          </p:cNvPr>
          <p:cNvSpPr txBox="1"/>
          <p:nvPr/>
        </p:nvSpPr>
        <p:spPr>
          <a:xfrm>
            <a:off x="1159217" y="1792680"/>
            <a:ext cx="4728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A3F65"/>
                </a:solidFill>
                <a:latin typeface="FS Joey Pro" panose="02000806040000020004" pitchFamily="50" charset="-52"/>
              </a:rPr>
              <a:t>КТО ОКАЗЫВАЕТ ПЕРВИЧНУЮ МЕДИКО-САНИТАРНУЮ ПОМОЩЬ?</a:t>
            </a:r>
          </a:p>
        </p:txBody>
      </p:sp>
      <p:sp>
        <p:nvSpPr>
          <p:cNvPr id="23" name="Блок-схема: извлечение 22">
            <a:extLst>
              <a:ext uri="{FF2B5EF4-FFF2-40B4-BE49-F238E27FC236}">
                <a16:creationId xmlns:a16="http://schemas.microsoft.com/office/drawing/2014/main" id="{946EC3D8-F1D2-4191-ADBB-A2968F2BCD39}"/>
              </a:ext>
            </a:extLst>
          </p:cNvPr>
          <p:cNvSpPr/>
          <p:nvPr/>
        </p:nvSpPr>
        <p:spPr>
          <a:xfrm rot="5400000">
            <a:off x="2157266" y="2536196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извлечение 23">
            <a:extLst>
              <a:ext uri="{FF2B5EF4-FFF2-40B4-BE49-F238E27FC236}">
                <a16:creationId xmlns:a16="http://schemas.microsoft.com/office/drawing/2014/main" id="{3056B3C0-9346-428C-9F64-3CB603A44EBB}"/>
              </a:ext>
            </a:extLst>
          </p:cNvPr>
          <p:cNvSpPr/>
          <p:nvPr/>
        </p:nvSpPr>
        <p:spPr>
          <a:xfrm rot="5400000">
            <a:off x="2151730" y="2755309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извлечение 24">
            <a:extLst>
              <a:ext uri="{FF2B5EF4-FFF2-40B4-BE49-F238E27FC236}">
                <a16:creationId xmlns:a16="http://schemas.microsoft.com/office/drawing/2014/main" id="{A60C068A-4DE3-4FCD-901A-FB20F24D8932}"/>
              </a:ext>
            </a:extLst>
          </p:cNvPr>
          <p:cNvSpPr/>
          <p:nvPr/>
        </p:nvSpPr>
        <p:spPr>
          <a:xfrm rot="5400000">
            <a:off x="2151729" y="2949281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извлечение 25">
            <a:extLst>
              <a:ext uri="{FF2B5EF4-FFF2-40B4-BE49-F238E27FC236}">
                <a16:creationId xmlns:a16="http://schemas.microsoft.com/office/drawing/2014/main" id="{31E0A39A-591D-4B37-9D55-DE1C79DE0542}"/>
              </a:ext>
            </a:extLst>
          </p:cNvPr>
          <p:cNvSpPr/>
          <p:nvPr/>
        </p:nvSpPr>
        <p:spPr>
          <a:xfrm rot="5400000">
            <a:off x="2151728" y="3152455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>
            <a:extLst>
              <a:ext uri="{FF2B5EF4-FFF2-40B4-BE49-F238E27FC236}">
                <a16:creationId xmlns:a16="http://schemas.microsoft.com/office/drawing/2014/main" id="{B9842FCA-EB8D-4C3F-8376-8599D475C36A}"/>
              </a:ext>
            </a:extLst>
          </p:cNvPr>
          <p:cNvSpPr/>
          <p:nvPr/>
        </p:nvSpPr>
        <p:spPr>
          <a:xfrm rot="5400000">
            <a:off x="2157266" y="3361581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извлечение 28">
            <a:extLst>
              <a:ext uri="{FF2B5EF4-FFF2-40B4-BE49-F238E27FC236}">
                <a16:creationId xmlns:a16="http://schemas.microsoft.com/office/drawing/2014/main" id="{231F011F-C021-4EC5-B5A5-A9A83ACEB5B0}"/>
              </a:ext>
            </a:extLst>
          </p:cNvPr>
          <p:cNvSpPr/>
          <p:nvPr/>
        </p:nvSpPr>
        <p:spPr>
          <a:xfrm rot="5400000">
            <a:off x="2151730" y="3580694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извлечение 29">
            <a:extLst>
              <a:ext uri="{FF2B5EF4-FFF2-40B4-BE49-F238E27FC236}">
                <a16:creationId xmlns:a16="http://schemas.microsoft.com/office/drawing/2014/main" id="{E4C488E6-05C3-41CC-B5AD-EA199C96EDEA}"/>
              </a:ext>
            </a:extLst>
          </p:cNvPr>
          <p:cNvSpPr/>
          <p:nvPr/>
        </p:nvSpPr>
        <p:spPr>
          <a:xfrm rot="5400000">
            <a:off x="2151728" y="3789820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6B0C7ED-70B7-4C67-8661-B0A7F335AA3C}"/>
              </a:ext>
            </a:extLst>
          </p:cNvPr>
          <p:cNvSpPr/>
          <p:nvPr/>
        </p:nvSpPr>
        <p:spPr>
          <a:xfrm>
            <a:off x="7373893" y="2638959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Блок-схема: извлечение 53">
            <a:extLst>
              <a:ext uri="{FF2B5EF4-FFF2-40B4-BE49-F238E27FC236}">
                <a16:creationId xmlns:a16="http://schemas.microsoft.com/office/drawing/2014/main" id="{38C97F84-80D0-4AA6-8D4D-A72A4D2EA6E4}"/>
              </a:ext>
            </a:extLst>
          </p:cNvPr>
          <p:cNvSpPr/>
          <p:nvPr/>
        </p:nvSpPr>
        <p:spPr>
          <a:xfrm rot="5400000">
            <a:off x="8093213" y="3266696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извлечение 54">
            <a:extLst>
              <a:ext uri="{FF2B5EF4-FFF2-40B4-BE49-F238E27FC236}">
                <a16:creationId xmlns:a16="http://schemas.microsoft.com/office/drawing/2014/main" id="{128E3B8F-F5FF-4113-9879-ADA61A04634E}"/>
              </a:ext>
            </a:extLst>
          </p:cNvPr>
          <p:cNvSpPr/>
          <p:nvPr/>
        </p:nvSpPr>
        <p:spPr>
          <a:xfrm rot="5400000">
            <a:off x="8091418" y="3444816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извлечение 55">
            <a:extLst>
              <a:ext uri="{FF2B5EF4-FFF2-40B4-BE49-F238E27FC236}">
                <a16:creationId xmlns:a16="http://schemas.microsoft.com/office/drawing/2014/main" id="{A39703D7-93C3-46C2-A027-B9DEE11AA4CE}"/>
              </a:ext>
            </a:extLst>
          </p:cNvPr>
          <p:cNvSpPr/>
          <p:nvPr/>
        </p:nvSpPr>
        <p:spPr>
          <a:xfrm rot="5400000">
            <a:off x="8091417" y="3638788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извлечение 56">
            <a:extLst>
              <a:ext uri="{FF2B5EF4-FFF2-40B4-BE49-F238E27FC236}">
                <a16:creationId xmlns:a16="http://schemas.microsoft.com/office/drawing/2014/main" id="{80C4A422-350C-4C1E-9722-154FC101AE3F}"/>
              </a:ext>
            </a:extLst>
          </p:cNvPr>
          <p:cNvSpPr/>
          <p:nvPr/>
        </p:nvSpPr>
        <p:spPr>
          <a:xfrm rot="5400000">
            <a:off x="8091416" y="3841962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ADFB679-C421-49AC-AE92-703CDD98A27F}"/>
              </a:ext>
            </a:extLst>
          </p:cNvPr>
          <p:cNvSpPr/>
          <p:nvPr/>
        </p:nvSpPr>
        <p:spPr>
          <a:xfrm>
            <a:off x="1114761" y="1387012"/>
            <a:ext cx="1979168" cy="334329"/>
          </a:xfrm>
          <a:prstGeom prst="rect">
            <a:avLst/>
          </a:prstGeom>
          <a:solidFill>
            <a:srgbClr val="F9D7E0">
              <a:alpha val="49804"/>
            </a:srgbClr>
          </a:solidFill>
          <a:ln>
            <a:solidFill>
              <a:srgbClr val="C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FC349F-EC00-48FE-9A34-458D37C507C4}"/>
              </a:ext>
            </a:extLst>
          </p:cNvPr>
          <p:cNvSpPr txBox="1"/>
          <p:nvPr/>
        </p:nvSpPr>
        <p:spPr>
          <a:xfrm>
            <a:off x="1301423" y="1373570"/>
            <a:ext cx="184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ВХОДИТ В КПН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48FFFE-4E44-48AC-900C-DEE57DABFF52}"/>
              </a:ext>
            </a:extLst>
          </p:cNvPr>
          <p:cNvSpPr txBox="1"/>
          <p:nvPr/>
        </p:nvSpPr>
        <p:spPr>
          <a:xfrm>
            <a:off x="7347534" y="2635964"/>
            <a:ext cx="4543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A3F65"/>
                </a:solidFill>
                <a:latin typeface="FS Joey Pro" panose="02000806040000020004" pitchFamily="50" charset="-52"/>
              </a:rPr>
              <a:t>ДОВРАЧЕБНАЯ МЕДИЦИНСКАЯ ПОМОЩЬ</a:t>
            </a:r>
            <a:br>
              <a:rPr lang="en-US" sz="1600" b="1" dirty="0">
                <a:solidFill>
                  <a:srgbClr val="1A3F65"/>
                </a:solidFill>
                <a:latin typeface="FS Joey Pro" panose="02000806040000020004" pitchFamily="50" charset="-52"/>
              </a:rPr>
            </a:br>
            <a:r>
              <a:rPr lang="ru-RU" sz="12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при заболеваниях или в случаях, не требующих участия врача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2386A6-E7D0-46AF-9200-4075DC15351B}"/>
              </a:ext>
            </a:extLst>
          </p:cNvPr>
          <p:cNvSpPr txBox="1"/>
          <p:nvPr/>
        </p:nvSpPr>
        <p:spPr>
          <a:xfrm>
            <a:off x="8126250" y="3140311"/>
            <a:ext cx="309036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участковая медсестра/медбрат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медсестра/медбрат общей практики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фельдшер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акушерка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F9B477-47A7-4179-AE90-854DB0E7ACF0}"/>
              </a:ext>
            </a:extLst>
          </p:cNvPr>
          <p:cNvSpPr txBox="1"/>
          <p:nvPr/>
        </p:nvSpPr>
        <p:spPr>
          <a:xfrm>
            <a:off x="8134530" y="4481992"/>
            <a:ext cx="2778668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</a:rPr>
              <a:t>врач общей практики</a:t>
            </a:r>
            <a:endParaRPr lang="en-US" dirty="0">
              <a:solidFill>
                <a:srgbClr val="2E471D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</a:rPr>
              <a:t>участковый терапевт</a:t>
            </a:r>
            <a:endParaRPr lang="en-US" dirty="0">
              <a:solidFill>
                <a:srgbClr val="2E471D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</a:rPr>
              <a:t>участковый педиатр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A0AFBB2-A8B3-4479-8239-732D557ABD4C}"/>
              </a:ext>
            </a:extLst>
          </p:cNvPr>
          <p:cNvSpPr txBox="1"/>
          <p:nvPr/>
        </p:nvSpPr>
        <p:spPr>
          <a:xfrm>
            <a:off x="8134530" y="5708748"/>
            <a:ext cx="3612668" cy="487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2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2E471D"/>
                </a:solidFill>
              </a:rPr>
              <a:t>социальный работник</a:t>
            </a:r>
          </a:p>
          <a:p>
            <a:r>
              <a:rPr lang="ru-RU" dirty="0">
                <a:solidFill>
                  <a:srgbClr val="2E471D"/>
                </a:solidFill>
              </a:rPr>
              <a:t>психолог в области здравоохранения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905E5E1-CFB9-4ED4-B23A-6A2C6D898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0" y="5777589"/>
            <a:ext cx="388351" cy="421231"/>
          </a:xfrm>
          <a:prstGeom prst="rect">
            <a:avLst/>
          </a:prstGeom>
        </p:spPr>
      </p:pic>
      <p:sp>
        <p:nvSpPr>
          <p:cNvPr id="72" name="Блок-схема: извлечение 71">
            <a:extLst>
              <a:ext uri="{FF2B5EF4-FFF2-40B4-BE49-F238E27FC236}">
                <a16:creationId xmlns:a16="http://schemas.microsoft.com/office/drawing/2014/main" id="{63313692-3046-4502-A0AB-D5088D5E7961}"/>
              </a:ext>
            </a:extLst>
          </p:cNvPr>
          <p:cNvSpPr/>
          <p:nvPr/>
        </p:nvSpPr>
        <p:spPr>
          <a:xfrm rot="5400000">
            <a:off x="8105231" y="5798389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извлечение 72">
            <a:extLst>
              <a:ext uri="{FF2B5EF4-FFF2-40B4-BE49-F238E27FC236}">
                <a16:creationId xmlns:a16="http://schemas.microsoft.com/office/drawing/2014/main" id="{9FE2FFEC-7BDD-4F73-9576-9C8BDD46D8E4}"/>
              </a:ext>
            </a:extLst>
          </p:cNvPr>
          <p:cNvSpPr/>
          <p:nvPr/>
        </p:nvSpPr>
        <p:spPr>
          <a:xfrm rot="5400000">
            <a:off x="8099695" y="6017502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07490D-DB77-46FC-9565-7AAB2BD3024F}"/>
              </a:ext>
            </a:extLst>
          </p:cNvPr>
          <p:cNvSpPr txBox="1"/>
          <p:nvPr/>
        </p:nvSpPr>
        <p:spPr>
          <a:xfrm>
            <a:off x="1571113" y="4602923"/>
            <a:ext cx="3871200" cy="18261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в поликлинике или ее подразделении</a:t>
            </a:r>
          </a:p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по месту выезда, в том числе в условиях стационара на дому</a:t>
            </a:r>
          </a:p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в передвижных медицинских комплексах или медицинских поездах </a:t>
            </a:r>
            <a:r>
              <a:rPr lang="ru-RU" sz="900" i="1" dirty="0">
                <a:solidFill>
                  <a:srgbClr val="2E471D"/>
                </a:solidFill>
                <a:latin typeface="FS Joey Pro" panose="02000506040000020004" pitchFamily="50" charset="-52"/>
              </a:rPr>
              <a:t>(для населенных пунктов, расположенных на значительном удалении от медицинской организации или имеющих плохую транспортную доступность с учетом климатогеографических условий)</a:t>
            </a:r>
          </a:p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в образовательной организации</a:t>
            </a:r>
          </a:p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дистанционно с использованием информационно-коммуникационных технологий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1DC9427-AF03-4EAE-92D0-F66838F1F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5" y="4658010"/>
            <a:ext cx="358041" cy="358041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506F26C5-987A-45CC-94C0-34FB0F05B3E8}"/>
              </a:ext>
            </a:extLst>
          </p:cNvPr>
          <p:cNvSpPr/>
          <p:nvPr/>
        </p:nvSpPr>
        <p:spPr>
          <a:xfrm>
            <a:off x="1160671" y="4025796"/>
            <a:ext cx="4586986" cy="51913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31F6596-37C2-49EB-9546-9497A85A8675}"/>
              </a:ext>
            </a:extLst>
          </p:cNvPr>
          <p:cNvSpPr txBox="1"/>
          <p:nvPr/>
        </p:nvSpPr>
        <p:spPr>
          <a:xfrm>
            <a:off x="1210287" y="4009883"/>
            <a:ext cx="4154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4065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ГДЕ МОЖНО ПОЛУЧИТЬ ПЕРВИЧНУЮ МЕДИКО-САНИТАРНУЮ ПОМОЩЬ?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1A19B7A-F409-4DD7-9BB1-3E5D26AEBE25}"/>
              </a:ext>
            </a:extLst>
          </p:cNvPr>
          <p:cNvSpPr txBox="1"/>
          <p:nvPr/>
        </p:nvSpPr>
        <p:spPr>
          <a:xfrm>
            <a:off x="6846850" y="1251496"/>
            <a:ext cx="51302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u="sng" dirty="0">
                <a:solidFill>
                  <a:srgbClr val="1A3F65"/>
                </a:solidFill>
                <a:latin typeface="FS Joey Pro" panose="02000506040000020004" pitchFamily="50" charset="-52"/>
              </a:rPr>
              <a:t>ПОЛИКЛИНИКА ПРОВОДИТ</a:t>
            </a:r>
            <a:r>
              <a:rPr lang="ru-RU" b="0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диагностику и лечение, профилактику и оздоровление, динамическое наблюдение, иммунизацию, экспертизу временной нетрудоспособности для своего прикрепленного населения, санитарно-противоэпидемические и санитарно-профилактические мероприятия 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37432F3-851D-4CF2-A121-0CF21C2D3E2B}"/>
              </a:ext>
            </a:extLst>
          </p:cNvPr>
          <p:cNvSpPr/>
          <p:nvPr/>
        </p:nvSpPr>
        <p:spPr>
          <a:xfrm>
            <a:off x="6873241" y="2737327"/>
            <a:ext cx="415151" cy="339634"/>
          </a:xfrm>
          <a:prstGeom prst="rightArrow">
            <a:avLst>
              <a:gd name="adj1" fmla="val 65384"/>
              <a:gd name="adj2" fmla="val 371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FD2B31F-1CAD-4B94-96E1-923C594AE0A4}"/>
              </a:ext>
            </a:extLst>
          </p:cNvPr>
          <p:cNvSpPr/>
          <p:nvPr/>
        </p:nvSpPr>
        <p:spPr>
          <a:xfrm>
            <a:off x="7373893" y="4005284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Блок-схема: извлечение 83">
            <a:extLst>
              <a:ext uri="{FF2B5EF4-FFF2-40B4-BE49-F238E27FC236}">
                <a16:creationId xmlns:a16="http://schemas.microsoft.com/office/drawing/2014/main" id="{46E8BA8D-75C9-4D23-BFA4-4A7B1B777392}"/>
              </a:ext>
            </a:extLst>
          </p:cNvPr>
          <p:cNvSpPr/>
          <p:nvPr/>
        </p:nvSpPr>
        <p:spPr>
          <a:xfrm rot="5400000">
            <a:off x="8099696" y="4589285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2A107C7-6326-4FD1-A23C-D52F952801A5}"/>
              </a:ext>
            </a:extLst>
          </p:cNvPr>
          <p:cNvSpPr txBox="1"/>
          <p:nvPr/>
        </p:nvSpPr>
        <p:spPr>
          <a:xfrm>
            <a:off x="7330333" y="4096476"/>
            <a:ext cx="4682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КВАЛИФИЦИРОВАННАЯ МЕДИЦИНСКАЯ ПОМОЩЬ</a:t>
            </a:r>
          </a:p>
        </p:txBody>
      </p:sp>
      <p:sp>
        <p:nvSpPr>
          <p:cNvPr id="86" name="Стрелка: вправо 85">
            <a:extLst>
              <a:ext uri="{FF2B5EF4-FFF2-40B4-BE49-F238E27FC236}">
                <a16:creationId xmlns:a16="http://schemas.microsoft.com/office/drawing/2014/main" id="{2005A094-3C06-42D8-86E8-A84912E8E33A}"/>
              </a:ext>
            </a:extLst>
          </p:cNvPr>
          <p:cNvSpPr/>
          <p:nvPr/>
        </p:nvSpPr>
        <p:spPr>
          <a:xfrm>
            <a:off x="6873241" y="4103652"/>
            <a:ext cx="415151" cy="339634"/>
          </a:xfrm>
          <a:prstGeom prst="rightArrow">
            <a:avLst>
              <a:gd name="adj1" fmla="val 65384"/>
              <a:gd name="adj2" fmla="val 371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Блок-схема: извлечение 86">
            <a:extLst>
              <a:ext uri="{FF2B5EF4-FFF2-40B4-BE49-F238E27FC236}">
                <a16:creationId xmlns:a16="http://schemas.microsoft.com/office/drawing/2014/main" id="{CDA824D3-8593-456B-93D6-9C7FBB4FB495}"/>
              </a:ext>
            </a:extLst>
          </p:cNvPr>
          <p:cNvSpPr/>
          <p:nvPr/>
        </p:nvSpPr>
        <p:spPr>
          <a:xfrm rot="5400000">
            <a:off x="8094275" y="4777600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лок-схема: извлечение 87">
            <a:extLst>
              <a:ext uri="{FF2B5EF4-FFF2-40B4-BE49-F238E27FC236}">
                <a16:creationId xmlns:a16="http://schemas.microsoft.com/office/drawing/2014/main" id="{0928663C-0934-42EC-AF0B-A69CC13A02A0}"/>
              </a:ext>
            </a:extLst>
          </p:cNvPr>
          <p:cNvSpPr/>
          <p:nvPr/>
        </p:nvSpPr>
        <p:spPr>
          <a:xfrm rot="5400000">
            <a:off x="8085997" y="4999456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533AE9B8-FB52-47C8-8FD0-B99CB1439ACE}"/>
              </a:ext>
            </a:extLst>
          </p:cNvPr>
          <p:cNvSpPr/>
          <p:nvPr/>
        </p:nvSpPr>
        <p:spPr>
          <a:xfrm>
            <a:off x="7314751" y="5175678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21E98C4-5C11-42D8-B08F-C58F3C88B250}"/>
              </a:ext>
            </a:extLst>
          </p:cNvPr>
          <p:cNvSpPr txBox="1"/>
          <p:nvPr/>
        </p:nvSpPr>
        <p:spPr>
          <a:xfrm>
            <a:off x="7271191" y="5266870"/>
            <a:ext cx="4682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МЕДИКО-СОЦИАЛЬНАЯ ПОМОЩЬ</a:t>
            </a:r>
          </a:p>
        </p:txBody>
      </p:sp>
      <p:sp>
        <p:nvSpPr>
          <p:cNvPr id="93" name="Стрелка: вправо 92">
            <a:extLst>
              <a:ext uri="{FF2B5EF4-FFF2-40B4-BE49-F238E27FC236}">
                <a16:creationId xmlns:a16="http://schemas.microsoft.com/office/drawing/2014/main" id="{BE069E8D-28CF-4110-AE67-78C9B5AF1B76}"/>
              </a:ext>
            </a:extLst>
          </p:cNvPr>
          <p:cNvSpPr/>
          <p:nvPr/>
        </p:nvSpPr>
        <p:spPr>
          <a:xfrm>
            <a:off x="6820588" y="5266870"/>
            <a:ext cx="415151" cy="339634"/>
          </a:xfrm>
          <a:prstGeom prst="rightArrow">
            <a:avLst>
              <a:gd name="adj1" fmla="val 65384"/>
              <a:gd name="adj2" fmla="val 371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D7815172-5BF4-4984-9B4E-B63C5878F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05" y="4600444"/>
            <a:ext cx="504440" cy="50444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6A571ADF-8396-4FE5-AE68-94D46193D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31" y="3388020"/>
            <a:ext cx="460946" cy="460946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73334AE-6850-4C56-B688-DC4920F74D59}"/>
              </a:ext>
            </a:extLst>
          </p:cNvPr>
          <p:cNvSpPr/>
          <p:nvPr/>
        </p:nvSpPr>
        <p:spPr>
          <a:xfrm rot="5400000">
            <a:off x="4261273" y="4323686"/>
            <a:ext cx="4158045" cy="2115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77336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" y="-1"/>
            <a:ext cx="12192000" cy="6858001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1D86EA4-EEBF-4E89-AB20-65355DE9E507}"/>
              </a:ext>
            </a:extLst>
          </p:cNvPr>
          <p:cNvSpPr/>
          <p:nvPr/>
        </p:nvSpPr>
        <p:spPr>
          <a:xfrm>
            <a:off x="4372866" y="2014441"/>
            <a:ext cx="3046395" cy="36933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E5B4BC9-4A7D-45CA-9838-D24C6EAFA9E2}"/>
              </a:ext>
            </a:extLst>
          </p:cNvPr>
          <p:cNvSpPr/>
          <p:nvPr/>
        </p:nvSpPr>
        <p:spPr>
          <a:xfrm>
            <a:off x="4375180" y="5950670"/>
            <a:ext cx="3044083" cy="777150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7A4ED3D-9A56-4E09-8637-6E5B5DEB10BC}"/>
              </a:ext>
            </a:extLst>
          </p:cNvPr>
          <p:cNvSpPr/>
          <p:nvPr/>
        </p:nvSpPr>
        <p:spPr>
          <a:xfrm>
            <a:off x="4372867" y="5041427"/>
            <a:ext cx="3046396" cy="85459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C1682BB-176B-4108-ADFA-D2C510619898}"/>
              </a:ext>
            </a:extLst>
          </p:cNvPr>
          <p:cNvSpPr/>
          <p:nvPr/>
        </p:nvSpPr>
        <p:spPr>
          <a:xfrm>
            <a:off x="966837" y="5935624"/>
            <a:ext cx="3288523" cy="792196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0E1995D-5A13-4A52-BD4B-68CA9C866633}"/>
              </a:ext>
            </a:extLst>
          </p:cNvPr>
          <p:cNvSpPr/>
          <p:nvPr/>
        </p:nvSpPr>
        <p:spPr>
          <a:xfrm>
            <a:off x="969969" y="5492297"/>
            <a:ext cx="3285391" cy="36933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BB073F0-A989-41CE-B3FE-DF4EF670E630}"/>
              </a:ext>
            </a:extLst>
          </p:cNvPr>
          <p:cNvSpPr/>
          <p:nvPr/>
        </p:nvSpPr>
        <p:spPr>
          <a:xfrm>
            <a:off x="4375368" y="2441841"/>
            <a:ext cx="3047917" cy="2541518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8844B25-6A3F-4ABB-840C-5BD85569E947}"/>
              </a:ext>
            </a:extLst>
          </p:cNvPr>
          <p:cNvSpPr/>
          <p:nvPr/>
        </p:nvSpPr>
        <p:spPr>
          <a:xfrm>
            <a:off x="7562591" y="1244751"/>
            <a:ext cx="4062185" cy="528780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5" y="18074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ПЕРВИЧНАЯ МЕДИКО-САНИТАРНАЯ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223838" y="952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и социального развития Республики Казахстан от 3 февраля 2016 года № 85</a:t>
            </a:r>
          </a:p>
          <a:p>
            <a:pPr algn="l"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Стандарта организации оказания первичной медико-санитарной помощи в Республике Казахстан»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2C7504D-763D-44C4-A4FF-9B33FBB7214F}"/>
              </a:ext>
            </a:extLst>
          </p:cNvPr>
          <p:cNvSpPr/>
          <p:nvPr/>
        </p:nvSpPr>
        <p:spPr>
          <a:xfrm>
            <a:off x="295274" y="1313921"/>
            <a:ext cx="400996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77B93D-233E-4417-9B3D-CEF6679BC2C4}"/>
              </a:ext>
            </a:extLst>
          </p:cNvPr>
          <p:cNvSpPr txBox="1"/>
          <p:nvPr/>
        </p:nvSpPr>
        <p:spPr>
          <a:xfrm rot="16200000">
            <a:off x="-2233587" y="3871000"/>
            <a:ext cx="537616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57DAD18-D8B9-42CB-ADF4-1172451D3DAD}"/>
              </a:ext>
            </a:extLst>
          </p:cNvPr>
          <p:cNvSpPr/>
          <p:nvPr/>
        </p:nvSpPr>
        <p:spPr>
          <a:xfrm>
            <a:off x="1133274" y="1379053"/>
            <a:ext cx="4962042" cy="51913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60F04-5800-40DF-A0EA-958EE5A0EB5B}"/>
              </a:ext>
            </a:extLst>
          </p:cNvPr>
          <p:cNvSpPr txBox="1"/>
          <p:nvPr/>
        </p:nvSpPr>
        <p:spPr>
          <a:xfrm>
            <a:off x="1296697" y="1466561"/>
            <a:ext cx="4666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ПОВОДЫ ОБРАЩЕНИЙ В ОРГАНИЗАЦИИ ПМСП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/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9BCEBDB-1DC8-4A85-9BA6-5F21B7DF7C67}"/>
              </a:ext>
            </a:extLst>
          </p:cNvPr>
          <p:cNvSpPr/>
          <p:nvPr/>
        </p:nvSpPr>
        <p:spPr>
          <a:xfrm>
            <a:off x="969969" y="2024438"/>
            <a:ext cx="3288523" cy="369331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AAF845-4CE0-4AD9-A85E-DD56F9A24873}"/>
              </a:ext>
            </a:extLst>
          </p:cNvPr>
          <p:cNvSpPr txBox="1"/>
          <p:nvPr/>
        </p:nvSpPr>
        <p:spPr>
          <a:xfrm>
            <a:off x="1028152" y="1998112"/>
            <a:ext cx="252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ПРОФИЛАКТИКА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7B608BE-C935-48B7-A4DA-EA6CF29A2BD3}"/>
              </a:ext>
            </a:extLst>
          </p:cNvPr>
          <p:cNvSpPr/>
          <p:nvPr/>
        </p:nvSpPr>
        <p:spPr>
          <a:xfrm>
            <a:off x="969969" y="2425882"/>
            <a:ext cx="3287424" cy="3034302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696F11-5D31-4D92-A4D4-FF86381B3AC5}"/>
              </a:ext>
            </a:extLst>
          </p:cNvPr>
          <p:cNvSpPr txBox="1"/>
          <p:nvPr/>
        </p:nvSpPr>
        <p:spPr>
          <a:xfrm>
            <a:off x="1071357" y="2488148"/>
            <a:ext cx="3261015" cy="293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Обращение с профилактической целью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Иммунопрофилактика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Скрининг (Профосмотр)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Патронаж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Услуги по вопросам планирования семьи, безопасного прерывания беременности, охране репродуктивного здоровья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Прием при антенатальном наблюдении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Прием при постнатальном наблюдении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Услуги по охране здоровья обучающихся </a:t>
            </a:r>
            <a:b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</a:b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(школьная медицина)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Мероприятия по здоровому образу жизни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Платные медосмотры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Стоматологические услуги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132A82-F4D7-4DC0-9CF5-B7E8D5D0A138}"/>
              </a:ext>
            </a:extLst>
          </p:cNvPr>
          <p:cNvSpPr txBox="1"/>
          <p:nvPr/>
        </p:nvSpPr>
        <p:spPr>
          <a:xfrm>
            <a:off x="4406621" y="2418019"/>
            <a:ext cx="3047917" cy="25776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Острое заболевание (состояние)/ Обострение хронического заболевания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Острое заболевание (состояние)/ Обострение хронического заболевания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Подозрение на социально-значимое заболевание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Консультирование дистанционное по поводу заболевания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Актив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Медицинская реабилитация (3 этап)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Стоматологическая помощь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Ортодонтическая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помощь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3E5818-FF05-4DC7-8F01-4ADB985E07C4}"/>
              </a:ext>
            </a:extLst>
          </p:cNvPr>
          <p:cNvSpPr txBox="1"/>
          <p:nvPr/>
        </p:nvSpPr>
        <p:spPr>
          <a:xfrm>
            <a:off x="4317450" y="6000803"/>
            <a:ext cx="313708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Динамическое наблюдение с хроническими заболеваниями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(в том числе по программе управления заболеваниями)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C8A4AE-5423-4921-950D-C0FE46E99638}"/>
              </a:ext>
            </a:extLst>
          </p:cNvPr>
          <p:cNvSpPr txBox="1"/>
          <p:nvPr/>
        </p:nvSpPr>
        <p:spPr>
          <a:xfrm>
            <a:off x="1074334" y="6066205"/>
            <a:ext cx="3193462" cy="500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Острая травма (травмпункт, поликлиника)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Последствия травмы (поликлиника)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D9CB25-66D2-487F-9C4A-58A7B7CBEC7C}"/>
              </a:ext>
            </a:extLst>
          </p:cNvPr>
          <p:cNvSpPr txBox="1"/>
          <p:nvPr/>
        </p:nvSpPr>
        <p:spPr>
          <a:xfrm>
            <a:off x="4341045" y="5083729"/>
            <a:ext cx="3116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ДИНАМИЧЕСКОЕ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(ДИСПАНСЕРНОЕ)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НАБЛЮДЕНИЕ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81E11B-5302-4154-9C47-54556A425855}"/>
              </a:ext>
            </a:extLst>
          </p:cNvPr>
          <p:cNvSpPr txBox="1"/>
          <p:nvPr/>
        </p:nvSpPr>
        <p:spPr>
          <a:xfrm>
            <a:off x="7602293" y="1165885"/>
            <a:ext cx="4182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ОБСЛЕДОВАНИЕ НА КОРОНАВИРУСНУЮ ИНФЕКЦИЮ COVID-19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B64C0C-F99D-4B95-B428-F4F477E07AC1}"/>
              </a:ext>
            </a:extLst>
          </p:cNvPr>
          <p:cNvSpPr txBox="1"/>
          <p:nvPr/>
        </p:nvSpPr>
        <p:spPr>
          <a:xfrm>
            <a:off x="4388852" y="1998112"/>
            <a:ext cx="2261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ЗАБОЛЕВАНИЕ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C644BF-A886-41E5-A49C-D118A3244302}"/>
              </a:ext>
            </a:extLst>
          </p:cNvPr>
          <p:cNvSpPr txBox="1"/>
          <p:nvPr/>
        </p:nvSpPr>
        <p:spPr>
          <a:xfrm>
            <a:off x="1071357" y="5446450"/>
            <a:ext cx="2261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ТРАВМА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E620E2E-390A-4DFE-ADFA-E2FCB077E54E}"/>
              </a:ext>
            </a:extLst>
          </p:cNvPr>
          <p:cNvSpPr/>
          <p:nvPr/>
        </p:nvSpPr>
        <p:spPr>
          <a:xfrm>
            <a:off x="7551295" y="1833934"/>
            <a:ext cx="4060271" cy="2157914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5BC69F-94C1-44CA-B413-87CCF90ADDBC}"/>
              </a:ext>
            </a:extLst>
          </p:cNvPr>
          <p:cNvSpPr txBox="1"/>
          <p:nvPr/>
        </p:nvSpPr>
        <p:spPr>
          <a:xfrm>
            <a:off x="7669364" y="1816501"/>
            <a:ext cx="379982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Подозрение на коронавирусную инфекцию COVID-19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Обследование на коронавирусную инфекцию COVID-19 при плановой госпитализации (догоспитальное обследование)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Обследование на коронавирусную инфекцию COVID-19 беременных женщин для госпитализации на родоразрешение в сроке 37 недель, пациенты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Обследование на коронавирусную инфекцию COVID-19 пациентов, находящиеся на гемодиализе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Острое заболевание (состояние)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2DE973B6-8995-41D5-9CBA-02A5659771E9}"/>
              </a:ext>
            </a:extLst>
          </p:cNvPr>
          <p:cNvSpPr/>
          <p:nvPr/>
        </p:nvSpPr>
        <p:spPr>
          <a:xfrm>
            <a:off x="7549381" y="4052251"/>
            <a:ext cx="4062185" cy="528780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56028A-14C7-4503-A631-3584C8DE161E}"/>
              </a:ext>
            </a:extLst>
          </p:cNvPr>
          <p:cNvSpPr txBox="1"/>
          <p:nvPr/>
        </p:nvSpPr>
        <p:spPr>
          <a:xfrm>
            <a:off x="7655214" y="4147920"/>
            <a:ext cx="3813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МЕДИКО-СОЦИАЛЬНЫЕ УСЛУГИ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8C1D491-531C-4AF2-B403-DD60BD047D24}"/>
              </a:ext>
            </a:extLst>
          </p:cNvPr>
          <p:cNvSpPr/>
          <p:nvPr/>
        </p:nvSpPr>
        <p:spPr>
          <a:xfrm>
            <a:off x="7571204" y="4668583"/>
            <a:ext cx="4040362" cy="512961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8ACC9F-3D7B-41C7-9C2C-298329493938}"/>
              </a:ext>
            </a:extLst>
          </p:cNvPr>
          <p:cNvSpPr txBox="1"/>
          <p:nvPr/>
        </p:nvSpPr>
        <p:spPr>
          <a:xfrm>
            <a:off x="7669364" y="4647831"/>
            <a:ext cx="2663708" cy="5129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Медико-социальная поддержка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Психологическая помощь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0EDC211-F69C-4E7B-A730-1D53277DDDB1}"/>
              </a:ext>
            </a:extLst>
          </p:cNvPr>
          <p:cNvSpPr/>
          <p:nvPr/>
        </p:nvSpPr>
        <p:spPr>
          <a:xfrm>
            <a:off x="7549381" y="5265208"/>
            <a:ext cx="4062185" cy="528780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E65E337-FD54-4D4F-AEEA-6E64B5E599AB}"/>
              </a:ext>
            </a:extLst>
          </p:cNvPr>
          <p:cNvSpPr/>
          <p:nvPr/>
        </p:nvSpPr>
        <p:spPr>
          <a:xfrm>
            <a:off x="7571204" y="5881540"/>
            <a:ext cx="4040362" cy="854592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D9A15F-2813-4BD5-AB3F-ACDDFE9627A3}"/>
              </a:ext>
            </a:extLst>
          </p:cNvPr>
          <p:cNvSpPr txBox="1"/>
          <p:nvPr/>
        </p:nvSpPr>
        <p:spPr>
          <a:xfrm>
            <a:off x="7669364" y="5301581"/>
            <a:ext cx="2709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АДМИНИСТРАТИВНЫЙ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77AF43-0840-41EB-9546-66D6511C3D64}"/>
              </a:ext>
            </a:extLst>
          </p:cNvPr>
          <p:cNvSpPr txBox="1"/>
          <p:nvPr/>
        </p:nvSpPr>
        <p:spPr>
          <a:xfrm>
            <a:off x="7609173" y="5915534"/>
            <a:ext cx="3984394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Оформление документов на медико-социальную экспертизу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Выписка рецептов</a:t>
            </a:r>
          </a:p>
        </p:txBody>
      </p:sp>
      <p:pic>
        <p:nvPicPr>
          <p:cNvPr id="64" name="Рисунок 63" descr="Изображение выглядит как текст, аптечка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E552640-60F3-46D9-B1FC-CD3871013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67" y="1072443"/>
            <a:ext cx="815029" cy="8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7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Freeform: Shape 10">
            <a:extLst>
              <a:ext uri="{FF2B5EF4-FFF2-40B4-BE49-F238E27FC236}">
                <a16:creationId xmlns:a16="http://schemas.microsoft.com/office/drawing/2014/main" id="{33CACA2B-B74B-4C50-AF08-4945B92E226C}"/>
              </a:ext>
            </a:extLst>
          </p:cNvPr>
          <p:cNvSpPr/>
          <p:nvPr/>
        </p:nvSpPr>
        <p:spPr>
          <a:xfrm>
            <a:off x="0" y="3163308"/>
            <a:ext cx="11859650" cy="2755828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solidFill>
              <a:srgbClr val="76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2565278" y="2043086"/>
            <a:ext cx="8442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3811219" y="5071622"/>
            <a:ext cx="693298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8 декабря 2020 года № ҚР ДСМ-238/2020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специализированной, в том числе высокотехнологичной медицинской помощи»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8D5557-2F4A-4A09-A292-DBB7FA047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6" y="2285759"/>
            <a:ext cx="2158258" cy="21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4582747-287A-4268-9A26-A521948B1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5C6975C-C520-4229-98CA-C2DD0F8E2A54}"/>
              </a:ext>
            </a:extLst>
          </p:cNvPr>
          <p:cNvSpPr/>
          <p:nvPr/>
        </p:nvSpPr>
        <p:spPr>
          <a:xfrm>
            <a:off x="1060524" y="4605833"/>
            <a:ext cx="5067809" cy="838703"/>
          </a:xfrm>
          <a:prstGeom prst="rect">
            <a:avLst/>
          </a:prstGeom>
          <a:solidFill>
            <a:srgbClr val="F9D7E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:a16="http://schemas.microsoft.com/office/drawing/2014/main" id="{B48BFFAD-C878-407C-84A8-BB9D3B6E2C8D}"/>
              </a:ext>
            </a:extLst>
          </p:cNvPr>
          <p:cNvSpPr/>
          <p:nvPr/>
        </p:nvSpPr>
        <p:spPr>
          <a:xfrm>
            <a:off x="938347" y="1413464"/>
            <a:ext cx="5358119" cy="1189058"/>
          </a:xfrm>
          <a:prstGeom prst="homePlate">
            <a:avLst>
              <a:gd name="adj" fmla="val 33887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EB3AB4A-A9E2-4C48-BE22-BA29C645930F}"/>
              </a:ext>
            </a:extLst>
          </p:cNvPr>
          <p:cNvSpPr/>
          <p:nvPr/>
        </p:nvSpPr>
        <p:spPr>
          <a:xfrm flipH="1">
            <a:off x="6381791" y="6362481"/>
            <a:ext cx="5480147" cy="41308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64E15E9-B943-4EA8-90AC-5958B118457D}"/>
              </a:ext>
            </a:extLst>
          </p:cNvPr>
          <p:cNvSpPr/>
          <p:nvPr/>
        </p:nvSpPr>
        <p:spPr>
          <a:xfrm flipH="1">
            <a:off x="6381792" y="3027909"/>
            <a:ext cx="5480147" cy="125097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B7DBA94-D1BE-4A7F-A5D1-ABC834631E1B}"/>
              </a:ext>
            </a:extLst>
          </p:cNvPr>
          <p:cNvSpPr/>
          <p:nvPr/>
        </p:nvSpPr>
        <p:spPr>
          <a:xfrm flipH="1">
            <a:off x="6381791" y="4342596"/>
            <a:ext cx="5480147" cy="195591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9E3D5D7-A3A5-494A-B187-2FC042CA11B7}"/>
              </a:ext>
            </a:extLst>
          </p:cNvPr>
          <p:cNvSpPr/>
          <p:nvPr/>
        </p:nvSpPr>
        <p:spPr>
          <a:xfrm flipH="1">
            <a:off x="6381794" y="1414412"/>
            <a:ext cx="5480147" cy="157853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163260" y="1413464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363170" y="111035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AB8DB-C9AF-4FEF-99D7-B70BE5F42768}"/>
              </a:ext>
            </a:extLst>
          </p:cNvPr>
          <p:cNvSpPr txBox="1"/>
          <p:nvPr/>
        </p:nvSpPr>
        <p:spPr>
          <a:xfrm>
            <a:off x="1162607" y="2593805"/>
            <a:ext cx="464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Специализированная медицинская помощь ПРЕДОСТАВЛЯЕТСЯ на ВТОРИЧНОМ и ТРЕТИЧНОМ уровнях, в виде</a:t>
            </a:r>
          </a:p>
          <a:p>
            <a:pPr marL="357188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консультативно-диагностической помощи в амбулаторных условиях</a:t>
            </a:r>
          </a:p>
          <a:p>
            <a:pPr marL="357188"/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станционарозамещающей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и</a:t>
            </a:r>
          </a:p>
          <a:p>
            <a:pPr marL="357188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стационарной помощи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B2E48E0B-3562-45DE-B8BD-C66BFE1FA054}"/>
              </a:ext>
            </a:extLst>
          </p:cNvPr>
          <p:cNvSpPr/>
          <p:nvPr/>
        </p:nvSpPr>
        <p:spPr>
          <a:xfrm rot="5400000">
            <a:off x="1469780" y="3502753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39C4C272-9089-4264-8420-584E381EA73D}"/>
              </a:ext>
            </a:extLst>
          </p:cNvPr>
          <p:cNvSpPr/>
          <p:nvPr/>
        </p:nvSpPr>
        <p:spPr>
          <a:xfrm rot="5400000">
            <a:off x="1469781" y="3967283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извлечение 20">
            <a:extLst>
              <a:ext uri="{FF2B5EF4-FFF2-40B4-BE49-F238E27FC236}">
                <a16:creationId xmlns:a16="http://schemas.microsoft.com/office/drawing/2014/main" id="{0FF31194-0FAD-489A-9D48-94A72FEB5EA0}"/>
              </a:ext>
            </a:extLst>
          </p:cNvPr>
          <p:cNvSpPr/>
          <p:nvPr/>
        </p:nvSpPr>
        <p:spPr>
          <a:xfrm rot="5400000">
            <a:off x="1469780" y="4214002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312487" y="3900675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2036206" y="3997539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482502" y="1510328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7F624B6-9F22-4C11-8DBB-3DCC5FB8F38A}"/>
              </a:ext>
            </a:extLst>
          </p:cNvPr>
          <p:cNvSpPr txBox="1"/>
          <p:nvPr/>
        </p:nvSpPr>
        <p:spPr>
          <a:xfrm>
            <a:off x="1087953" y="1381184"/>
            <a:ext cx="50291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В амбулаторных и стационарных условиях, в зависимости</a:t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от врачебных специальностей, виды специализированной медицинской помощи подразделяются на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терапевтический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хирургический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педиатрический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акушерско-гинекологический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профили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6B3DCA-B0D1-49C6-8C84-6841D1E5B367}"/>
              </a:ext>
            </a:extLst>
          </p:cNvPr>
          <p:cNvSpPr txBox="1"/>
          <p:nvPr/>
        </p:nvSpPr>
        <p:spPr>
          <a:xfrm>
            <a:off x="6395272" y="1334059"/>
            <a:ext cx="548014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ТЕРАПЕВТИЧЕСКИЙ ПРОФИЛЬ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включает: терапию, аллергологию, гастроэнтерологию, гематологию, нефрологию, кардиологию,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кардиоревматологию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пульмонологию, эндокринологию, психиатрию, психотерапию, медицинскую психологию, неврологию, терапевтическую стоматологию, сексопатологию,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реабилитологию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профессиональную патологию, трудотерапию, наркологию, фтизиатрию, геронтологию-гериатрию, гирудотерапию, токсикологию, лечебную физкультуру, диетологию, рентгенологию, Су-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джок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-терапию, мануальную терапию, рефлексотерапию, гомеопатию, дермато-венерологию, дермато-косметологию, инфекционные заболевания, иммунологию,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лепрологию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81D79B-05AC-49B4-B8EE-8173AB055CE2}"/>
              </a:ext>
            </a:extLst>
          </p:cNvPr>
          <p:cNvSpPr txBox="1"/>
          <p:nvPr/>
        </p:nvSpPr>
        <p:spPr>
          <a:xfrm>
            <a:off x="1060524" y="4579424"/>
            <a:ext cx="51276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На любом уровне оказания специализированной медицинской помощи при затруднении в определении диагноза, в том числе </a:t>
            </a:r>
            <a:r>
              <a:rPr lang="ru-RU" sz="12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нетранспортабельности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больного, организуется консилиум с</a:t>
            </a:r>
          </a:p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привлечением специалистов, при необходимости из других клиник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ECE84-ABBB-487C-9E53-3CA82BC9B3AD}"/>
              </a:ext>
            </a:extLst>
          </p:cNvPr>
          <p:cNvSpPr txBox="1"/>
          <p:nvPr/>
        </p:nvSpPr>
        <p:spPr>
          <a:xfrm>
            <a:off x="6426111" y="6298513"/>
            <a:ext cx="548014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АКУШЕРСКО-ГИНЕКОЛОГИЧЕСКИЙ ПРОФИЛЬ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включает: гинекологию, акушерство, неонатологию, медицинскую генетику, высокие репродуктивные технологии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C69995-6E7C-4FC8-AF83-30FA3CB8AD86}"/>
              </a:ext>
            </a:extLst>
          </p:cNvPr>
          <p:cNvSpPr txBox="1"/>
          <p:nvPr/>
        </p:nvSpPr>
        <p:spPr>
          <a:xfrm>
            <a:off x="6413672" y="2943452"/>
            <a:ext cx="55470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ХИРУРГИЧЕСКИЙ ПРОФИЛЬ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включает: хирургию, кардиохирургию, нейрохирургию, эндоскопию, онкологию, травматологию и ортопедию,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комбустиологию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урологию, андрологию, оториноларингологию, офтальмологию, проктологию, маммологию, хирургическую стоматологию,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ортодонтическую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стоматологию, ортопедическую стоматологию, челюстно-лицевую хирургию, трансплантологию, экстракорпоральную детоксикацию, гипербарическую оксигенацию, токсикологию, анестезиологию-реаниматологию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FE2E45-5EC2-4C1D-9EF1-BB979B8D38E2}"/>
              </a:ext>
            </a:extLst>
          </p:cNvPr>
          <p:cNvSpPr txBox="1"/>
          <p:nvPr/>
        </p:nvSpPr>
        <p:spPr>
          <a:xfrm>
            <a:off x="6413672" y="4330605"/>
            <a:ext cx="548014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ПЕДИАТРИЧЕСКИЙ ПРОФИЛЬ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включает: педиатрию,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фтизиопедиатрию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медицинскую генетику, инфекционные заболевания у детей, детскую и подростковую гинекологию, подростковую наркологию, подростковую терапию, детские: анестезиологию и реаниматологию, хирургию, нейрохирургию, эндоскопию, травматологию и ортопедию,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комбустиологию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трансплантологию, экстракорпоральную детоксикацию, аллергологию,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кардиоревматологию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иммунологию, онкологию, онкогематологию, неврологию, нефрологию, эндокринологию, психиатрию, психотерапию, токсикологию, гипербарическую оксигенацию, пульмонологию, гастроэнтерологию, оториноларингологию, офтальмологию, стоматологию, включая ортопедию и ортодонтию, челюстно-лицевую хирургию, урологию, дермато-венерологию,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реабилитологию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неонатологию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1D986D-3BC5-4FEC-BB1F-98F4385ED458}"/>
              </a:ext>
            </a:extLst>
          </p:cNvPr>
          <p:cNvSpPr txBox="1"/>
          <p:nvPr/>
        </p:nvSpPr>
        <p:spPr>
          <a:xfrm>
            <a:off x="295657" y="922616"/>
            <a:ext cx="77302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8 декабря 2020 года № ҚР ДСМ-238/2020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специализированной, в том числе высокотехнологичной медицинской помощи»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6226C8-357B-4DEB-B4C2-AA32C9A92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7" y="4409687"/>
            <a:ext cx="744664" cy="7446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253E1DE-DEC3-4207-B54B-A4EE946B5D7D}"/>
              </a:ext>
            </a:extLst>
          </p:cNvPr>
          <p:cNvSpPr txBox="1"/>
          <p:nvPr/>
        </p:nvSpPr>
        <p:spPr>
          <a:xfrm>
            <a:off x="1714622" y="5738026"/>
            <a:ext cx="42314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После выписки пациента, </a:t>
            </a:r>
            <a:r>
              <a:rPr lang="ru-RU" sz="1200" b="0" dirty="0" err="1"/>
              <a:t>медорганизация</a:t>
            </a:r>
            <a:r>
              <a:rPr lang="ru-RU" sz="1200" b="0" dirty="0"/>
              <a:t>, проводившая лечение, направляет в поликлинику по месту прикрепления выписной эпикриз пациента для дальнейшего ведения пациента, а при необходимости динамического наблюдения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980B3-82C3-4A2A-86CD-207818C97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5" y="5774311"/>
            <a:ext cx="641757" cy="6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76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35C25C-54F0-4D36-87B8-A5E550D13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501128C-447D-4074-89E8-1B1FD7412DC3}"/>
              </a:ext>
            </a:extLst>
          </p:cNvPr>
          <p:cNvSpPr/>
          <p:nvPr/>
        </p:nvSpPr>
        <p:spPr>
          <a:xfrm>
            <a:off x="979728" y="1425443"/>
            <a:ext cx="5145111" cy="152771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03BE0-8898-4A43-9D3C-0A40C313A11B}"/>
              </a:ext>
            </a:extLst>
          </p:cNvPr>
          <p:cNvSpPr/>
          <p:nvPr/>
        </p:nvSpPr>
        <p:spPr>
          <a:xfrm>
            <a:off x="1114713" y="5899429"/>
            <a:ext cx="5011635" cy="71447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105CBCB-E00A-40A4-8EEE-64BAB29417A5}"/>
              </a:ext>
            </a:extLst>
          </p:cNvPr>
          <p:cNvSpPr/>
          <p:nvPr/>
        </p:nvSpPr>
        <p:spPr>
          <a:xfrm>
            <a:off x="1065739" y="3201882"/>
            <a:ext cx="5067809" cy="71447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568B14-1C4C-4BD0-B5EB-9289F36D7421}"/>
              </a:ext>
            </a:extLst>
          </p:cNvPr>
          <p:cNvSpPr/>
          <p:nvPr/>
        </p:nvSpPr>
        <p:spPr>
          <a:xfrm>
            <a:off x="6705601" y="5721710"/>
            <a:ext cx="5390606" cy="989053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302601" y="1331701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173143" y="393212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1896862" y="402899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621846" y="1428565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72CDE8D-E1EF-4779-A6FA-8B043AC50D24}"/>
              </a:ext>
            </a:extLst>
          </p:cNvPr>
          <p:cNvSpPr txBox="1"/>
          <p:nvPr/>
        </p:nvSpPr>
        <p:spPr>
          <a:xfrm>
            <a:off x="1150204" y="63780"/>
            <a:ext cx="994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5B443-4194-40ED-86FB-D33ABEC7325B}"/>
              </a:ext>
            </a:extLst>
          </p:cNvPr>
          <p:cNvSpPr txBox="1"/>
          <p:nvPr/>
        </p:nvSpPr>
        <p:spPr>
          <a:xfrm>
            <a:off x="328613" y="916203"/>
            <a:ext cx="90853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19 октября 2020 года № ҚР ДСМ-136/2020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перечня процедур и манипуляций, включенных в специализированную медицинскую помощь в амбулаторных условиях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8F298-7CB5-4DD5-9775-1F88ACB0A7A4}"/>
              </a:ext>
            </a:extLst>
          </p:cNvPr>
          <p:cNvSpPr txBox="1"/>
          <p:nvPr/>
        </p:nvSpPr>
        <p:spPr>
          <a:xfrm>
            <a:off x="1418356" y="3097992"/>
            <a:ext cx="4813769" cy="27315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357188">
              <a:spcBef>
                <a:spcPts val="300"/>
              </a:spcBef>
            </a:pPr>
            <a:r>
              <a:rPr lang="ru-RU" sz="1600" dirty="0"/>
              <a:t>Консультативно-диагностическая помощь (КДП) предоставляется </a:t>
            </a:r>
            <a:r>
              <a:rPr lang="ru-RU" sz="1600" u="sng" dirty="0"/>
              <a:t>по направлению участкового врача</a:t>
            </a:r>
            <a:r>
              <a:rPr lang="ru-RU" sz="1600" dirty="0"/>
              <a:t>, за исключением случаев:</a:t>
            </a:r>
          </a:p>
          <a:p>
            <a:pPr>
              <a:spcBef>
                <a:spcPts val="300"/>
              </a:spcBef>
            </a:pPr>
            <a:r>
              <a:rPr lang="ru-RU" sz="1100" dirty="0"/>
              <a:t>1.</a:t>
            </a:r>
            <a:r>
              <a:rPr lang="ru-RU" sz="1100" b="0" dirty="0"/>
              <a:t> Необходимости дополнительного обследования для уточнения диагноза при направлении профильным специалистом</a:t>
            </a:r>
          </a:p>
          <a:p>
            <a:r>
              <a:rPr lang="ru-RU" sz="1100" dirty="0"/>
              <a:t>2.</a:t>
            </a:r>
            <a:r>
              <a:rPr lang="ru-RU" sz="1100" b="0" dirty="0"/>
              <a:t> Повторного приёма профильного специалиста</a:t>
            </a:r>
          </a:p>
          <a:p>
            <a:r>
              <a:rPr lang="ru-RU" sz="1100" dirty="0"/>
              <a:t>3.</a:t>
            </a:r>
            <a:r>
              <a:rPr lang="ru-RU" sz="1100" b="0" dirty="0"/>
              <a:t> При получении травмы</a:t>
            </a:r>
          </a:p>
          <a:p>
            <a:r>
              <a:rPr lang="ru-RU" sz="1100" dirty="0"/>
              <a:t>4.</a:t>
            </a:r>
            <a:r>
              <a:rPr lang="ru-RU" sz="1100" b="0" dirty="0"/>
              <a:t> При получении экстренной и плановой стоматологической помощи</a:t>
            </a:r>
          </a:p>
          <a:p>
            <a:r>
              <a:rPr lang="ru-RU" sz="1100" dirty="0"/>
              <a:t>5.</a:t>
            </a:r>
            <a:r>
              <a:rPr lang="ru-RU" sz="1100" b="0" dirty="0"/>
              <a:t> При обращении по поводу заболеваний дерматовенерологического профиля</a:t>
            </a:r>
          </a:p>
          <a:p>
            <a:r>
              <a:rPr lang="ru-RU" sz="1100" dirty="0"/>
              <a:t>6.</a:t>
            </a:r>
            <a:r>
              <a:rPr lang="ru-RU" sz="1100" b="0" dirty="0"/>
              <a:t> Получения услуг в передвижных медицинских комплексах и мед. поездах</a:t>
            </a:r>
          </a:p>
          <a:p>
            <a:r>
              <a:rPr lang="ru-RU" sz="1100" dirty="0"/>
              <a:t>7.</a:t>
            </a:r>
            <a:r>
              <a:rPr lang="ru-RU" sz="1100" b="0" dirty="0"/>
              <a:t> При обращении (самообращение) в молодежные центры здоровья</a:t>
            </a:r>
          </a:p>
          <a:p>
            <a:r>
              <a:rPr lang="ru-RU" sz="1100" dirty="0"/>
              <a:t>8.</a:t>
            </a:r>
            <a:r>
              <a:rPr lang="ru-RU" sz="1100" b="0" dirty="0"/>
              <a:t> При обращении к акушер-гинекологу и психологу по месту прикрепления</a:t>
            </a:r>
          </a:p>
          <a:p>
            <a:r>
              <a:rPr lang="ru-RU" sz="1100" dirty="0"/>
              <a:t>9.</a:t>
            </a:r>
            <a:r>
              <a:rPr lang="ru-RU" sz="1100" b="0" dirty="0"/>
              <a:t> Консультации профильного специалиста в рамках динамического наблюдения хронического заболевания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D0F34-9A74-4BF4-ADE5-97725EFEC138}"/>
              </a:ext>
            </a:extLst>
          </p:cNvPr>
          <p:cNvSpPr txBox="1"/>
          <p:nvPr/>
        </p:nvSpPr>
        <p:spPr>
          <a:xfrm>
            <a:off x="7491142" y="5781098"/>
            <a:ext cx="4605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КДП в рамках ГОБМП и в системе ОСМС</a:t>
            </a:r>
            <a:r>
              <a:rPr lang="ru-RU" b="1" dirty="0"/>
              <a:t> в ВОЕННО-МЕДИЦИНСКИХ (МЕДИЦИНСКИХ) ПОДРАЗДЕЛЕНИЯХ </a:t>
            </a:r>
            <a:r>
              <a:rPr lang="ru-RU" dirty="0"/>
              <a:t>осуществляется</a:t>
            </a:r>
            <a:br>
              <a:rPr lang="ru-RU" dirty="0"/>
            </a:br>
            <a:r>
              <a:rPr lang="ru-RU" b="1" u="sng" dirty="0"/>
              <a:t>по направлению врача </a:t>
            </a:r>
            <a:r>
              <a:rPr lang="ru-RU" dirty="0"/>
              <a:t>терапевта или врача общей практики </a:t>
            </a:r>
            <a:r>
              <a:rPr lang="ru-RU" b="1" dirty="0"/>
              <a:t>военно-медицинских (медицинских) подразделений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25D58D-ECF1-4666-A3D2-9C7E2B377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58" y="6016741"/>
            <a:ext cx="535272" cy="53527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ADF5E48-39E2-4D28-B673-E710CC96E500}"/>
              </a:ext>
            </a:extLst>
          </p:cNvPr>
          <p:cNvSpPr/>
          <p:nvPr/>
        </p:nvSpPr>
        <p:spPr>
          <a:xfrm>
            <a:off x="7201989" y="2418904"/>
            <a:ext cx="4507826" cy="314638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E1ABB0-CF21-4A71-B68F-E4D788420AC0}"/>
              </a:ext>
            </a:extLst>
          </p:cNvPr>
          <p:cNvSpPr/>
          <p:nvPr/>
        </p:nvSpPr>
        <p:spPr>
          <a:xfrm>
            <a:off x="6747773" y="1728990"/>
            <a:ext cx="4962042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6CFAB-EF0D-41EF-8CF3-2D26C35B28BD}"/>
              </a:ext>
            </a:extLst>
          </p:cNvPr>
          <p:cNvSpPr txBox="1"/>
          <p:nvPr/>
        </p:nvSpPr>
        <p:spPr>
          <a:xfrm>
            <a:off x="7450030" y="1705621"/>
            <a:ext cx="4356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b="1" dirty="0"/>
              <a:t>Пациент может получить КДП на республиканском уровне, для этого, необходимость рассматривается комиссией при медорганизации прикрепления в течение 2-х рабочих дней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EE3C75-874A-4CF5-A612-D46A94593AC2}"/>
              </a:ext>
            </a:extLst>
          </p:cNvPr>
          <p:cNvSpPr txBox="1"/>
          <p:nvPr/>
        </p:nvSpPr>
        <p:spPr>
          <a:xfrm>
            <a:off x="7359600" y="2404489"/>
            <a:ext cx="4394060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dirty="0"/>
              <a:t>Направление для получения КДП на республиканском уровне выдается </a:t>
            </a:r>
            <a:r>
              <a:rPr lang="ru-RU" b="1" dirty="0"/>
              <a:t>в случаях</a:t>
            </a:r>
            <a:r>
              <a:rPr lang="ru-RU" dirty="0"/>
              <a:t>:</a:t>
            </a:r>
          </a:p>
          <a:p>
            <a:pPr>
              <a:spcBef>
                <a:spcPts val="300"/>
              </a:spcBef>
            </a:pPr>
            <a:r>
              <a:rPr lang="ru-RU" dirty="0"/>
              <a:t>дифференциальной диагностики сложных, неясных случаев для верификации диагноза</a:t>
            </a:r>
          </a:p>
          <a:p>
            <a:pPr>
              <a:spcBef>
                <a:spcPts val="300"/>
              </a:spcBef>
            </a:pPr>
            <a:r>
              <a:rPr lang="ru-RU" dirty="0"/>
              <a:t>диагностики редко встречающихся, </a:t>
            </a:r>
            <a:r>
              <a:rPr lang="ru-RU" dirty="0" err="1"/>
              <a:t>орфанных</a:t>
            </a:r>
            <a:r>
              <a:rPr lang="ru-RU" dirty="0"/>
              <a:t> заболеваний</a:t>
            </a:r>
          </a:p>
          <a:p>
            <a:pPr>
              <a:spcBef>
                <a:spcPts val="300"/>
              </a:spcBef>
            </a:pPr>
            <a:r>
              <a:rPr lang="ru-RU" dirty="0"/>
              <a:t>решения спорных случаев определения тактики ведения, лечения, а также экспертной оценки нетрудоспособности</a:t>
            </a:r>
          </a:p>
          <a:p>
            <a:pPr>
              <a:spcBef>
                <a:spcPts val="300"/>
              </a:spcBef>
            </a:pPr>
            <a:r>
              <a:rPr lang="ru-RU" dirty="0"/>
              <a:t>определения наличия показаний для направления на лечение за рубеж</a:t>
            </a:r>
          </a:p>
          <a:p>
            <a:pPr>
              <a:spcBef>
                <a:spcPts val="300"/>
              </a:spcBef>
            </a:pPr>
            <a:r>
              <a:rPr lang="ru-RU" dirty="0"/>
              <a:t>определения тактики лечения пациентов из социально-уязвимых слоев населения с тяжелым течением заболевания</a:t>
            </a:r>
          </a:p>
          <a:p>
            <a:pPr>
              <a:spcBef>
                <a:spcPts val="300"/>
              </a:spcBef>
            </a:pPr>
            <a:r>
              <a:rPr lang="ru-RU" dirty="0"/>
              <a:t>определения тактики ведения и лечения пациентов в случаях частых рецидивов заболевания и декомпенсации</a:t>
            </a:r>
          </a:p>
          <a:p>
            <a:pPr>
              <a:spcBef>
                <a:spcPts val="300"/>
              </a:spcBef>
            </a:pPr>
            <a:r>
              <a:rPr lang="ru-RU" dirty="0"/>
              <a:t>диагностики и лечения при неэффективности проводимых лечебных мероприятий на уровне ПМСП</a:t>
            </a:r>
          </a:p>
        </p:txBody>
      </p:sp>
      <p:sp>
        <p:nvSpPr>
          <p:cNvPr id="24" name="Блок-схема: извлечение 23">
            <a:extLst>
              <a:ext uri="{FF2B5EF4-FFF2-40B4-BE49-F238E27FC236}">
                <a16:creationId xmlns:a16="http://schemas.microsoft.com/office/drawing/2014/main" id="{B28DA4A4-AD45-4D68-9B0D-9543A039B5BB}"/>
              </a:ext>
            </a:extLst>
          </p:cNvPr>
          <p:cNvSpPr/>
          <p:nvPr/>
        </p:nvSpPr>
        <p:spPr>
          <a:xfrm rot="5400000">
            <a:off x="7340042" y="2912585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извлечение 24">
            <a:extLst>
              <a:ext uri="{FF2B5EF4-FFF2-40B4-BE49-F238E27FC236}">
                <a16:creationId xmlns:a16="http://schemas.microsoft.com/office/drawing/2014/main" id="{25137C07-2F74-4532-A6B3-4CF0758A0A25}"/>
              </a:ext>
            </a:extLst>
          </p:cNvPr>
          <p:cNvSpPr/>
          <p:nvPr/>
        </p:nvSpPr>
        <p:spPr>
          <a:xfrm rot="5400000">
            <a:off x="7340042" y="3334951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извлечение 25">
            <a:extLst>
              <a:ext uri="{FF2B5EF4-FFF2-40B4-BE49-F238E27FC236}">
                <a16:creationId xmlns:a16="http://schemas.microsoft.com/office/drawing/2014/main" id="{DA3DB16F-F705-4541-8215-544C68770CF1}"/>
              </a:ext>
            </a:extLst>
          </p:cNvPr>
          <p:cNvSpPr/>
          <p:nvPr/>
        </p:nvSpPr>
        <p:spPr>
          <a:xfrm rot="5400000">
            <a:off x="7337853" y="3940259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>
            <a:extLst>
              <a:ext uri="{FF2B5EF4-FFF2-40B4-BE49-F238E27FC236}">
                <a16:creationId xmlns:a16="http://schemas.microsoft.com/office/drawing/2014/main" id="{5D587BEF-F05D-41A3-9A1B-E4B2C0665CB1}"/>
              </a:ext>
            </a:extLst>
          </p:cNvPr>
          <p:cNvSpPr/>
          <p:nvPr/>
        </p:nvSpPr>
        <p:spPr>
          <a:xfrm rot="5400000">
            <a:off x="7337852" y="4362625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извлечение 27">
            <a:extLst>
              <a:ext uri="{FF2B5EF4-FFF2-40B4-BE49-F238E27FC236}">
                <a16:creationId xmlns:a16="http://schemas.microsoft.com/office/drawing/2014/main" id="{9880B31D-5405-499C-8605-407F61731740}"/>
              </a:ext>
            </a:extLst>
          </p:cNvPr>
          <p:cNvSpPr/>
          <p:nvPr/>
        </p:nvSpPr>
        <p:spPr>
          <a:xfrm rot="5400000">
            <a:off x="7335663" y="4750156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извлечение 28">
            <a:extLst>
              <a:ext uri="{FF2B5EF4-FFF2-40B4-BE49-F238E27FC236}">
                <a16:creationId xmlns:a16="http://schemas.microsoft.com/office/drawing/2014/main" id="{DF2E7749-9251-468D-97B7-72C5A01C4C90}"/>
              </a:ext>
            </a:extLst>
          </p:cNvPr>
          <p:cNvSpPr/>
          <p:nvPr/>
        </p:nvSpPr>
        <p:spPr>
          <a:xfrm rot="5400000">
            <a:off x="7342183" y="5155104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6D2A2DB-9A90-46E6-848D-D0B99DCB3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04" y="1661373"/>
            <a:ext cx="948818" cy="94881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4F001A6-1219-4E08-B16E-48C6AED7F262}"/>
              </a:ext>
            </a:extLst>
          </p:cNvPr>
          <p:cNvSpPr txBox="1"/>
          <p:nvPr/>
        </p:nvSpPr>
        <p:spPr>
          <a:xfrm>
            <a:off x="1489155" y="5985402"/>
            <a:ext cx="4637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defRPr sz="12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Динамическое наблюдение при социально-значимых заболеваниях</a:t>
            </a:r>
            <a:r>
              <a:rPr lang="en-US" dirty="0"/>
              <a:t> </a:t>
            </a:r>
            <a:r>
              <a:rPr lang="ru-RU" dirty="0"/>
              <a:t>на уровне КДП осуществляется в рамках ГОБМП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BFC0AF9-3F6A-4E3F-9E52-5305F22B9EF3}"/>
              </a:ext>
            </a:extLst>
          </p:cNvPr>
          <p:cNvGrpSpPr/>
          <p:nvPr/>
        </p:nvGrpSpPr>
        <p:grpSpPr>
          <a:xfrm>
            <a:off x="1011899" y="3044126"/>
            <a:ext cx="688104" cy="895751"/>
            <a:chOff x="1031234" y="1353875"/>
            <a:chExt cx="398941" cy="523598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0857E125-DA33-48FD-976F-78A0B509C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76"/>
            <a:stretch/>
          </p:blipFill>
          <p:spPr>
            <a:xfrm>
              <a:off x="1038701" y="1353875"/>
              <a:ext cx="391474" cy="47124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735089AD-E681-4F2E-8283-335A4B32D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34" y="1489621"/>
              <a:ext cx="387852" cy="38785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2B8F999-EF2F-48D0-B695-4EBD461023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8" y="5940943"/>
            <a:ext cx="530005" cy="53000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16CE7A4-86D5-44CF-BA5A-CFB9628BBBAF}"/>
              </a:ext>
            </a:extLst>
          </p:cNvPr>
          <p:cNvSpPr txBox="1"/>
          <p:nvPr/>
        </p:nvSpPr>
        <p:spPr>
          <a:xfrm>
            <a:off x="1145321" y="418920"/>
            <a:ext cx="7232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u="sng" dirty="0">
                <a:solidFill>
                  <a:srgbClr val="084065"/>
                </a:solidFill>
                <a:latin typeface="FS Joey Pro" panose="02000806040000020004" pitchFamily="50" charset="-52"/>
              </a:rPr>
              <a:t>консультативно-диагностическая помощь</a:t>
            </a:r>
            <a:r>
              <a:rPr lang="ru-RU" sz="18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 амбулаторных условиях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19C708-B77C-4E90-9C4B-CDBE75B5B8B2}"/>
              </a:ext>
            </a:extLst>
          </p:cNvPr>
          <p:cNvSpPr txBox="1"/>
          <p:nvPr/>
        </p:nvSpPr>
        <p:spPr>
          <a:xfrm>
            <a:off x="1003190" y="1489457"/>
            <a:ext cx="4813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600" u="sng" dirty="0"/>
              <a:t>Консультативно-диагностическая помощь (КДП):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2A56CB-9EB2-484D-B615-B8C0F6DEA4EA}"/>
              </a:ext>
            </a:extLst>
          </p:cNvPr>
          <p:cNvSpPr txBox="1"/>
          <p:nvPr/>
        </p:nvSpPr>
        <p:spPr>
          <a:xfrm>
            <a:off x="1174407" y="1788582"/>
            <a:ext cx="42430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Прием и консультации профильных специалистов, лабораторные, инструментальные диагностические исследования, процедуры и манипуляции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031579B-FFB2-4F8F-B1C0-CB8A008403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06" y="1909526"/>
            <a:ext cx="941223" cy="9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07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217E826-065D-4EED-B895-6CAF981F7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1512E2D-54DC-4672-866A-FD37CE38E93F}"/>
              </a:ext>
            </a:extLst>
          </p:cNvPr>
          <p:cNvSpPr/>
          <p:nvPr/>
        </p:nvSpPr>
        <p:spPr>
          <a:xfrm flipH="1">
            <a:off x="1109009" y="6002426"/>
            <a:ext cx="5313951" cy="70833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7224D49-9CF8-425F-AC17-2C68CC20A953}"/>
              </a:ext>
            </a:extLst>
          </p:cNvPr>
          <p:cNvSpPr/>
          <p:nvPr/>
        </p:nvSpPr>
        <p:spPr>
          <a:xfrm flipH="1">
            <a:off x="6725229" y="3827962"/>
            <a:ext cx="5318706" cy="288280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F73E7D1-A779-489F-BA01-FBED15C2FC47}"/>
              </a:ext>
            </a:extLst>
          </p:cNvPr>
          <p:cNvSpPr/>
          <p:nvPr/>
        </p:nvSpPr>
        <p:spPr>
          <a:xfrm flipH="1">
            <a:off x="1174406" y="1428566"/>
            <a:ext cx="5248554" cy="920764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302604" y="1331701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173143" y="381891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1896862" y="3915776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621846" y="1428565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72CDE8D-E1EF-4779-A6FA-8B043AC50D24}"/>
              </a:ext>
            </a:extLst>
          </p:cNvPr>
          <p:cNvSpPr txBox="1"/>
          <p:nvPr/>
        </p:nvSpPr>
        <p:spPr>
          <a:xfrm>
            <a:off x="1310912" y="43954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5B443-4194-40ED-86FB-D33ABEC7325B}"/>
              </a:ext>
            </a:extLst>
          </p:cNvPr>
          <p:cNvSpPr txBox="1"/>
          <p:nvPr/>
        </p:nvSpPr>
        <p:spPr>
          <a:xfrm>
            <a:off x="328612" y="894763"/>
            <a:ext cx="70655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и социального развития Республики Казахстан от </a:t>
            </a:r>
            <a:r>
              <a:rPr lang="ru-RU" sz="1050" b="1" dirty="0">
                <a:solidFill>
                  <a:srgbClr val="C00000"/>
                </a:solidFill>
                <a:latin typeface="FS Joey Pro" panose="02000806040000020004" pitchFamily="50" charset="-52"/>
              </a:rPr>
              <a:t>17 августа 2015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>
                <a:solidFill>
                  <a:srgbClr val="C00000"/>
                </a:solidFill>
                <a:latin typeface="FS Joey Pro" panose="02000806040000020004" pitchFamily="50" charset="-52"/>
              </a:rPr>
              <a:t>года № 669 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стационарозамещающей помощи»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8F298-7CB5-4DD5-9775-1F88ACB0A7A4}"/>
              </a:ext>
            </a:extLst>
          </p:cNvPr>
          <p:cNvSpPr txBox="1"/>
          <p:nvPr/>
        </p:nvSpPr>
        <p:spPr>
          <a:xfrm>
            <a:off x="1249839" y="1428565"/>
            <a:ext cx="5002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Стационарозамещающая помощь предоставляется в условиях </a:t>
            </a:r>
            <a:r>
              <a:rPr lang="ru-RU" sz="1200" u="sng" dirty="0"/>
              <a:t>дневного стационара и стационара на дому</a:t>
            </a:r>
            <a:r>
              <a:rPr lang="ru-RU" sz="1200" b="0" dirty="0"/>
              <a:t> по направлению из поликлиники или другой медорганизации с результатами лабораторных, инструментальных исследований и консультаций профильных специалистов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B2963-A5F4-4E0F-87A9-3BAA5584EF22}"/>
              </a:ext>
            </a:extLst>
          </p:cNvPr>
          <p:cNvSpPr txBox="1"/>
          <p:nvPr/>
        </p:nvSpPr>
        <p:spPr>
          <a:xfrm>
            <a:off x="1196986" y="2582604"/>
            <a:ext cx="5445023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600" dirty="0"/>
              <a:t>СТАЦИОНАРОЗАМЕЩАЮЩАЯ ПОМОЩЬ ВКЛЮЧАЕТ</a:t>
            </a:r>
            <a:r>
              <a:rPr lang="ru-RU" sz="1600" b="0" dirty="0"/>
              <a:t>: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осмотр врача, консультации профильных специалистов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диагностические услуги: лабораторные и патологоанатомические </a:t>
            </a:r>
            <a:r>
              <a:rPr lang="ru-RU" sz="1000" b="0" dirty="0"/>
              <a:t>(гистологические исследования операционного и </a:t>
            </a:r>
            <a:r>
              <a:rPr lang="ru-RU" sz="1000" b="0" dirty="0" err="1"/>
              <a:t>биопсийного</a:t>
            </a:r>
            <a:r>
              <a:rPr lang="ru-RU" sz="1000" b="0" dirty="0"/>
              <a:t> материала, цитологические исследования)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лечение основного заболевания </a:t>
            </a:r>
            <a:r>
              <a:rPr lang="ru-RU" sz="1000" b="0" dirty="0"/>
              <a:t>(с использованием лекарственных средств, </a:t>
            </a:r>
            <a:r>
              <a:rPr lang="ru-RU" sz="1000" b="0" dirty="0" err="1"/>
              <a:t>медизделий</a:t>
            </a:r>
            <a:r>
              <a:rPr lang="ru-RU" sz="1000" b="0" dirty="0"/>
              <a:t>)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проведение гемодиализа и </a:t>
            </a:r>
            <a:r>
              <a:rPr lang="ru-RU" sz="1200" b="0" dirty="0" err="1"/>
              <a:t>перитонеального</a:t>
            </a:r>
            <a:r>
              <a:rPr lang="ru-RU" sz="1200" b="0" dirty="0"/>
              <a:t> диализа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проведение химио - и лучевой терапии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медицинскую реабилитацию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стационар на дому при острых и хронических состояниях, которые не позволяют пациенту самостоятельно посетить поликлинику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обеспечение кровью, ее компонентами и препаратами при получении стационарозамещающей помощи </a:t>
            </a:r>
            <a:r>
              <a:rPr lang="ru-RU" sz="1200" b="0" u="sng" dirty="0"/>
              <a:t>при круглосуточных стационарах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паллиативную помощь и сестринский уход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экспертизу временной нетрудоспособности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6EAE35-88D1-464E-BCAC-F8B1897F3602}"/>
              </a:ext>
            </a:extLst>
          </p:cNvPr>
          <p:cNvSpPr txBox="1"/>
          <p:nvPr/>
        </p:nvSpPr>
        <p:spPr>
          <a:xfrm>
            <a:off x="1345748" y="416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 стационарозамещающих условиях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C4C9E7-ABD1-4616-BF5A-3F4A8A81C099}"/>
              </a:ext>
            </a:extLst>
          </p:cNvPr>
          <p:cNvSpPr txBox="1"/>
          <p:nvPr/>
        </p:nvSpPr>
        <p:spPr>
          <a:xfrm>
            <a:off x="1682479" y="6035047"/>
            <a:ext cx="46717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100" dirty="0"/>
              <a:t>Питание при получении стационарозамещающей помощи предусмотрено только при получении медуслуг гемодиализа, медуслуг в противотуберкулезных медорганизациях и в Центрах психического здоровья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9043FC-C191-4C74-8403-AEBC54396181}"/>
              </a:ext>
            </a:extLst>
          </p:cNvPr>
          <p:cNvSpPr txBox="1"/>
          <p:nvPr/>
        </p:nvSpPr>
        <p:spPr>
          <a:xfrm>
            <a:off x="6884718" y="1195390"/>
            <a:ext cx="5159218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714375"/>
            <a:r>
              <a:rPr lang="ru-RU" b="1" dirty="0" err="1"/>
              <a:t>Стационарозамещающая</a:t>
            </a:r>
            <a:r>
              <a:rPr lang="ru-RU" b="1" dirty="0"/>
              <a:t> помощь в специализированных</a:t>
            </a:r>
            <a:r>
              <a:rPr lang="en-US" b="1" dirty="0"/>
              <a:t> </a:t>
            </a:r>
            <a:r>
              <a:rPr lang="ru-RU" b="1" dirty="0"/>
              <a:t>(профильных) медицинских организациях или отделениях предоставляется пациенту по заключению специалиста со следующими заболеваниями:</a:t>
            </a:r>
          </a:p>
          <a:p>
            <a:r>
              <a:rPr lang="ru-RU" dirty="0"/>
              <a:t>1. психическое расстройство и расстройство поведения, связанное с употреблением психоактивных веществ</a:t>
            </a:r>
          </a:p>
          <a:p>
            <a:r>
              <a:rPr lang="ru-RU" dirty="0"/>
              <a:t>2. злокачественные новообразования</a:t>
            </a:r>
          </a:p>
          <a:p>
            <a:r>
              <a:rPr lang="ru-RU" dirty="0"/>
              <a:t>3. инфекционные и паразитарные заболевания (кишечные инфекции, бактериальные зоонозы, </a:t>
            </a:r>
            <a:r>
              <a:rPr lang="ru-RU" dirty="0" err="1"/>
              <a:t>вакциноуправляемые</a:t>
            </a:r>
            <a:r>
              <a:rPr lang="ru-RU" dirty="0"/>
              <a:t> инфекции)</a:t>
            </a:r>
          </a:p>
          <a:p>
            <a:r>
              <a:rPr lang="ru-RU" dirty="0"/>
              <a:t>4. туберкулез при наличии условий изоляции пациента и БК (-)</a:t>
            </a:r>
          </a:p>
          <a:p>
            <a:r>
              <a:rPr lang="ru-RU" dirty="0"/>
              <a:t>5. кожные (контагиозные дерматозы, </a:t>
            </a:r>
            <a:r>
              <a:rPr lang="ru-RU" dirty="0" err="1"/>
              <a:t>инфестации</a:t>
            </a:r>
            <a:r>
              <a:rPr lang="ru-RU" dirty="0"/>
              <a:t>) и венерические заболевания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C1868-ACE8-43DB-AF96-5E4FE608ECCA}"/>
              </a:ext>
            </a:extLst>
          </p:cNvPr>
          <p:cNvSpPr txBox="1"/>
          <p:nvPr/>
        </p:nvSpPr>
        <p:spPr>
          <a:xfrm>
            <a:off x="6975589" y="3869702"/>
            <a:ext cx="506834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182563"/>
            <a:r>
              <a:rPr lang="ru-RU" b="1" dirty="0"/>
              <a:t>Показания для госпитализации в дневной стационар при амбулаторно-поликлинических организациях и в стационар на дому:</a:t>
            </a:r>
          </a:p>
          <a:p>
            <a:r>
              <a:rPr lang="ru-RU" dirty="0"/>
              <a:t>      </a:t>
            </a:r>
            <a:r>
              <a:rPr lang="ru-RU" sz="1100" dirty="0"/>
              <a:t>1) обострение хронических заболеваний, не требующих круглосуточного медицинского наблюдения;</a:t>
            </a:r>
          </a:p>
          <a:p>
            <a:r>
              <a:rPr lang="ru-RU" sz="1100" dirty="0"/>
              <a:t>      2) активное плановое оздоровление группы пациентов с хроническими заболеваниями, подлежащими динамическому наблюдению;</a:t>
            </a:r>
          </a:p>
          <a:p>
            <a:r>
              <a:rPr lang="ru-RU" sz="1100" dirty="0"/>
              <a:t>      3) долечивание пациента на следующий день после курса стационарного лечения по медицинским показаниям;</a:t>
            </a:r>
          </a:p>
          <a:p>
            <a:r>
              <a:rPr lang="ru-RU" sz="1100" dirty="0"/>
              <a:t>      4) проведение курсов медицинской реабилитации второго и третьего этапа;</a:t>
            </a:r>
          </a:p>
          <a:p>
            <a:r>
              <a:rPr lang="ru-RU" sz="1100" dirty="0"/>
              <a:t>      5) паллиативная помощь;</a:t>
            </a:r>
          </a:p>
          <a:p>
            <a:r>
              <a:rPr lang="ru-RU" sz="1100" dirty="0"/>
              <a:t>      6) </a:t>
            </a:r>
            <a:r>
              <a:rPr lang="ru-RU" sz="1100" dirty="0" err="1"/>
              <a:t>орфанные</a:t>
            </a:r>
            <a:r>
              <a:rPr lang="ru-RU" sz="1100" dirty="0"/>
              <a:t> заболевания у детей, сопряженных с высоким риском инфекционных осложнений и требующих изоляции в период сезонных вирусных заболеваний, для получения регулярной заместительной ферментативной и антибактериальной терапии.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4E6EE74-A778-4E42-8D87-9AD2F1D1FACA}"/>
              </a:ext>
            </a:extLst>
          </p:cNvPr>
          <p:cNvSpPr/>
          <p:nvPr/>
        </p:nvSpPr>
        <p:spPr>
          <a:xfrm flipH="1">
            <a:off x="6729985" y="1195391"/>
            <a:ext cx="5313951" cy="250068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48A3ED-4B7F-4441-A7F6-4F9A25074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56" y="1240235"/>
            <a:ext cx="739574" cy="7395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B05AE0-DA11-4A8E-8DB0-CECD2FC90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57" y="2962439"/>
            <a:ext cx="131578" cy="1315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533A0D-5CDC-4A46-BC6B-2CA49343A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57" y="3210657"/>
            <a:ext cx="131578" cy="1315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AF8B9B8-2BE7-4DCF-B9CD-DCC589C1CF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3555617"/>
            <a:ext cx="131578" cy="1315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0EBF366-CE10-4DA6-903D-D98E19779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3777708"/>
            <a:ext cx="131578" cy="1315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014A91-FA4D-47CA-BE35-C1C99B4D7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97" y="4006831"/>
            <a:ext cx="131578" cy="1315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A30979E-08B9-4DE1-AE6E-15B406F20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4235954"/>
            <a:ext cx="131578" cy="1315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CCB9AA-EEBA-4007-B98B-3D3A30338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4458045"/>
            <a:ext cx="131578" cy="1315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6D93C83-AAD0-48C1-9F42-4166BD957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4842904"/>
            <a:ext cx="131578" cy="1315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3D01CE-0E0B-4E17-B79F-6BBEF41CD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5241195"/>
            <a:ext cx="131578" cy="13157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04F4293-6AA6-430B-B90B-A323CE680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6" y="5482326"/>
            <a:ext cx="131578" cy="13157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424115D-9D48-44AB-AFC6-72D083761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27" y="3822969"/>
            <a:ext cx="504292" cy="504292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0304C34B-71B3-476D-844C-C8EF6B62D89C}"/>
              </a:ext>
            </a:extLst>
          </p:cNvPr>
          <p:cNvCxnSpPr/>
          <p:nvPr/>
        </p:nvCxnSpPr>
        <p:spPr>
          <a:xfrm>
            <a:off x="7203419" y="4327261"/>
            <a:ext cx="46576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EDFE478-3049-4A3A-A6EA-A9FC117DDD1B}"/>
              </a:ext>
            </a:extLst>
          </p:cNvPr>
          <p:cNvGrpSpPr/>
          <p:nvPr/>
        </p:nvGrpSpPr>
        <p:grpSpPr>
          <a:xfrm>
            <a:off x="965446" y="5972892"/>
            <a:ext cx="690931" cy="611827"/>
            <a:chOff x="925894" y="5955257"/>
            <a:chExt cx="690931" cy="61182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A71DF8E-428D-468A-B4CD-553BAAA3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98" y="5955257"/>
              <a:ext cx="611827" cy="611827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382ADBE-8767-4CBA-BAFF-669764476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94" y="6026456"/>
              <a:ext cx="313660" cy="313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93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D4491F9-34EB-4DC1-A543-0FEB7BAD9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9CA6ED2-DE77-434B-B231-6B7E1446B40F}"/>
              </a:ext>
            </a:extLst>
          </p:cNvPr>
          <p:cNvSpPr/>
          <p:nvPr/>
        </p:nvSpPr>
        <p:spPr>
          <a:xfrm>
            <a:off x="6505303" y="5301456"/>
            <a:ext cx="5511973" cy="133227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41CAAC2-E581-42B3-9162-D993D3AAF945}"/>
              </a:ext>
            </a:extLst>
          </p:cNvPr>
          <p:cNvSpPr/>
          <p:nvPr/>
        </p:nvSpPr>
        <p:spPr>
          <a:xfrm>
            <a:off x="6989810" y="1387176"/>
            <a:ext cx="4802054" cy="71447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817A782-167B-4F10-9BA0-D692A518F10A}"/>
              </a:ext>
            </a:extLst>
          </p:cNvPr>
          <p:cNvSpPr/>
          <p:nvPr/>
        </p:nvSpPr>
        <p:spPr>
          <a:xfrm flipH="1">
            <a:off x="1345747" y="3825982"/>
            <a:ext cx="4750251" cy="1600438"/>
          </a:xfrm>
          <a:prstGeom prst="rect">
            <a:avLst/>
          </a:prstGeom>
          <a:solidFill>
            <a:srgbClr val="F9D7E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8DFAF-C1A5-441B-BBB8-30EC594C0FDD}"/>
              </a:ext>
            </a:extLst>
          </p:cNvPr>
          <p:cNvSpPr/>
          <p:nvPr/>
        </p:nvSpPr>
        <p:spPr>
          <a:xfrm flipH="1">
            <a:off x="1062831" y="1977448"/>
            <a:ext cx="5033168" cy="176157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163260" y="1331699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312487" y="3818910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2036206" y="3915774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482502" y="1428563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B729EBB-BBCE-4323-80C8-174C7700664D}"/>
              </a:ext>
            </a:extLst>
          </p:cNvPr>
          <p:cNvSpPr txBox="1"/>
          <p:nvPr/>
        </p:nvSpPr>
        <p:spPr>
          <a:xfrm>
            <a:off x="1127456" y="1398173"/>
            <a:ext cx="4968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ГОСПИТАЛИЗАЦИЯ БОЛЬНЫХ ПРОВОДИТСЯ В СООТВЕТСТВИИ С ПРОФИЛЕМ ОТДЕЛЕНИЯ (КОЕК)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9C0AD-F387-4F4C-9E7D-44BBFE6851A3}"/>
              </a:ext>
            </a:extLst>
          </p:cNvPr>
          <p:cNvSpPr txBox="1"/>
          <p:nvPr/>
        </p:nvSpPr>
        <p:spPr>
          <a:xfrm>
            <a:off x="1258660" y="82046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16D35-2E97-4360-B07F-752745C32CE8}"/>
              </a:ext>
            </a:extLst>
          </p:cNvPr>
          <p:cNvSpPr txBox="1"/>
          <p:nvPr/>
        </p:nvSpPr>
        <p:spPr>
          <a:xfrm>
            <a:off x="1345748" y="416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 стационарных условиях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9C578-4622-462B-89C5-1F5F17CB9A9E}"/>
              </a:ext>
            </a:extLst>
          </p:cNvPr>
          <p:cNvSpPr txBox="1"/>
          <p:nvPr/>
        </p:nvSpPr>
        <p:spPr>
          <a:xfrm>
            <a:off x="328612" y="902502"/>
            <a:ext cx="70655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и социального развития Республики Казахстан </a:t>
            </a:r>
            <a:r>
              <a:rPr lang="ru-RU" sz="1050" b="1" dirty="0">
                <a:solidFill>
                  <a:srgbClr val="C00000"/>
                </a:solidFill>
                <a:latin typeface="FS Joey Pro" panose="02000806040000020004" pitchFamily="50" charset="-52"/>
              </a:rPr>
              <a:t>от 29 сентября 2015 года № 761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стационарной помощи»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95FD87-6FFC-48AE-BE76-EC9E01F0550D}"/>
              </a:ext>
            </a:extLst>
          </p:cNvPr>
          <p:cNvSpPr txBox="1"/>
          <p:nvPr/>
        </p:nvSpPr>
        <p:spPr>
          <a:xfrm>
            <a:off x="1127456" y="1940012"/>
            <a:ext cx="50331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ПЛАНОВАЯ ГОСПИТАЛИЗАЦИЯ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по направлению участкового врача/ профильного специалиста при наличии лабораторных и инструментальных исследований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через портал «Бюро госпитализации» или по решению первого руководителя клиники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в течение 60 минут с момента обращения в приемный покой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при наличии результатов тестирования ПЦР на COVID-19</a:t>
            </a:r>
            <a:br>
              <a:rPr lang="en-US" b="0" dirty="0"/>
            </a:br>
            <a:r>
              <a:rPr lang="ru-RU" b="0" dirty="0"/>
              <a:t>со сроком не позднее 5 дней со дня сдачи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11AC50-802D-450A-9464-E0FFF9718701}"/>
              </a:ext>
            </a:extLst>
          </p:cNvPr>
          <p:cNvSpPr txBox="1"/>
          <p:nvPr/>
        </p:nvSpPr>
        <p:spPr>
          <a:xfrm>
            <a:off x="1449598" y="3809108"/>
            <a:ext cx="46464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357188"/>
            <a:r>
              <a:rPr lang="ru-RU" dirty="0">
                <a:solidFill>
                  <a:srgbClr val="C00000"/>
                </a:solidFill>
              </a:rPr>
              <a:t>ЭКСТРЕННАЯ ГОСПИТАЛИЗАЦИЯ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вне зависимости от наличия направления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круглосуточно и без выходных в ургентные стационары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/>
              <a:t>при поступлении производится забор анализа для экспресс тестирования на коронавирусную инфекцию, при положительном результате проводится ПЦР-тестирование на COVID-19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5C6F31-7F56-4663-BDF4-9283615B2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42" y="3841968"/>
            <a:ext cx="216810" cy="2168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B69A96-23F5-4BE7-8CA3-FC0A24A636C6}"/>
              </a:ext>
            </a:extLst>
          </p:cNvPr>
          <p:cNvSpPr txBox="1"/>
          <p:nvPr/>
        </p:nvSpPr>
        <p:spPr>
          <a:xfrm>
            <a:off x="1645547" y="5547806"/>
            <a:ext cx="45733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Руководство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медорнизации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может самостоятельно принять решение</a:t>
            </a:r>
            <a:br>
              <a:rPr lang="en-US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</a:b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 госпитализации пациентов из незащищенных слоев населения</a:t>
            </a:r>
            <a:br>
              <a:rPr lang="en-US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</a:br>
            <a:r>
              <a:rPr lang="ru-RU" sz="1100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(дети, беременные, ветераны ВОВ, инвалиды, многодетные матери, пенсионеры, больные социально-значимыми заболеваниями)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от объема плановой госпитализации: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НИИ, НЦ – 15% (</a:t>
            </a:r>
            <a:r>
              <a:rPr lang="ru-RU" sz="1100" b="1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50%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в период пандемии 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COVID-19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), другие клиники – 10% (</a:t>
            </a:r>
            <a:r>
              <a:rPr lang="ru-RU" sz="1100" b="1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30%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в период пандемии 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COVID-19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09FC3-7590-44EB-9048-C8FA04A5C251}"/>
              </a:ext>
            </a:extLst>
          </p:cNvPr>
          <p:cNvSpPr txBox="1"/>
          <p:nvPr/>
        </p:nvSpPr>
        <p:spPr>
          <a:xfrm>
            <a:off x="6803515" y="2408223"/>
            <a:ext cx="508801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714375">
              <a:spcBef>
                <a:spcPts val="300"/>
              </a:spcBef>
            </a:pPr>
            <a:r>
              <a:rPr lang="ru-RU" sz="1200" b="0" dirty="0"/>
              <a:t>Дети </a:t>
            </a:r>
            <a:r>
              <a:rPr lang="ru-RU" sz="1200" dirty="0"/>
              <a:t>до 5-ти лет и старше</a:t>
            </a:r>
            <a:r>
              <a:rPr lang="ru-RU" sz="1200" b="0" dirty="0"/>
              <a:t>, </a:t>
            </a:r>
            <a:r>
              <a:rPr lang="ru-RU" sz="1200" b="0" u="sng" dirty="0"/>
              <a:t>нуждающиеся в индивидуальном уходе</a:t>
            </a:r>
            <a:r>
              <a:rPr lang="ru-RU" sz="1200" b="0" dirty="0"/>
              <a:t>, госпитализируются с матерью или другими лицами, которые бесплатно обеспечивается спальным местом</a:t>
            </a:r>
          </a:p>
          <a:p>
            <a:pPr>
              <a:spcBef>
                <a:spcPts val="300"/>
              </a:spcBef>
            </a:pPr>
            <a:r>
              <a:rPr lang="ru-RU" sz="1200" dirty="0"/>
              <a:t>Кормящая мать ребенка до одного года жизни</a:t>
            </a:r>
            <a:r>
              <a:rPr lang="ru-RU" sz="1200" b="0" dirty="0"/>
              <a:t> обеспечивается </a:t>
            </a:r>
            <a:r>
              <a:rPr lang="ru-RU" sz="1200" b="0" u="sng" dirty="0"/>
              <a:t>бесплатным питанием</a:t>
            </a:r>
            <a:r>
              <a:rPr lang="ru-RU" sz="1200" b="0" dirty="0"/>
              <a:t> на весь период пребывания в стационаре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Ухаживающим за детьми </a:t>
            </a:r>
            <a:r>
              <a:rPr lang="ru-RU" sz="1200" dirty="0"/>
              <a:t>в возрасте до 3-х лет</a:t>
            </a:r>
            <a:r>
              <a:rPr lang="ru-RU" sz="1200" b="0" dirty="0"/>
              <a:t> </a:t>
            </a:r>
            <a:r>
              <a:rPr lang="ru-RU" sz="1200" dirty="0"/>
              <a:t>или детьми старшего возраста в тяжелом состоянии</a:t>
            </a:r>
            <a:r>
              <a:rPr lang="ru-RU" sz="1200" b="0" dirty="0"/>
              <a:t> получают после выписки из стационара </a:t>
            </a:r>
            <a:r>
              <a:rPr lang="ru-RU" sz="1200" b="0" u="sng" dirty="0"/>
              <a:t>больничный лист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52B08B-4214-4F26-ADB6-9E29BC1B09F4}"/>
              </a:ext>
            </a:extLst>
          </p:cNvPr>
          <p:cNvSpPr txBox="1"/>
          <p:nvPr/>
        </p:nvSpPr>
        <p:spPr>
          <a:xfrm>
            <a:off x="7441748" y="4265478"/>
            <a:ext cx="4267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Проведение </a:t>
            </a:r>
            <a:r>
              <a:rPr lang="ru-RU" sz="1200" b="0" u="sng" dirty="0"/>
              <a:t>лечебно-диагностических мероприятий</a:t>
            </a:r>
            <a:r>
              <a:rPr lang="ru-RU" sz="1200" b="0" dirty="0"/>
              <a:t>, </a:t>
            </a:r>
            <a:r>
              <a:rPr lang="ru-RU" sz="1200" b="0" u="sng" dirty="0"/>
              <a:t>лекарственное обеспечение</a:t>
            </a:r>
            <a:r>
              <a:rPr lang="ru-RU" sz="1200" b="0" dirty="0"/>
              <a:t>, </a:t>
            </a:r>
            <a:r>
              <a:rPr lang="ru-RU" sz="1200" b="0" u="sng" dirty="0"/>
              <a:t>питание</a:t>
            </a:r>
            <a:r>
              <a:rPr lang="ru-RU" sz="1200" b="0" dirty="0"/>
              <a:t> и соответствующий </a:t>
            </a:r>
            <a:r>
              <a:rPr lang="ru-RU" sz="1200" b="0" u="sng" dirty="0"/>
              <a:t>уход</a:t>
            </a:r>
            <a:r>
              <a:rPr lang="ru-RU" sz="1200" b="0" dirty="0"/>
              <a:t> для пациента осуществляются </a:t>
            </a:r>
            <a:r>
              <a:rPr lang="ru-RU" sz="1200" dirty="0"/>
              <a:t>С МОМЕНТА ПОСТУПЛЕНИЯ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E78EE6-B606-49CF-A343-D8986FA172D9}"/>
              </a:ext>
            </a:extLst>
          </p:cNvPr>
          <p:cNvSpPr txBox="1"/>
          <p:nvPr/>
        </p:nvSpPr>
        <p:spPr>
          <a:xfrm>
            <a:off x="6740640" y="5329523"/>
            <a:ext cx="5213762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200" dirty="0"/>
              <a:t>Пациенты могут получить медпомощь только </a:t>
            </a:r>
            <a:r>
              <a:rPr lang="ru-RU" sz="1200" u="sng" dirty="0"/>
              <a:t>при наличии письменного согласия</a:t>
            </a:r>
            <a:r>
              <a:rPr lang="ru-RU" sz="1200" dirty="0"/>
              <a:t>. Если согласие получить не представляется возможным в силу того, что пациент находится в состоянии, не позволяющем выразить свою волю, медпомощь предоставляется без оформления письменного согласия</a:t>
            </a:r>
          </a:p>
          <a:p>
            <a:pPr>
              <a:spcBef>
                <a:spcPts val="300"/>
              </a:spcBef>
            </a:pPr>
            <a:r>
              <a:rPr lang="ru-RU" sz="1200" dirty="0"/>
              <a:t>Для детей или недееспособных лиц согласие подписывает законный представитель, а при их отсутствии консилиум врачей или медработник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658B31-9380-46BA-8C19-4F15F87D7B71}"/>
              </a:ext>
            </a:extLst>
          </p:cNvPr>
          <p:cNvSpPr txBox="1"/>
          <p:nvPr/>
        </p:nvSpPr>
        <p:spPr>
          <a:xfrm>
            <a:off x="7070879" y="1397670"/>
            <a:ext cx="3880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При плановой госпитализации должно быть реализовано право пациента на </a:t>
            </a:r>
            <a:r>
              <a:rPr lang="ru-RU" sz="1200" u="sng" dirty="0"/>
              <a:t>свободный выбор стационара</a:t>
            </a:r>
            <a:r>
              <a:rPr lang="ru-RU" sz="1200" b="0" dirty="0"/>
              <a:t> для прохождения лечения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17C065-69F7-49C7-B5CB-932F8AE2E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74" y="1191438"/>
            <a:ext cx="806673" cy="806673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AD8B849-D37D-4634-914D-3E17DCD02047}"/>
              </a:ext>
            </a:extLst>
          </p:cNvPr>
          <p:cNvSpPr/>
          <p:nvPr/>
        </p:nvSpPr>
        <p:spPr>
          <a:xfrm flipH="1">
            <a:off x="6772076" y="2393549"/>
            <a:ext cx="4802055" cy="166127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Рисунок 7" descr="Изображение выглядит как iPod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3F76F1B-E21D-4224-9789-C017B0D89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953" y="2176972"/>
            <a:ext cx="903032" cy="9030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F50A48C-FA40-4C24-B8FD-1F1AB279BCA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98" y="4361404"/>
            <a:ext cx="511129" cy="51112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1B195C-2A21-48E7-9A9E-60EB1BCF12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338" y="5728006"/>
            <a:ext cx="791634" cy="7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07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864239C1-98CC-4AAA-AA44-70319A050F99}"/>
              </a:ext>
            </a:extLst>
          </p:cNvPr>
          <p:cNvSpPr/>
          <p:nvPr/>
        </p:nvSpPr>
        <p:spPr>
          <a:xfrm>
            <a:off x="816174" y="5026702"/>
            <a:ext cx="1250751" cy="9688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50D2A55-47D3-428E-9FD4-2DDF0DEE8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4AA9623-79F8-4B28-B6CC-3EA3DBCA8EDD}"/>
              </a:ext>
            </a:extLst>
          </p:cNvPr>
          <p:cNvSpPr/>
          <p:nvPr/>
        </p:nvSpPr>
        <p:spPr>
          <a:xfrm>
            <a:off x="7509685" y="1318001"/>
            <a:ext cx="4199813" cy="54391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163260" y="1331699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312487" y="3818910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2036206" y="3915774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482502" y="1428563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19C0AD-F387-4F4C-9E7D-44BBFE6851A3}"/>
              </a:ext>
            </a:extLst>
          </p:cNvPr>
          <p:cNvSpPr txBox="1"/>
          <p:nvPr/>
        </p:nvSpPr>
        <p:spPr>
          <a:xfrm>
            <a:off x="1258660" y="82046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16D35-2E97-4360-B07F-752745C32CE8}"/>
              </a:ext>
            </a:extLst>
          </p:cNvPr>
          <p:cNvSpPr txBox="1"/>
          <p:nvPr/>
        </p:nvSpPr>
        <p:spPr>
          <a:xfrm>
            <a:off x="1345748" y="416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 стационарных условиях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9C578-4622-462B-89C5-1F5F17CB9A9E}"/>
              </a:ext>
            </a:extLst>
          </p:cNvPr>
          <p:cNvSpPr txBox="1"/>
          <p:nvPr/>
        </p:nvSpPr>
        <p:spPr>
          <a:xfrm>
            <a:off x="328612" y="902502"/>
            <a:ext cx="70655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и социального развития Республики Казахстан </a:t>
            </a:r>
            <a:r>
              <a:rPr lang="ru-RU" sz="1050" b="1" dirty="0">
                <a:solidFill>
                  <a:srgbClr val="C00000"/>
                </a:solidFill>
                <a:latin typeface="FS Joey Pro" panose="02000806040000020004" pitchFamily="50" charset="-52"/>
              </a:rPr>
              <a:t>от 29 сентября 2015 года № 761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стационарной помощи»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6B3A45-51EE-4266-B22C-5AF579E89E67}"/>
              </a:ext>
            </a:extLst>
          </p:cNvPr>
          <p:cNvSpPr txBox="1"/>
          <p:nvPr/>
        </p:nvSpPr>
        <p:spPr>
          <a:xfrm>
            <a:off x="2008991" y="4979868"/>
            <a:ext cx="40265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Разрешается </a:t>
            </a:r>
            <a:r>
              <a:rPr lang="ru-RU" sz="1200" dirty="0"/>
              <a:t>посещение</a:t>
            </a:r>
            <a:r>
              <a:rPr lang="ru-RU" sz="1200" b="0" dirty="0"/>
              <a:t> членами семьи или законными представителями пациента, который находится на лечении </a:t>
            </a:r>
            <a:r>
              <a:rPr lang="ru-RU" sz="1200" dirty="0"/>
              <a:t>в отделении </a:t>
            </a:r>
            <a:r>
              <a:rPr lang="ru-RU" sz="1200" b="0" dirty="0"/>
              <a:t>стационара, в том числе </a:t>
            </a:r>
            <a:r>
              <a:rPr lang="ru-RU" sz="1200" dirty="0"/>
              <a:t>в палате интенсивной терапии и реанимации</a:t>
            </a:r>
            <a:r>
              <a:rPr lang="ru-RU" sz="1200" b="0" dirty="0"/>
              <a:t>, соблюдая правила внутреннего распорядка клиники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DBE7BB-4AFA-42C2-8A68-B0FAD379728B}"/>
              </a:ext>
            </a:extLst>
          </p:cNvPr>
          <p:cNvSpPr txBox="1"/>
          <p:nvPr/>
        </p:nvSpPr>
        <p:spPr>
          <a:xfrm>
            <a:off x="7359054" y="1857735"/>
            <a:ext cx="4362466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182563">
              <a:spcBef>
                <a:spcPts val="300"/>
              </a:spcBef>
            </a:pPr>
            <a:r>
              <a:rPr lang="ru-RU" dirty="0"/>
              <a:t>Выздоровление, улучшение, без перемен, смерть, перевод в другую медицинскую организацию</a:t>
            </a:r>
          </a:p>
          <a:p>
            <a:pPr marL="182563">
              <a:spcBef>
                <a:spcPts val="300"/>
              </a:spcBef>
            </a:pPr>
            <a:r>
              <a:rPr lang="ru-RU" dirty="0"/>
              <a:t>Письменное заявление пациента или его законного представителя при отсутствии непосредственной опасности для жизни пациента или для окружающих</a:t>
            </a:r>
          </a:p>
          <a:p>
            <a:pPr marL="182563">
              <a:spcBef>
                <a:spcPts val="300"/>
              </a:spcBef>
            </a:pPr>
            <a:r>
              <a:rPr lang="ru-RU" dirty="0"/>
              <a:t>Наличия случаев нарушения правил внутреннего распорядка, установленных в клинике, а также создание препятствий для лечебно-диагностического процесса, ущемления прав других пациентов на получение медицинской помощи (при отсутствии непосредственной угрозы его жизни), о чем делается запись в медицинской карте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216F7-629D-482C-9368-95EDD3FB8CF7}"/>
              </a:ext>
            </a:extLst>
          </p:cNvPr>
          <p:cNvSpPr txBox="1"/>
          <p:nvPr/>
        </p:nvSpPr>
        <p:spPr>
          <a:xfrm>
            <a:off x="7509685" y="4396187"/>
            <a:ext cx="4233190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При выписке из стационара пациенту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выдается выписной эпикриз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(форма 027/у), где указываются заключительный клинический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диагноз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полученные диагностические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исследования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лечебные мероприятия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рекомендации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по дальнейшему наблюдению и лечению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Параллельно информация о пациенте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передается в поликлинику по месту прикрепления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для продолжения лечения или дальнейшего наблюдения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797FE6-9320-4205-AA94-07B493642565}"/>
              </a:ext>
            </a:extLst>
          </p:cNvPr>
          <p:cNvSpPr txBox="1"/>
          <p:nvPr/>
        </p:nvSpPr>
        <p:spPr>
          <a:xfrm>
            <a:off x="1880675" y="1857734"/>
            <a:ext cx="4809711" cy="30546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400" b="1" dirty="0"/>
              <a:t>При затруднении в идентификации диагноза, неэффективности проводимого лечения или иных показаниях, заведующий отделением/заместитель руководителя по медицинской части организует </a:t>
            </a:r>
            <a:r>
              <a:rPr lang="ru-RU" sz="1600" b="1" dirty="0"/>
              <a:t>КОНСУЛЬТАЦИЮ</a:t>
            </a:r>
            <a:r>
              <a:rPr lang="ru-RU" dirty="0"/>
              <a:t> – осмотр пациента специалистом более высокой квалификации или другого профиля; </a:t>
            </a:r>
            <a:r>
              <a:rPr lang="ru-RU" sz="1400" b="1" dirty="0"/>
              <a:t>или</a:t>
            </a:r>
            <a:r>
              <a:rPr lang="ru-RU" sz="1400" dirty="0"/>
              <a:t> </a:t>
            </a:r>
            <a:r>
              <a:rPr lang="ru-RU" sz="1600" b="1" dirty="0"/>
              <a:t>КОНСИЛИУМ</a:t>
            </a:r>
            <a:r>
              <a:rPr lang="ru-RU" sz="1400" dirty="0"/>
              <a:t> </a:t>
            </a:r>
            <a:r>
              <a:rPr lang="ru-RU" dirty="0"/>
              <a:t>– осмотр пациента не менее тремя специалистами одного профиля более высокой квалификации, или другого профиля, с проведением дополнительного обследования пациента в целях установления диагноза, определения тактики лечения и прогноза заболевания, в том числе с привлечением специалиста республиканского уровня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ru-RU" sz="1400" b="1" dirty="0"/>
              <a:t>В вечернее, ночное время, выходные и праздничные дни - консультацию или консилиум организует ответственный дежурный врач организации здравоохранения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0B1525-4BD2-4B21-AB18-A3D5E8161959}"/>
              </a:ext>
            </a:extLst>
          </p:cNvPr>
          <p:cNvSpPr txBox="1"/>
          <p:nvPr/>
        </p:nvSpPr>
        <p:spPr>
          <a:xfrm>
            <a:off x="7509686" y="1283832"/>
            <a:ext cx="3741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82563">
              <a:spcBef>
                <a:spcPts val="3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b="1" dirty="0"/>
              <a:t>ВЫПИСКА ИЗ СТАЦИОНАРА ОСУЩЕСТВЛЯЕТСЯ ПО ПРИЧИНАМ:</a:t>
            </a:r>
          </a:p>
        </p:txBody>
      </p:sp>
      <p:pic>
        <p:nvPicPr>
          <p:cNvPr id="4" name="Рисунок 3" descr="Изображение выглядит как текст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579389C-6EF4-4DCE-8C13-7D8D5116F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7" y="2705806"/>
            <a:ext cx="979389" cy="1015663"/>
          </a:xfrm>
          <a:prstGeom prst="rect">
            <a:avLst/>
          </a:prstGeom>
        </p:spPr>
      </p:pic>
      <p:pic>
        <p:nvPicPr>
          <p:cNvPr id="8" name="Рисунок 7" descr="Изображение выглядит как игрушка, LEGO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7CE42D0-3F3C-419E-9332-C96422C19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83" y="5112974"/>
            <a:ext cx="1122998" cy="799732"/>
          </a:xfrm>
          <a:prstGeom prst="rect">
            <a:avLst/>
          </a:prstGeom>
        </p:spPr>
      </p:pic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id="{D4A4745E-72FD-4CE1-B4C3-B3298313683C}"/>
              </a:ext>
            </a:extLst>
          </p:cNvPr>
          <p:cNvSpPr/>
          <p:nvPr/>
        </p:nvSpPr>
        <p:spPr>
          <a:xfrm rot="17995972">
            <a:off x="7322214" y="1993222"/>
            <a:ext cx="239065" cy="121774"/>
          </a:xfrm>
          <a:prstGeom prst="corner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Фигура, имеющая форму буквы L 32">
            <a:extLst>
              <a:ext uri="{FF2B5EF4-FFF2-40B4-BE49-F238E27FC236}">
                <a16:creationId xmlns:a16="http://schemas.microsoft.com/office/drawing/2014/main" id="{14DE92C4-7E80-415D-9327-C05D1FF3777F}"/>
              </a:ext>
            </a:extLst>
          </p:cNvPr>
          <p:cNvSpPr/>
          <p:nvPr/>
        </p:nvSpPr>
        <p:spPr>
          <a:xfrm rot="17995972">
            <a:off x="7322214" y="2414042"/>
            <a:ext cx="239065" cy="121774"/>
          </a:xfrm>
          <a:prstGeom prst="corner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Фигура, имеющая форму буквы L 33">
            <a:extLst>
              <a:ext uri="{FF2B5EF4-FFF2-40B4-BE49-F238E27FC236}">
                <a16:creationId xmlns:a16="http://schemas.microsoft.com/office/drawing/2014/main" id="{3C6D3FB4-AC32-4803-BFAE-DB28D96F4380}"/>
              </a:ext>
            </a:extLst>
          </p:cNvPr>
          <p:cNvSpPr/>
          <p:nvPr/>
        </p:nvSpPr>
        <p:spPr>
          <a:xfrm rot="17995972">
            <a:off x="7322215" y="2980662"/>
            <a:ext cx="239065" cy="121774"/>
          </a:xfrm>
          <a:prstGeom prst="corner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Group 39">
            <a:extLst>
              <a:ext uri="{FF2B5EF4-FFF2-40B4-BE49-F238E27FC236}">
                <a16:creationId xmlns:a16="http://schemas.microsoft.com/office/drawing/2014/main" id="{B0D72CCD-42D9-44BD-8CBE-2D140CF3DD26}"/>
              </a:ext>
            </a:extLst>
          </p:cNvPr>
          <p:cNvGrpSpPr/>
          <p:nvPr/>
        </p:nvGrpSpPr>
        <p:grpSpPr>
          <a:xfrm>
            <a:off x="6769208" y="4838474"/>
            <a:ext cx="693609" cy="876682"/>
            <a:chOff x="1971676" y="3683000"/>
            <a:chExt cx="427038" cy="539751"/>
          </a:xfrm>
          <a:solidFill>
            <a:srgbClr val="084065"/>
          </a:solidFill>
        </p:grpSpPr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3258A486-B31E-4C34-AE19-E9A6C3B4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6" y="3751263"/>
              <a:ext cx="427038" cy="471488"/>
            </a:xfrm>
            <a:custGeom>
              <a:avLst/>
              <a:gdLst>
                <a:gd name="T0" fmla="*/ 195 w 202"/>
                <a:gd name="T1" fmla="*/ 0 h 223"/>
                <a:gd name="T2" fmla="*/ 160 w 202"/>
                <a:gd name="T3" fmla="*/ 0 h 223"/>
                <a:gd name="T4" fmla="*/ 158 w 202"/>
                <a:gd name="T5" fmla="*/ 1 h 223"/>
                <a:gd name="T6" fmla="*/ 157 w 202"/>
                <a:gd name="T7" fmla="*/ 13 h 223"/>
                <a:gd name="T8" fmla="*/ 158 w 202"/>
                <a:gd name="T9" fmla="*/ 14 h 223"/>
                <a:gd name="T10" fmla="*/ 181 w 202"/>
                <a:gd name="T11" fmla="*/ 14 h 223"/>
                <a:gd name="T12" fmla="*/ 188 w 202"/>
                <a:gd name="T13" fmla="*/ 21 h 223"/>
                <a:gd name="T14" fmla="*/ 188 w 202"/>
                <a:gd name="T15" fmla="*/ 202 h 223"/>
                <a:gd name="T16" fmla="*/ 181 w 202"/>
                <a:gd name="T17" fmla="*/ 209 h 223"/>
                <a:gd name="T18" fmla="*/ 21 w 202"/>
                <a:gd name="T19" fmla="*/ 209 h 223"/>
                <a:gd name="T20" fmla="*/ 14 w 202"/>
                <a:gd name="T21" fmla="*/ 202 h 223"/>
                <a:gd name="T22" fmla="*/ 14 w 202"/>
                <a:gd name="T23" fmla="*/ 21 h 223"/>
                <a:gd name="T24" fmla="*/ 21 w 202"/>
                <a:gd name="T25" fmla="*/ 14 h 223"/>
                <a:gd name="T26" fmla="*/ 45 w 202"/>
                <a:gd name="T27" fmla="*/ 14 h 223"/>
                <a:gd name="T28" fmla="*/ 46 w 202"/>
                <a:gd name="T29" fmla="*/ 13 h 223"/>
                <a:gd name="T30" fmla="*/ 44 w 202"/>
                <a:gd name="T31" fmla="*/ 1 h 223"/>
                <a:gd name="T32" fmla="*/ 43 w 202"/>
                <a:gd name="T33" fmla="*/ 0 h 223"/>
                <a:gd name="T34" fmla="*/ 7 w 202"/>
                <a:gd name="T35" fmla="*/ 0 h 223"/>
                <a:gd name="T36" fmla="*/ 0 w 202"/>
                <a:gd name="T37" fmla="*/ 7 h 223"/>
                <a:gd name="T38" fmla="*/ 0 w 202"/>
                <a:gd name="T39" fmla="*/ 216 h 223"/>
                <a:gd name="T40" fmla="*/ 7 w 202"/>
                <a:gd name="T41" fmla="*/ 223 h 223"/>
                <a:gd name="T42" fmla="*/ 195 w 202"/>
                <a:gd name="T43" fmla="*/ 223 h 223"/>
                <a:gd name="T44" fmla="*/ 202 w 202"/>
                <a:gd name="T45" fmla="*/ 216 h 223"/>
                <a:gd name="T46" fmla="*/ 202 w 202"/>
                <a:gd name="T47" fmla="*/ 7 h 223"/>
                <a:gd name="T48" fmla="*/ 195 w 202"/>
                <a:gd name="T4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223">
                  <a:moveTo>
                    <a:pt x="195" y="0"/>
                  </a:moveTo>
                  <a:cubicBezTo>
                    <a:pt x="195" y="0"/>
                    <a:pt x="171" y="0"/>
                    <a:pt x="160" y="0"/>
                  </a:cubicBezTo>
                  <a:cubicBezTo>
                    <a:pt x="158" y="0"/>
                    <a:pt x="158" y="1"/>
                    <a:pt x="158" y="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3"/>
                    <a:pt x="156" y="14"/>
                    <a:pt x="158" y="14"/>
                  </a:cubicBezTo>
                  <a:cubicBezTo>
                    <a:pt x="166" y="14"/>
                    <a:pt x="181" y="14"/>
                    <a:pt x="181" y="14"/>
                  </a:cubicBezTo>
                  <a:cubicBezTo>
                    <a:pt x="185" y="14"/>
                    <a:pt x="188" y="17"/>
                    <a:pt x="188" y="21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88" y="206"/>
                    <a:pt x="185" y="209"/>
                    <a:pt x="181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17" y="209"/>
                    <a:pt x="14" y="206"/>
                    <a:pt x="14" y="20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21" y="14"/>
                    <a:pt x="37" y="14"/>
                    <a:pt x="45" y="14"/>
                  </a:cubicBezTo>
                  <a:cubicBezTo>
                    <a:pt x="46" y="14"/>
                    <a:pt x="46" y="13"/>
                    <a:pt x="46" y="13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0"/>
                    <a:pt x="43" y="0"/>
                  </a:cubicBezTo>
                  <a:cubicBezTo>
                    <a:pt x="32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3" y="223"/>
                    <a:pt x="7" y="223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9" y="223"/>
                    <a:pt x="202" y="220"/>
                    <a:pt x="202" y="216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3"/>
                    <a:pt x="199" y="0"/>
                    <a:pt x="195" y="0"/>
                  </a:cubicBez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 dirty="0">
                <a:latin typeface="+mn-lt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6C55B5BA-CED4-499E-AA0D-CBBE46738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3683000"/>
              <a:ext cx="182563" cy="115888"/>
            </a:xfrm>
            <a:custGeom>
              <a:avLst/>
              <a:gdLst>
                <a:gd name="T0" fmla="*/ 82 w 86"/>
                <a:gd name="T1" fmla="*/ 21 h 55"/>
                <a:gd name="T2" fmla="*/ 68 w 86"/>
                <a:gd name="T3" fmla="*/ 21 h 55"/>
                <a:gd name="T4" fmla="*/ 67 w 86"/>
                <a:gd name="T5" fmla="*/ 19 h 55"/>
                <a:gd name="T6" fmla="*/ 43 w 86"/>
                <a:gd name="T7" fmla="*/ 0 h 55"/>
                <a:gd name="T8" fmla="*/ 20 w 86"/>
                <a:gd name="T9" fmla="*/ 18 h 55"/>
                <a:gd name="T10" fmla="*/ 18 w 86"/>
                <a:gd name="T11" fmla="*/ 21 h 55"/>
                <a:gd name="T12" fmla="*/ 4 w 86"/>
                <a:gd name="T13" fmla="*/ 21 h 55"/>
                <a:gd name="T14" fmla="*/ 0 w 86"/>
                <a:gd name="T15" fmla="*/ 25 h 55"/>
                <a:gd name="T16" fmla="*/ 4 w 86"/>
                <a:gd name="T17" fmla="*/ 51 h 55"/>
                <a:gd name="T18" fmla="*/ 9 w 86"/>
                <a:gd name="T19" fmla="*/ 55 h 55"/>
                <a:gd name="T20" fmla="*/ 77 w 86"/>
                <a:gd name="T21" fmla="*/ 55 h 55"/>
                <a:gd name="T22" fmla="*/ 82 w 86"/>
                <a:gd name="T23" fmla="*/ 51 h 55"/>
                <a:gd name="T24" fmla="*/ 86 w 86"/>
                <a:gd name="T25" fmla="*/ 25 h 55"/>
                <a:gd name="T26" fmla="*/ 82 w 86"/>
                <a:gd name="T27" fmla="*/ 21 h 55"/>
                <a:gd name="T28" fmla="*/ 43 w 86"/>
                <a:gd name="T29" fmla="*/ 27 h 55"/>
                <a:gd name="T30" fmla="*/ 36 w 86"/>
                <a:gd name="T31" fmla="*/ 19 h 55"/>
                <a:gd name="T32" fmla="*/ 43 w 86"/>
                <a:gd name="T33" fmla="*/ 12 h 55"/>
                <a:gd name="T34" fmla="*/ 50 w 86"/>
                <a:gd name="T35" fmla="*/ 19 h 55"/>
                <a:gd name="T36" fmla="*/ 43 w 86"/>
                <a:gd name="T3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55">
                  <a:moveTo>
                    <a:pt x="82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7" y="21"/>
                    <a:pt x="67" y="19"/>
                    <a:pt x="67" y="19"/>
                  </a:cubicBezTo>
                  <a:cubicBezTo>
                    <a:pt x="64" y="8"/>
                    <a:pt x="55" y="0"/>
                    <a:pt x="43" y="0"/>
                  </a:cubicBezTo>
                  <a:cubicBezTo>
                    <a:pt x="32" y="0"/>
                    <a:pt x="22" y="8"/>
                    <a:pt x="20" y="18"/>
                  </a:cubicBezTo>
                  <a:cubicBezTo>
                    <a:pt x="19" y="19"/>
                    <a:pt x="20" y="21"/>
                    <a:pt x="1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23"/>
                    <a:pt x="0" y="25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4"/>
                    <a:pt x="6" y="55"/>
                    <a:pt x="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0" y="55"/>
                    <a:pt x="82" y="54"/>
                    <a:pt x="82" y="51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3"/>
                    <a:pt x="85" y="21"/>
                    <a:pt x="82" y="21"/>
                  </a:cubicBezTo>
                  <a:close/>
                  <a:moveTo>
                    <a:pt x="43" y="27"/>
                  </a:moveTo>
                  <a:cubicBezTo>
                    <a:pt x="39" y="27"/>
                    <a:pt x="36" y="23"/>
                    <a:pt x="36" y="19"/>
                  </a:cubicBezTo>
                  <a:cubicBezTo>
                    <a:pt x="36" y="15"/>
                    <a:pt x="39" y="12"/>
                    <a:pt x="43" y="12"/>
                  </a:cubicBezTo>
                  <a:cubicBezTo>
                    <a:pt x="47" y="12"/>
                    <a:pt x="50" y="15"/>
                    <a:pt x="50" y="19"/>
                  </a:cubicBezTo>
                  <a:cubicBezTo>
                    <a:pt x="50" y="23"/>
                    <a:pt x="47" y="27"/>
                    <a:pt x="43" y="27"/>
                  </a:cubicBez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B24BEB1E-65CD-40EE-BDF2-DD017B9F6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3867150"/>
              <a:ext cx="174625" cy="23813"/>
            </a:xfrm>
            <a:custGeom>
              <a:avLst/>
              <a:gdLst>
                <a:gd name="T0" fmla="*/ 82 w 82"/>
                <a:gd name="T1" fmla="*/ 8 h 11"/>
                <a:gd name="T2" fmla="*/ 79 w 82"/>
                <a:gd name="T3" fmla="*/ 11 h 11"/>
                <a:gd name="T4" fmla="*/ 3 w 82"/>
                <a:gd name="T5" fmla="*/ 11 h 11"/>
                <a:gd name="T6" fmla="*/ 0 w 82"/>
                <a:gd name="T7" fmla="*/ 8 h 11"/>
                <a:gd name="T8" fmla="*/ 0 w 82"/>
                <a:gd name="T9" fmla="*/ 2 h 11"/>
                <a:gd name="T10" fmla="*/ 3 w 82"/>
                <a:gd name="T11" fmla="*/ 0 h 11"/>
                <a:gd name="T12" fmla="*/ 79 w 82"/>
                <a:gd name="T13" fmla="*/ 0 h 11"/>
                <a:gd name="T14" fmla="*/ 82 w 82"/>
                <a:gd name="T15" fmla="*/ 2 h 11"/>
                <a:gd name="T16" fmla="*/ 82 w 82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1">
                  <a:moveTo>
                    <a:pt x="82" y="8"/>
                  </a:moveTo>
                  <a:cubicBezTo>
                    <a:pt x="82" y="10"/>
                    <a:pt x="81" y="11"/>
                    <a:pt x="79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1"/>
                    <a:pt x="82" y="2"/>
                  </a:cubicBezTo>
                  <a:cubicBezTo>
                    <a:pt x="82" y="8"/>
                    <a:pt x="82" y="8"/>
                    <a:pt x="8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EA305744-457E-42B5-8BE8-97DCC402D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3849688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10 h 26"/>
                <a:gd name="T8" fmla="*/ 4 w 34"/>
                <a:gd name="T9" fmla="*/ 7 h 26"/>
                <a:gd name="T10" fmla="*/ 8 w 34"/>
                <a:gd name="T11" fmla="*/ 7 h 26"/>
                <a:gd name="T12" fmla="*/ 12 w 34"/>
                <a:gd name="T13" fmla="*/ 11 h 26"/>
                <a:gd name="T14" fmla="*/ 16 w 34"/>
                <a:gd name="T15" fmla="*/ 11 h 26"/>
                <a:gd name="T16" fmla="*/ 26 w 34"/>
                <a:gd name="T17" fmla="*/ 2 h 26"/>
                <a:gd name="T18" fmla="*/ 30 w 34"/>
                <a:gd name="T19" fmla="*/ 2 h 26"/>
                <a:gd name="T20" fmla="*/ 33 w 34"/>
                <a:gd name="T21" fmla="*/ 4 h 26"/>
                <a:gd name="T22" fmla="*/ 33 w 34"/>
                <a:gd name="T23" fmla="*/ 9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5" y="12"/>
                    <a:pt x="16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6"/>
                    <a:pt x="34" y="8"/>
                    <a:pt x="33" y="9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906EF82E-F3A2-4660-A4FE-6EFBB06FD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3949700"/>
              <a:ext cx="174625" cy="25400"/>
            </a:xfrm>
            <a:custGeom>
              <a:avLst/>
              <a:gdLst>
                <a:gd name="T0" fmla="*/ 82 w 82"/>
                <a:gd name="T1" fmla="*/ 9 h 12"/>
                <a:gd name="T2" fmla="*/ 79 w 82"/>
                <a:gd name="T3" fmla="*/ 12 h 12"/>
                <a:gd name="T4" fmla="*/ 3 w 82"/>
                <a:gd name="T5" fmla="*/ 12 h 12"/>
                <a:gd name="T6" fmla="*/ 0 w 82"/>
                <a:gd name="T7" fmla="*/ 9 h 12"/>
                <a:gd name="T8" fmla="*/ 0 w 82"/>
                <a:gd name="T9" fmla="*/ 3 h 12"/>
                <a:gd name="T10" fmla="*/ 3 w 82"/>
                <a:gd name="T11" fmla="*/ 0 h 12"/>
                <a:gd name="T12" fmla="*/ 79 w 82"/>
                <a:gd name="T13" fmla="*/ 0 h 12"/>
                <a:gd name="T14" fmla="*/ 82 w 82"/>
                <a:gd name="T15" fmla="*/ 3 h 12"/>
                <a:gd name="T16" fmla="*/ 82 w 82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">
                  <a:moveTo>
                    <a:pt x="82" y="9"/>
                  </a:moveTo>
                  <a:cubicBezTo>
                    <a:pt x="82" y="10"/>
                    <a:pt x="81" y="12"/>
                    <a:pt x="79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1"/>
                    <a:pt x="82" y="3"/>
                  </a:cubicBezTo>
                  <a:cubicBezTo>
                    <a:pt x="82" y="9"/>
                    <a:pt x="82" y="9"/>
                    <a:pt x="8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49722FF6-8EB5-462D-BF64-2957BBDE9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3935413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9 h 26"/>
                <a:gd name="T8" fmla="*/ 4 w 34"/>
                <a:gd name="T9" fmla="*/ 6 h 26"/>
                <a:gd name="T10" fmla="*/ 8 w 34"/>
                <a:gd name="T11" fmla="*/ 6 h 26"/>
                <a:gd name="T12" fmla="*/ 12 w 34"/>
                <a:gd name="T13" fmla="*/ 10 h 26"/>
                <a:gd name="T14" fmla="*/ 16 w 34"/>
                <a:gd name="T15" fmla="*/ 10 h 26"/>
                <a:gd name="T16" fmla="*/ 26 w 34"/>
                <a:gd name="T17" fmla="*/ 1 h 26"/>
                <a:gd name="T18" fmla="*/ 30 w 34"/>
                <a:gd name="T19" fmla="*/ 1 h 26"/>
                <a:gd name="T20" fmla="*/ 33 w 34"/>
                <a:gd name="T21" fmla="*/ 4 h 26"/>
                <a:gd name="T22" fmla="*/ 33 w 34"/>
                <a:gd name="T23" fmla="*/ 8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1"/>
                    <a:pt x="1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2"/>
                    <a:pt x="15" y="12"/>
                    <a:pt x="16" y="1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E4442ABB-4AD4-4207-BFA8-76E50011F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4035425"/>
              <a:ext cx="125413" cy="22225"/>
            </a:xfrm>
            <a:custGeom>
              <a:avLst/>
              <a:gdLst>
                <a:gd name="T0" fmla="*/ 59 w 59"/>
                <a:gd name="T1" fmla="*/ 8 h 11"/>
                <a:gd name="T2" fmla="*/ 56 w 59"/>
                <a:gd name="T3" fmla="*/ 11 h 11"/>
                <a:gd name="T4" fmla="*/ 3 w 59"/>
                <a:gd name="T5" fmla="*/ 11 h 11"/>
                <a:gd name="T6" fmla="*/ 0 w 59"/>
                <a:gd name="T7" fmla="*/ 8 h 11"/>
                <a:gd name="T8" fmla="*/ 0 w 59"/>
                <a:gd name="T9" fmla="*/ 2 h 11"/>
                <a:gd name="T10" fmla="*/ 3 w 59"/>
                <a:gd name="T11" fmla="*/ 0 h 11"/>
                <a:gd name="T12" fmla="*/ 56 w 59"/>
                <a:gd name="T13" fmla="*/ 0 h 11"/>
                <a:gd name="T14" fmla="*/ 59 w 59"/>
                <a:gd name="T15" fmla="*/ 2 h 11"/>
                <a:gd name="T16" fmla="*/ 59 w 59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1">
                  <a:moveTo>
                    <a:pt x="59" y="8"/>
                  </a:moveTo>
                  <a:cubicBezTo>
                    <a:pt x="59" y="10"/>
                    <a:pt x="58" y="11"/>
                    <a:pt x="56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ubicBezTo>
                    <a:pt x="59" y="8"/>
                    <a:pt x="59" y="8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C6B03725-D18E-44B6-AF17-4683753D7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4017963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10 h 26"/>
                <a:gd name="T8" fmla="*/ 4 w 34"/>
                <a:gd name="T9" fmla="*/ 7 h 26"/>
                <a:gd name="T10" fmla="*/ 8 w 34"/>
                <a:gd name="T11" fmla="*/ 7 h 26"/>
                <a:gd name="T12" fmla="*/ 12 w 34"/>
                <a:gd name="T13" fmla="*/ 11 h 26"/>
                <a:gd name="T14" fmla="*/ 16 w 34"/>
                <a:gd name="T15" fmla="*/ 11 h 26"/>
                <a:gd name="T16" fmla="*/ 26 w 34"/>
                <a:gd name="T17" fmla="*/ 2 h 26"/>
                <a:gd name="T18" fmla="*/ 30 w 34"/>
                <a:gd name="T19" fmla="*/ 2 h 26"/>
                <a:gd name="T20" fmla="*/ 33 w 34"/>
                <a:gd name="T21" fmla="*/ 4 h 26"/>
                <a:gd name="T22" fmla="*/ 33 w 34"/>
                <a:gd name="T23" fmla="*/ 9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5" y="12"/>
                    <a:pt x="16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6"/>
                    <a:pt x="34" y="7"/>
                    <a:pt x="33" y="9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49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274" y="802219"/>
            <a:ext cx="11896726" cy="4571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3B1B88-6D48-4982-906F-E337AF48E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1" y="179657"/>
            <a:ext cx="872821" cy="462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9FE5BB-D7C5-462C-8DF2-507C66E6950B}"/>
              </a:ext>
            </a:extLst>
          </p:cNvPr>
          <p:cNvSpPr txBox="1"/>
          <p:nvPr/>
        </p:nvSpPr>
        <p:spPr>
          <a:xfrm>
            <a:off x="1152199" y="69787"/>
            <a:ext cx="7960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84065"/>
                </a:solidFill>
                <a:latin typeface="FS Joey Pro" panose="02000506040000020004" pitchFamily="50" charset="-52"/>
              </a:rPr>
              <a:t>ГАРАНТИРОВАННЫЙ ОБЪЕМ БЕСПЛАТНОЙ МЕДИЦИНСКОЙ ПОМОЩИ</a:t>
            </a:r>
          </a:p>
          <a:p>
            <a:r>
              <a:rPr lang="ru-RU" sz="2000" b="1" dirty="0">
                <a:solidFill>
                  <a:srgbClr val="6D8E3D"/>
                </a:solidFill>
                <a:latin typeface="FS Joey Pro" panose="020005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5D9D6-FFD6-4807-8707-877AB9AA9968}"/>
              </a:ext>
            </a:extLst>
          </p:cNvPr>
          <p:cNvSpPr txBox="1"/>
          <p:nvPr/>
        </p:nvSpPr>
        <p:spPr>
          <a:xfrm>
            <a:off x="852721" y="1636742"/>
            <a:ext cx="518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24274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30BA7E-B2D6-4674-A2A8-1CCDC03B66ED}"/>
              </a:ext>
            </a:extLst>
          </p:cNvPr>
          <p:cNvSpPr txBox="1"/>
          <p:nvPr/>
        </p:nvSpPr>
        <p:spPr>
          <a:xfrm>
            <a:off x="761148" y="2184805"/>
            <a:ext cx="451652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СКОРАЯ МЕДИЦИНСКАЯ ПОМОЩЬ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, </a:t>
            </a:r>
            <a:r>
              <a:rPr lang="ru-RU" sz="14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том числе с привлечением медицинской авиации</a:t>
            </a:r>
          </a:p>
          <a:p>
            <a:r>
              <a:rPr lang="ru-RU" sz="1600" b="1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Первичная медико-санитарная помощь 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(ПМСП)</a:t>
            </a:r>
          </a:p>
          <a:p>
            <a:r>
              <a:rPr lang="ru-RU" sz="1600" b="1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СПЕЦИАЛИЗИРОВАННАЯ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медицинская помощь: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амбулаторных условиях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стационарозамещающих условиях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условиях стационара на дому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стационарных условиях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Медицинская </a:t>
            </a:r>
            <a:r>
              <a:rPr lang="ru-RU" sz="1600" b="1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реабилитация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Паллиативная медицинская помощь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Обеспечение препаратами крови и ее компонентами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Патологоанатомическая диагностика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Подготовка посмертного донора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Лечение граждан РК за рубежом и привлечение зарубежных специалистов</a:t>
            </a:r>
          </a:p>
          <a:p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Обеспечение лекарственными средствами и медицинскими изделиями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A44FE-59A5-402B-A284-68765EA741E5}"/>
              </a:ext>
            </a:extLst>
          </p:cNvPr>
          <p:cNvSpPr txBox="1"/>
          <p:nvPr/>
        </p:nvSpPr>
        <p:spPr>
          <a:xfrm>
            <a:off x="6616191" y="2362821"/>
            <a:ext cx="5242434" cy="334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b="1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СПЕЦИАЛИЗИРОВАННАЯ МЕДИЦИНСКАЯ ПОМОЩЬ: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амбулаторных условиях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стационарозамещающих условиях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условиях стационара на дому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стационарных условиях</a:t>
            </a:r>
          </a:p>
          <a:p>
            <a:pPr>
              <a:spcAft>
                <a:spcPts val="500"/>
              </a:spcAft>
            </a:pPr>
            <a:r>
              <a:rPr lang="ru-RU" sz="1400" b="1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в том числе высокотехнологичная</a:t>
            </a:r>
          </a:p>
          <a:p>
            <a:pPr>
              <a:spcAft>
                <a:spcPts val="500"/>
              </a:spcAft>
            </a:pP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Медицинская реабилитация</a:t>
            </a:r>
          </a:p>
          <a:p>
            <a:pPr>
              <a:spcAft>
                <a:spcPts val="500"/>
              </a:spcAft>
            </a:pP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Патологоанатомическая диагностика</a:t>
            </a:r>
          </a:p>
          <a:p>
            <a:pPr>
              <a:spcAft>
                <a:spcPts val="500"/>
              </a:spcAft>
            </a:pP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Подготовка посмертного донора</a:t>
            </a:r>
          </a:p>
          <a:p>
            <a:pPr>
              <a:spcAft>
                <a:spcPts val="500"/>
              </a:spcAft>
            </a:pP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Обеспечение лекарственными средствами и медицинскими изделиями</a:t>
            </a:r>
            <a:endParaRPr lang="ru-RU" sz="1400" spc="1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81079B4-3F90-4B28-89AE-C572B33D6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31535" y="3780257"/>
            <a:ext cx="5626409" cy="81403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6FF78-42CC-4D71-A7FE-C4C7F44552D4}"/>
              </a:ext>
            </a:extLst>
          </p:cNvPr>
          <p:cNvSpPr txBox="1"/>
          <p:nvPr/>
        </p:nvSpPr>
        <p:spPr>
          <a:xfrm>
            <a:off x="220966" y="922406"/>
            <a:ext cx="52038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Постановление Правительства Республики Казахстан от 16 октября 2020 года № 672</a:t>
            </a:r>
          </a:p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перечня гарантированного объема бесплатной медицинской помощи и признании утратившими силу некоторых решений Правительства Республики Казахстан»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386382-C450-4454-BD5A-7C70717D75B4}"/>
              </a:ext>
            </a:extLst>
          </p:cNvPr>
          <p:cNvSpPr txBox="1"/>
          <p:nvPr/>
        </p:nvSpPr>
        <p:spPr>
          <a:xfrm>
            <a:off x="6226078" y="931980"/>
            <a:ext cx="55568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Постановление Правительства Республики Казахстан от 20 июня 2019 года № 421</a:t>
            </a:r>
          </a:p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перечня медицинской помощи в системе обязательного социального медицинского страхования»</a:t>
            </a:r>
          </a:p>
        </p:txBody>
      </p:sp>
      <p:sp>
        <p:nvSpPr>
          <p:cNvPr id="17" name="Freeform 56">
            <a:extLst>
              <a:ext uri="{FF2B5EF4-FFF2-40B4-BE49-F238E27FC236}">
                <a16:creationId xmlns:a16="http://schemas.microsoft.com/office/drawing/2014/main" id="{2447E0A0-A8EE-405E-81F2-634D950B7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14584" y="1706813"/>
            <a:ext cx="338137" cy="485775"/>
          </a:xfrm>
          <a:custGeom>
            <a:avLst/>
            <a:gdLst>
              <a:gd name="T0" fmla="*/ 0 w 146"/>
              <a:gd name="T1" fmla="*/ 198 h 209"/>
              <a:gd name="T2" fmla="*/ 1 w 146"/>
              <a:gd name="T3" fmla="*/ 194 h 209"/>
              <a:gd name="T4" fmla="*/ 4 w 146"/>
              <a:gd name="T5" fmla="*/ 191 h 209"/>
              <a:gd name="T6" fmla="*/ 4 w 146"/>
              <a:gd name="T7" fmla="*/ 191 h 209"/>
              <a:gd name="T8" fmla="*/ 55 w 146"/>
              <a:gd name="T9" fmla="*/ 116 h 209"/>
              <a:gd name="T10" fmla="*/ 55 w 146"/>
              <a:gd name="T11" fmla="*/ 115 h 209"/>
              <a:gd name="T12" fmla="*/ 59 w 146"/>
              <a:gd name="T13" fmla="*/ 104 h 209"/>
              <a:gd name="T14" fmla="*/ 55 w 146"/>
              <a:gd name="T15" fmla="*/ 93 h 209"/>
              <a:gd name="T16" fmla="*/ 4 w 146"/>
              <a:gd name="T17" fmla="*/ 18 h 209"/>
              <a:gd name="T18" fmla="*/ 4 w 146"/>
              <a:gd name="T19" fmla="*/ 18 h 209"/>
              <a:gd name="T20" fmla="*/ 1 w 146"/>
              <a:gd name="T21" fmla="*/ 15 h 209"/>
              <a:gd name="T22" fmla="*/ 0 w 146"/>
              <a:gd name="T23" fmla="*/ 11 h 209"/>
              <a:gd name="T24" fmla="*/ 2 w 146"/>
              <a:gd name="T25" fmla="*/ 5 h 209"/>
              <a:gd name="T26" fmla="*/ 7 w 146"/>
              <a:gd name="T27" fmla="*/ 1 h 209"/>
              <a:gd name="T28" fmla="*/ 13 w 146"/>
              <a:gd name="T29" fmla="*/ 0 h 209"/>
              <a:gd name="T30" fmla="*/ 18 w 146"/>
              <a:gd name="T31" fmla="*/ 4 h 209"/>
              <a:gd name="T32" fmla="*/ 18 w 146"/>
              <a:gd name="T33" fmla="*/ 3 h 209"/>
              <a:gd name="T34" fmla="*/ 141 w 146"/>
              <a:gd name="T35" fmla="*/ 95 h 209"/>
              <a:gd name="T36" fmla="*/ 146 w 146"/>
              <a:gd name="T37" fmla="*/ 104 h 209"/>
              <a:gd name="T38" fmla="*/ 141 w 146"/>
              <a:gd name="T39" fmla="*/ 113 h 209"/>
              <a:gd name="T40" fmla="*/ 18 w 146"/>
              <a:gd name="T41" fmla="*/ 205 h 209"/>
              <a:gd name="T42" fmla="*/ 18 w 146"/>
              <a:gd name="T43" fmla="*/ 205 h 209"/>
              <a:gd name="T44" fmla="*/ 13 w 146"/>
              <a:gd name="T45" fmla="*/ 208 h 209"/>
              <a:gd name="T46" fmla="*/ 7 w 146"/>
              <a:gd name="T47" fmla="*/ 208 h 209"/>
              <a:gd name="T48" fmla="*/ 2 w 146"/>
              <a:gd name="T49" fmla="*/ 204 h 209"/>
              <a:gd name="T50" fmla="*/ 0 w 146"/>
              <a:gd name="T51" fmla="*/ 19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6" h="209">
                <a:moveTo>
                  <a:pt x="0" y="198"/>
                </a:moveTo>
                <a:cubicBezTo>
                  <a:pt x="1" y="197"/>
                  <a:pt x="1" y="195"/>
                  <a:pt x="1" y="194"/>
                </a:cubicBezTo>
                <a:cubicBezTo>
                  <a:pt x="2" y="193"/>
                  <a:pt x="2" y="192"/>
                  <a:pt x="4" y="191"/>
                </a:cubicBezTo>
                <a:cubicBezTo>
                  <a:pt x="4" y="191"/>
                  <a:pt x="4" y="191"/>
                  <a:pt x="4" y="19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7" y="112"/>
                  <a:pt x="58" y="108"/>
                  <a:pt x="59" y="104"/>
                </a:cubicBezTo>
                <a:cubicBezTo>
                  <a:pt x="59" y="100"/>
                  <a:pt x="57" y="96"/>
                  <a:pt x="55" y="93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7"/>
                  <a:pt x="2" y="16"/>
                  <a:pt x="1" y="15"/>
                </a:cubicBezTo>
                <a:cubicBezTo>
                  <a:pt x="1" y="13"/>
                  <a:pt x="1" y="12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4" y="3"/>
                  <a:pt x="5" y="2"/>
                  <a:pt x="7" y="1"/>
                </a:cubicBezTo>
                <a:cubicBezTo>
                  <a:pt x="9" y="0"/>
                  <a:pt x="11" y="0"/>
                  <a:pt x="13" y="0"/>
                </a:cubicBezTo>
                <a:cubicBezTo>
                  <a:pt x="15" y="1"/>
                  <a:pt x="17" y="2"/>
                  <a:pt x="18" y="4"/>
                </a:cubicBezTo>
                <a:cubicBezTo>
                  <a:pt x="18" y="3"/>
                  <a:pt x="18" y="3"/>
                  <a:pt x="18" y="3"/>
                </a:cubicBezTo>
                <a:cubicBezTo>
                  <a:pt x="141" y="95"/>
                  <a:pt x="141" y="95"/>
                  <a:pt x="141" y="95"/>
                </a:cubicBezTo>
                <a:cubicBezTo>
                  <a:pt x="144" y="97"/>
                  <a:pt x="146" y="100"/>
                  <a:pt x="146" y="104"/>
                </a:cubicBezTo>
                <a:cubicBezTo>
                  <a:pt x="146" y="109"/>
                  <a:pt x="144" y="112"/>
                  <a:pt x="141" y="113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7" y="207"/>
                  <a:pt x="15" y="208"/>
                  <a:pt x="13" y="208"/>
                </a:cubicBezTo>
                <a:cubicBezTo>
                  <a:pt x="11" y="209"/>
                  <a:pt x="9" y="208"/>
                  <a:pt x="7" y="208"/>
                </a:cubicBezTo>
                <a:cubicBezTo>
                  <a:pt x="5" y="207"/>
                  <a:pt x="4" y="206"/>
                  <a:pt x="2" y="204"/>
                </a:cubicBezTo>
                <a:cubicBezTo>
                  <a:pt x="1" y="202"/>
                  <a:pt x="0" y="200"/>
                  <a:pt x="0" y="198"/>
                </a:cubicBezTo>
                <a:close/>
              </a:path>
            </a:pathLst>
          </a:custGeom>
          <a:solidFill>
            <a:srgbClr val="6D8E3D"/>
          </a:solidFill>
          <a:ln>
            <a:noFill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>
              <a:latin typeface="+mn-lt"/>
            </a:endParaRPr>
          </a:p>
        </p:txBody>
      </p:sp>
      <p:sp>
        <p:nvSpPr>
          <p:cNvPr id="18" name="Freeform 56">
            <a:extLst>
              <a:ext uri="{FF2B5EF4-FFF2-40B4-BE49-F238E27FC236}">
                <a16:creationId xmlns:a16="http://schemas.microsoft.com/office/drawing/2014/main" id="{33E9ACCE-2BDD-45E0-9494-2663B8CFC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320089" y="1706813"/>
            <a:ext cx="338137" cy="485775"/>
          </a:xfrm>
          <a:custGeom>
            <a:avLst/>
            <a:gdLst>
              <a:gd name="T0" fmla="*/ 0 w 146"/>
              <a:gd name="T1" fmla="*/ 198 h 209"/>
              <a:gd name="T2" fmla="*/ 1 w 146"/>
              <a:gd name="T3" fmla="*/ 194 h 209"/>
              <a:gd name="T4" fmla="*/ 4 w 146"/>
              <a:gd name="T5" fmla="*/ 191 h 209"/>
              <a:gd name="T6" fmla="*/ 4 w 146"/>
              <a:gd name="T7" fmla="*/ 191 h 209"/>
              <a:gd name="T8" fmla="*/ 55 w 146"/>
              <a:gd name="T9" fmla="*/ 116 h 209"/>
              <a:gd name="T10" fmla="*/ 55 w 146"/>
              <a:gd name="T11" fmla="*/ 115 h 209"/>
              <a:gd name="T12" fmla="*/ 59 w 146"/>
              <a:gd name="T13" fmla="*/ 104 h 209"/>
              <a:gd name="T14" fmla="*/ 55 w 146"/>
              <a:gd name="T15" fmla="*/ 93 h 209"/>
              <a:gd name="T16" fmla="*/ 4 w 146"/>
              <a:gd name="T17" fmla="*/ 18 h 209"/>
              <a:gd name="T18" fmla="*/ 4 w 146"/>
              <a:gd name="T19" fmla="*/ 18 h 209"/>
              <a:gd name="T20" fmla="*/ 1 w 146"/>
              <a:gd name="T21" fmla="*/ 15 h 209"/>
              <a:gd name="T22" fmla="*/ 0 w 146"/>
              <a:gd name="T23" fmla="*/ 11 h 209"/>
              <a:gd name="T24" fmla="*/ 2 w 146"/>
              <a:gd name="T25" fmla="*/ 5 h 209"/>
              <a:gd name="T26" fmla="*/ 7 w 146"/>
              <a:gd name="T27" fmla="*/ 1 h 209"/>
              <a:gd name="T28" fmla="*/ 13 w 146"/>
              <a:gd name="T29" fmla="*/ 0 h 209"/>
              <a:gd name="T30" fmla="*/ 18 w 146"/>
              <a:gd name="T31" fmla="*/ 4 h 209"/>
              <a:gd name="T32" fmla="*/ 18 w 146"/>
              <a:gd name="T33" fmla="*/ 3 h 209"/>
              <a:gd name="T34" fmla="*/ 141 w 146"/>
              <a:gd name="T35" fmla="*/ 95 h 209"/>
              <a:gd name="T36" fmla="*/ 146 w 146"/>
              <a:gd name="T37" fmla="*/ 104 h 209"/>
              <a:gd name="T38" fmla="*/ 141 w 146"/>
              <a:gd name="T39" fmla="*/ 113 h 209"/>
              <a:gd name="T40" fmla="*/ 18 w 146"/>
              <a:gd name="T41" fmla="*/ 205 h 209"/>
              <a:gd name="T42" fmla="*/ 18 w 146"/>
              <a:gd name="T43" fmla="*/ 205 h 209"/>
              <a:gd name="T44" fmla="*/ 13 w 146"/>
              <a:gd name="T45" fmla="*/ 208 h 209"/>
              <a:gd name="T46" fmla="*/ 7 w 146"/>
              <a:gd name="T47" fmla="*/ 208 h 209"/>
              <a:gd name="T48" fmla="*/ 2 w 146"/>
              <a:gd name="T49" fmla="*/ 204 h 209"/>
              <a:gd name="T50" fmla="*/ 0 w 146"/>
              <a:gd name="T51" fmla="*/ 19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6" h="209">
                <a:moveTo>
                  <a:pt x="0" y="198"/>
                </a:moveTo>
                <a:cubicBezTo>
                  <a:pt x="1" y="197"/>
                  <a:pt x="1" y="195"/>
                  <a:pt x="1" y="194"/>
                </a:cubicBezTo>
                <a:cubicBezTo>
                  <a:pt x="2" y="193"/>
                  <a:pt x="2" y="192"/>
                  <a:pt x="4" y="191"/>
                </a:cubicBezTo>
                <a:cubicBezTo>
                  <a:pt x="4" y="191"/>
                  <a:pt x="4" y="191"/>
                  <a:pt x="4" y="19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7" y="112"/>
                  <a:pt x="58" y="108"/>
                  <a:pt x="59" y="104"/>
                </a:cubicBezTo>
                <a:cubicBezTo>
                  <a:pt x="59" y="100"/>
                  <a:pt x="57" y="96"/>
                  <a:pt x="55" y="93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7"/>
                  <a:pt x="2" y="16"/>
                  <a:pt x="1" y="15"/>
                </a:cubicBezTo>
                <a:cubicBezTo>
                  <a:pt x="1" y="13"/>
                  <a:pt x="1" y="12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4" y="3"/>
                  <a:pt x="5" y="2"/>
                  <a:pt x="7" y="1"/>
                </a:cubicBezTo>
                <a:cubicBezTo>
                  <a:pt x="9" y="0"/>
                  <a:pt x="11" y="0"/>
                  <a:pt x="13" y="0"/>
                </a:cubicBezTo>
                <a:cubicBezTo>
                  <a:pt x="15" y="1"/>
                  <a:pt x="17" y="2"/>
                  <a:pt x="18" y="4"/>
                </a:cubicBezTo>
                <a:cubicBezTo>
                  <a:pt x="18" y="3"/>
                  <a:pt x="18" y="3"/>
                  <a:pt x="18" y="3"/>
                </a:cubicBezTo>
                <a:cubicBezTo>
                  <a:pt x="141" y="95"/>
                  <a:pt x="141" y="95"/>
                  <a:pt x="141" y="95"/>
                </a:cubicBezTo>
                <a:cubicBezTo>
                  <a:pt x="144" y="97"/>
                  <a:pt x="146" y="100"/>
                  <a:pt x="146" y="104"/>
                </a:cubicBezTo>
                <a:cubicBezTo>
                  <a:pt x="146" y="109"/>
                  <a:pt x="144" y="112"/>
                  <a:pt x="141" y="113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7" y="207"/>
                  <a:pt x="15" y="208"/>
                  <a:pt x="13" y="208"/>
                </a:cubicBezTo>
                <a:cubicBezTo>
                  <a:pt x="11" y="209"/>
                  <a:pt x="9" y="208"/>
                  <a:pt x="7" y="208"/>
                </a:cubicBezTo>
                <a:cubicBezTo>
                  <a:pt x="5" y="207"/>
                  <a:pt x="4" y="206"/>
                  <a:pt x="2" y="204"/>
                </a:cubicBezTo>
                <a:cubicBezTo>
                  <a:pt x="1" y="202"/>
                  <a:pt x="0" y="200"/>
                  <a:pt x="0" y="198"/>
                </a:cubicBezTo>
                <a:close/>
              </a:path>
            </a:pathLst>
          </a:custGeom>
          <a:solidFill>
            <a:srgbClr val="084065"/>
          </a:solidFill>
          <a:ln>
            <a:noFill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DC2D1F-AB4A-4B5D-A858-B7A68741E355}"/>
              </a:ext>
            </a:extLst>
          </p:cNvPr>
          <p:cNvSpPr txBox="1"/>
          <p:nvPr/>
        </p:nvSpPr>
        <p:spPr>
          <a:xfrm>
            <a:off x="6616191" y="1632012"/>
            <a:ext cx="516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МЕДИЦИНСКАЯ ПОМОЩЬ В СИСТЕМЕ ОБЯЗАТЕЛЬНОГО СОЦИАЛЬНОГО МЕДИЦИНСКОГО СТРАХОВАНИЯ</a:t>
            </a:r>
          </a:p>
        </p:txBody>
      </p:sp>
    </p:spTree>
    <p:extLst>
      <p:ext uri="{BB962C8B-B14F-4D97-AF65-F5344CB8AC3E}">
        <p14:creationId xmlns:p14="http://schemas.microsoft.com/office/powerpoint/2010/main" val="31932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0B0E4BD-B8A8-4BF1-9D8B-962EBBEAE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319765A-EB57-4F99-A481-95A389CDDD4E}"/>
              </a:ext>
            </a:extLst>
          </p:cNvPr>
          <p:cNvSpPr/>
          <p:nvPr/>
        </p:nvSpPr>
        <p:spPr>
          <a:xfrm>
            <a:off x="6839332" y="2992625"/>
            <a:ext cx="4802054" cy="2225299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7083346-3DE0-43D6-BDA7-18B0D0C7DB1A}"/>
              </a:ext>
            </a:extLst>
          </p:cNvPr>
          <p:cNvSpPr/>
          <p:nvPr/>
        </p:nvSpPr>
        <p:spPr>
          <a:xfrm>
            <a:off x="1220683" y="1466541"/>
            <a:ext cx="4802054" cy="73057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B729EBB-BBCE-4323-80C8-174C7700664D}"/>
              </a:ext>
            </a:extLst>
          </p:cNvPr>
          <p:cNvSpPr txBox="1"/>
          <p:nvPr/>
        </p:nvSpPr>
        <p:spPr>
          <a:xfrm>
            <a:off x="337007" y="878694"/>
            <a:ext cx="7879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8 декабря 2020 года № ҚР ДСМ-238/2020</a:t>
            </a:r>
          </a:p>
          <a:p>
            <a:r>
              <a:rPr lang="ru-RU" dirty="0"/>
              <a:t>«Об утверждении правил оказания специализированной, в том числе высокотехнологичной медицинской помощи»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A4794F-AE1C-4147-8D72-F55835FBD485}"/>
              </a:ext>
            </a:extLst>
          </p:cNvPr>
          <p:cNvSpPr txBox="1"/>
          <p:nvPr/>
        </p:nvSpPr>
        <p:spPr>
          <a:xfrm>
            <a:off x="1310912" y="-24988"/>
            <a:ext cx="8439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СПЕЦИАЛИЗИРОВАННАЯ МЕДИЦИНСКАЯ ПОМОЩЬ</a:t>
            </a:r>
            <a:b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</a:br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высокотехнологичная медицинская помощь</a:t>
            </a:r>
            <a:r>
              <a:rPr lang="en-US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(</a:t>
            </a:r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ВТМП)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7E8142-5B80-415F-B8F9-26B5196FE267}"/>
              </a:ext>
            </a:extLst>
          </p:cNvPr>
          <p:cNvSpPr txBox="1"/>
          <p:nvPr/>
        </p:nvSpPr>
        <p:spPr>
          <a:xfrm>
            <a:off x="7470175" y="5502252"/>
            <a:ext cx="4139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>
                <a:solidFill>
                  <a:srgbClr val="1A3F65"/>
                </a:solidFill>
              </a:rPr>
              <a:t>Поликлиника должна </a:t>
            </a:r>
            <a:r>
              <a:rPr lang="ru-RU" dirty="0">
                <a:solidFill>
                  <a:srgbClr val="1A3F65"/>
                </a:solidFill>
              </a:rPr>
              <a:t>проинформировать пациента о возможности альтернативного выбора </a:t>
            </a:r>
            <a:r>
              <a:rPr lang="ru-RU" b="0" dirty="0">
                <a:solidFill>
                  <a:srgbClr val="1A3F65"/>
                </a:solidFill>
              </a:rPr>
              <a:t>медорганизации по соответствующему профилю оказания медуслуг (ВТМП)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57BB6A-5A1C-4278-B217-ECD5B164377A}"/>
              </a:ext>
            </a:extLst>
          </p:cNvPr>
          <p:cNvSpPr txBox="1"/>
          <p:nvPr/>
        </p:nvSpPr>
        <p:spPr>
          <a:xfrm>
            <a:off x="1656986" y="1415578"/>
            <a:ext cx="4192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>
                <a:solidFill>
                  <a:srgbClr val="1A3F65"/>
                </a:solidFill>
              </a:rPr>
              <a:t>Что нужно пациенту для получения ВТМП</a:t>
            </a:r>
          </a:p>
          <a:p>
            <a:r>
              <a:rPr lang="ru-RU" b="0" dirty="0">
                <a:solidFill>
                  <a:srgbClr val="1A3F65"/>
                </a:solidFill>
              </a:rPr>
              <a:t>1. Заключение профильного специалиста</a:t>
            </a:r>
          </a:p>
          <a:p>
            <a:r>
              <a:rPr lang="ru-RU" b="0" dirty="0">
                <a:solidFill>
                  <a:srgbClr val="1A3F65"/>
                </a:solidFill>
              </a:rPr>
              <a:t>2. Положительное заключение комиссии ВТМП при УЗ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1929C8-1D56-4B63-9BE9-50AEE209FB83}"/>
              </a:ext>
            </a:extLst>
          </p:cNvPr>
          <p:cNvSpPr txBox="1"/>
          <p:nvPr/>
        </p:nvSpPr>
        <p:spPr>
          <a:xfrm>
            <a:off x="7132159" y="1807699"/>
            <a:ext cx="46004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>
                <a:solidFill>
                  <a:srgbClr val="1A3F65"/>
                </a:solidFill>
              </a:rPr>
              <a:t>ВТМП предоставляется </a:t>
            </a:r>
            <a:r>
              <a:rPr lang="ru-RU" dirty="0">
                <a:solidFill>
                  <a:srgbClr val="1A3F65"/>
                </a:solidFill>
              </a:rPr>
              <a:t>в </a:t>
            </a:r>
            <a:r>
              <a:rPr lang="ru-RU" dirty="0" err="1">
                <a:solidFill>
                  <a:srgbClr val="1A3F65"/>
                </a:solidFill>
              </a:rPr>
              <a:t>станционарозамещающих</a:t>
            </a:r>
            <a:r>
              <a:rPr lang="ru-RU" dirty="0">
                <a:solidFill>
                  <a:srgbClr val="1A3F65"/>
                </a:solidFill>
              </a:rPr>
              <a:t> и стационарных условиях</a:t>
            </a:r>
            <a:r>
              <a:rPr lang="ru-RU" b="0" dirty="0">
                <a:solidFill>
                  <a:srgbClr val="1A3F65"/>
                </a:solidFill>
              </a:rPr>
              <a:t>, при наличии у медорганизации заключения о соответствии организации здравоохранения к предоставлению ВТМП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0687ED-DC11-439A-8F04-9F82E1B7044B}"/>
              </a:ext>
            </a:extLst>
          </p:cNvPr>
          <p:cNvSpPr txBox="1"/>
          <p:nvPr/>
        </p:nvSpPr>
        <p:spPr>
          <a:xfrm>
            <a:off x="6910390" y="3064394"/>
            <a:ext cx="4721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>
                <a:solidFill>
                  <a:srgbClr val="1A3F65"/>
                </a:solidFill>
              </a:rPr>
              <a:t>Дата госпитализации</a:t>
            </a:r>
            <a:r>
              <a:rPr lang="ru-RU" sz="1400" dirty="0">
                <a:solidFill>
                  <a:srgbClr val="1A3F65"/>
                </a:solidFill>
              </a:rPr>
              <a:t> определяется клиникой в течение 2-х рабочих дней, со дня поступления документов пациента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88C950-4999-48D0-A9C9-91B69BF8E291}"/>
              </a:ext>
            </a:extLst>
          </p:cNvPr>
          <p:cNvSpPr txBox="1"/>
          <p:nvPr/>
        </p:nvSpPr>
        <p:spPr>
          <a:xfrm>
            <a:off x="6896518" y="3587614"/>
            <a:ext cx="50480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dirty="0">
                <a:solidFill>
                  <a:srgbClr val="1A3F65"/>
                </a:solidFill>
              </a:rPr>
              <a:t>Поликлиника, после получения даты госпитализации должна </a:t>
            </a:r>
            <a:r>
              <a:rPr lang="ru-RU" sz="1400" b="1" dirty="0">
                <a:solidFill>
                  <a:srgbClr val="1A3F65"/>
                </a:solidFill>
              </a:rPr>
              <a:t>проинформировать пациента о дате (в течение 1-го дня)</a:t>
            </a:r>
            <a:r>
              <a:rPr lang="ru-RU" sz="1400" dirty="0">
                <a:solidFill>
                  <a:srgbClr val="1A3F65"/>
                </a:solidFill>
              </a:rPr>
              <a:t>:</a:t>
            </a:r>
          </a:p>
          <a:p>
            <a:r>
              <a:rPr lang="ru-RU" sz="1400" dirty="0">
                <a:solidFill>
                  <a:srgbClr val="1A3F65"/>
                </a:solidFill>
              </a:rPr>
              <a:t>устно</a:t>
            </a:r>
          </a:p>
          <a:p>
            <a:r>
              <a:rPr lang="ru-RU" sz="1400" dirty="0">
                <a:solidFill>
                  <a:srgbClr val="1A3F65"/>
                </a:solidFill>
              </a:rPr>
              <a:t>через </a:t>
            </a:r>
            <a:r>
              <a:rPr lang="en-US" sz="1400" dirty="0">
                <a:solidFill>
                  <a:srgbClr val="1A3F65"/>
                </a:solidFill>
              </a:rPr>
              <a:t>SMS</a:t>
            </a:r>
            <a:r>
              <a:rPr lang="ru-RU" sz="1400" dirty="0">
                <a:solidFill>
                  <a:srgbClr val="1A3F65"/>
                </a:solidFill>
              </a:rPr>
              <a:t>-оповещение</a:t>
            </a:r>
          </a:p>
          <a:p>
            <a:r>
              <a:rPr lang="ru-RU" sz="1400" dirty="0">
                <a:solidFill>
                  <a:srgbClr val="1A3F65"/>
                </a:solidFill>
              </a:rPr>
              <a:t>через </a:t>
            </a:r>
            <a:r>
              <a:rPr lang="ru-RU" sz="1400" b="0" dirty="0">
                <a:solidFill>
                  <a:srgbClr val="1A3F65"/>
                </a:solidFill>
              </a:rPr>
              <a:t>электронное оповещение в кабинете пользователя в Портале «Бюро Госпитализации»</a:t>
            </a:r>
          </a:p>
          <a:p>
            <a:r>
              <a:rPr lang="ru-RU" sz="1400" b="0" dirty="0">
                <a:solidFill>
                  <a:srgbClr val="1A3F65"/>
                </a:solidFill>
              </a:rPr>
              <a:t>В МИС</a:t>
            </a:r>
            <a:endParaRPr lang="ru-RU" sz="1400" dirty="0">
              <a:solidFill>
                <a:srgbClr val="1A3F65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368BAD-4D26-45BE-ABCF-35B038EFC096}"/>
              </a:ext>
            </a:extLst>
          </p:cNvPr>
          <p:cNvSpPr txBox="1"/>
          <p:nvPr/>
        </p:nvSpPr>
        <p:spPr>
          <a:xfrm>
            <a:off x="1220683" y="3233394"/>
            <a:ext cx="4721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>
                <a:solidFill>
                  <a:srgbClr val="1A3F65"/>
                </a:solidFill>
              </a:rPr>
              <a:t>Если пациент находится на стационарном лечении, то документы для рассмотрения на комиссию предоставляет лечащий врач совместно с заведующим отделением (или заместителем руководителя) по электронной почте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396BA91-FC1D-4B8E-8FED-9C7A0BC2D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23" y="5662580"/>
            <a:ext cx="500271" cy="500271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A419D2E-6271-43DF-A3D9-4158EE13A06F}"/>
              </a:ext>
            </a:extLst>
          </p:cNvPr>
          <p:cNvGrpSpPr/>
          <p:nvPr/>
        </p:nvGrpSpPr>
        <p:grpSpPr>
          <a:xfrm>
            <a:off x="1589248" y="4304583"/>
            <a:ext cx="4721346" cy="1608133"/>
            <a:chOff x="1319435" y="3332513"/>
            <a:chExt cx="4721346" cy="160813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DAE20B-B28E-4CB7-A186-5AD58C5B082B}"/>
                </a:ext>
              </a:extLst>
            </p:cNvPr>
            <p:cNvSpPr txBox="1"/>
            <p:nvPr/>
          </p:nvSpPr>
          <p:spPr>
            <a:xfrm>
              <a:off x="1319435" y="3332513"/>
              <a:ext cx="4721346" cy="16081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 b="0">
                  <a:solidFill>
                    <a:schemeClr val="accent6">
                      <a:lumMod val="50000"/>
                    </a:schemeClr>
                  </a:solidFill>
                  <a:latin typeface="FS Joey Pro" panose="02000806040000020004" pitchFamily="50" charset="-52"/>
                </a:defRPr>
              </a:lvl1pPr>
            </a:lstStyle>
            <a:p>
              <a:pPr>
                <a:spcBef>
                  <a:spcPts val="300"/>
                </a:spcBef>
              </a:pPr>
              <a:r>
                <a:rPr lang="ru-RU" b="1" dirty="0">
                  <a:solidFill>
                    <a:srgbClr val="1A3F65"/>
                  </a:solidFill>
                </a:rPr>
                <a:t>ПАКЕТ ДОКУМЕНТОВ, ПРЕДОСТАВЛЯЕМЫЙ КОМИССИИ ВТМП:</a:t>
              </a:r>
            </a:p>
            <a:p>
              <a:pPr>
                <a:spcBef>
                  <a:spcPts val="300"/>
                </a:spcBef>
              </a:pPr>
              <a:r>
                <a:rPr lang="ru-RU" dirty="0">
                  <a:solidFill>
                    <a:srgbClr val="1A3F65"/>
                  </a:solidFill>
                </a:rPr>
                <a:t>      копия документа, удостоверяющего личность пациента;</a:t>
              </a:r>
            </a:p>
            <a:p>
              <a:r>
                <a:rPr lang="ru-RU" dirty="0">
                  <a:solidFill>
                    <a:srgbClr val="1A3F65"/>
                  </a:solidFill>
                </a:rPr>
                <a:t>      направление в медицинскую организацию на госпитализацию в стационар и (или) в дневной стационар;</a:t>
              </a:r>
            </a:p>
            <a:p>
              <a:r>
                <a:rPr lang="ru-RU" dirty="0">
                  <a:solidFill>
                    <a:srgbClr val="1A3F65"/>
                  </a:solidFill>
                </a:rPr>
                <a:t>      выписка медицинской карты амбулаторного пациента или медицинской карты стационарного;</a:t>
              </a:r>
            </a:p>
            <a:p>
              <a:r>
                <a:rPr lang="ru-RU" dirty="0">
                  <a:solidFill>
                    <a:srgbClr val="1A3F65"/>
                  </a:solidFill>
                </a:rPr>
                <a:t>     </a:t>
              </a:r>
              <a:r>
                <a:rPr lang="en-US" dirty="0">
                  <a:solidFill>
                    <a:srgbClr val="1A3F65"/>
                  </a:solidFill>
                </a:rPr>
                <a:t> </a:t>
              </a:r>
              <a:r>
                <a:rPr lang="ru-RU" dirty="0">
                  <a:solidFill>
                    <a:srgbClr val="1A3F65"/>
                  </a:solidFill>
                </a:rPr>
                <a:t>результаты исследований и консультаций профильных специалистов</a:t>
              </a:r>
              <a:endParaRPr lang="en-US" dirty="0">
                <a:solidFill>
                  <a:srgbClr val="1A3F65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F6BE27B-0A1C-49A9-AA26-9FBDEB1AD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752" y="3612377"/>
              <a:ext cx="169429" cy="169429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32AC0E6-1618-4992-960A-51A44BA4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752" y="3791954"/>
              <a:ext cx="169429" cy="16942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F929A2C-E313-4A3B-A99E-244CA656A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752" y="4151815"/>
              <a:ext cx="169430" cy="16943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D524BD0-8456-4B89-88C9-A15E1C822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5880" y="4511677"/>
              <a:ext cx="164301" cy="1643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A7E6EAE-047A-46FA-AD2F-6328548896D9}"/>
              </a:ext>
            </a:extLst>
          </p:cNvPr>
          <p:cNvSpPr txBox="1"/>
          <p:nvPr/>
        </p:nvSpPr>
        <p:spPr>
          <a:xfrm>
            <a:off x="1864277" y="2456344"/>
            <a:ext cx="4231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A3F65"/>
                </a:solidFill>
              </a:rPr>
              <a:t>Документы на комиссию предоставляет специалист поликлиники по месту прикрепления пациента</a:t>
            </a:r>
            <a:endParaRPr lang="en-US" sz="1600" b="1" dirty="0">
              <a:solidFill>
                <a:srgbClr val="1A3F65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F46A1E-44D7-4F13-819C-E882A1136C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35" y="6133405"/>
            <a:ext cx="396123" cy="39612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90F78C9-F5EB-4EEF-AC38-26FF70A2DD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59" y="4304583"/>
            <a:ext cx="317627" cy="317627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E6E4958-B488-4378-B75D-8524ECB44556}"/>
              </a:ext>
            </a:extLst>
          </p:cNvPr>
          <p:cNvSpPr/>
          <p:nvPr/>
        </p:nvSpPr>
        <p:spPr>
          <a:xfrm flipH="1">
            <a:off x="1220683" y="4214033"/>
            <a:ext cx="5037423" cy="176527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3474CB8-C2D3-4B0B-A630-D17D063601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27" y="2394967"/>
            <a:ext cx="730573" cy="73057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зна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3AD2BC3-3D02-420F-850A-9A3080F5C2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67" y="1813865"/>
            <a:ext cx="646331" cy="64633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EFEDE92-4358-4799-8C5C-6A9F2803E215}"/>
              </a:ext>
            </a:extLst>
          </p:cNvPr>
          <p:cNvSpPr txBox="1"/>
          <p:nvPr/>
        </p:nvSpPr>
        <p:spPr>
          <a:xfrm>
            <a:off x="1785279" y="6069857"/>
            <a:ext cx="3793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A3F65"/>
                </a:solidFill>
              </a:rPr>
              <a:t>Комиссия рассматривает документы в течение </a:t>
            </a:r>
            <a:r>
              <a:rPr lang="ru-RU" sz="1400" b="1" dirty="0">
                <a:solidFill>
                  <a:srgbClr val="1A3F65"/>
                </a:solidFill>
              </a:rPr>
              <a:t>2-х рабочих дней</a:t>
            </a:r>
          </a:p>
        </p:txBody>
      </p:sp>
      <p:sp>
        <p:nvSpPr>
          <p:cNvPr id="51" name="Блок-схема: извлечение 50">
            <a:extLst>
              <a:ext uri="{FF2B5EF4-FFF2-40B4-BE49-F238E27FC236}">
                <a16:creationId xmlns:a16="http://schemas.microsoft.com/office/drawing/2014/main" id="{14E12D40-4148-4CDC-B325-B6519DC24810}"/>
              </a:ext>
            </a:extLst>
          </p:cNvPr>
          <p:cNvSpPr/>
          <p:nvPr/>
        </p:nvSpPr>
        <p:spPr>
          <a:xfrm rot="5400000">
            <a:off x="6879652" y="4170773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извлечение 51">
            <a:extLst>
              <a:ext uri="{FF2B5EF4-FFF2-40B4-BE49-F238E27FC236}">
                <a16:creationId xmlns:a16="http://schemas.microsoft.com/office/drawing/2014/main" id="{D54783EE-6100-4DB3-BFB1-F87085359500}"/>
              </a:ext>
            </a:extLst>
          </p:cNvPr>
          <p:cNvSpPr/>
          <p:nvPr/>
        </p:nvSpPr>
        <p:spPr>
          <a:xfrm rot="5400000">
            <a:off x="6879652" y="4352964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извлечение 52">
            <a:extLst>
              <a:ext uri="{FF2B5EF4-FFF2-40B4-BE49-F238E27FC236}">
                <a16:creationId xmlns:a16="http://schemas.microsoft.com/office/drawing/2014/main" id="{5847DF5C-B3E0-4A55-A234-912DEA0CAC99}"/>
              </a:ext>
            </a:extLst>
          </p:cNvPr>
          <p:cNvSpPr/>
          <p:nvPr/>
        </p:nvSpPr>
        <p:spPr>
          <a:xfrm rot="5400000">
            <a:off x="6875555" y="4578950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извлечение 53">
            <a:extLst>
              <a:ext uri="{FF2B5EF4-FFF2-40B4-BE49-F238E27FC236}">
                <a16:creationId xmlns:a16="http://schemas.microsoft.com/office/drawing/2014/main" id="{C264FC66-BBEE-42D7-90B0-4F5EC2C28218}"/>
              </a:ext>
            </a:extLst>
          </p:cNvPr>
          <p:cNvSpPr/>
          <p:nvPr/>
        </p:nvSpPr>
        <p:spPr>
          <a:xfrm rot="5400000">
            <a:off x="6875555" y="4770101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извлечение 54">
            <a:extLst>
              <a:ext uri="{FF2B5EF4-FFF2-40B4-BE49-F238E27FC236}">
                <a16:creationId xmlns:a16="http://schemas.microsoft.com/office/drawing/2014/main" id="{765D7327-A57C-473F-8C2B-78A62E345F47}"/>
              </a:ext>
            </a:extLst>
          </p:cNvPr>
          <p:cNvSpPr/>
          <p:nvPr/>
        </p:nvSpPr>
        <p:spPr>
          <a:xfrm rot="5400000">
            <a:off x="6875555" y="4996581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47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6" y="1256"/>
            <a:ext cx="12192000" cy="685800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2AD1FD8-FB3F-40DB-BEB9-DB1483D36B12}"/>
              </a:ext>
            </a:extLst>
          </p:cNvPr>
          <p:cNvSpPr/>
          <p:nvPr/>
        </p:nvSpPr>
        <p:spPr>
          <a:xfrm>
            <a:off x="353839" y="1020860"/>
            <a:ext cx="4410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3520800" y="906287"/>
            <a:ext cx="5476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ТОП ОБРАЩЕНИЙ </a:t>
            </a:r>
          </a:p>
          <a:p>
            <a:r>
              <a:rPr lang="ru-RU" sz="3000" dirty="0">
                <a:solidFill>
                  <a:srgbClr val="084065"/>
                </a:solidFill>
                <a:latin typeface="FS Joey Pro" panose="02000806040000020004" pitchFamily="50" charset="-52"/>
              </a:rPr>
              <a:t>ОТ НАСЕЛЕНИЯ О СИСТЕМЕ ОСМС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F7E157-0B71-49BC-87D8-29B7BC5CFD76}"/>
              </a:ext>
            </a:extLst>
          </p:cNvPr>
          <p:cNvSpPr txBox="1"/>
          <p:nvPr/>
        </p:nvSpPr>
        <p:spPr>
          <a:xfrm rot="16200000">
            <a:off x="-2362043" y="3558532"/>
            <a:ext cx="581041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BFF08-0D27-429C-8182-586FD0DA9447}"/>
              </a:ext>
            </a:extLst>
          </p:cNvPr>
          <p:cNvSpPr txBox="1"/>
          <p:nvPr/>
        </p:nvSpPr>
        <p:spPr>
          <a:xfrm>
            <a:off x="2216383" y="2596989"/>
            <a:ext cx="196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ОПРЕДЕЛЕНИЕ </a:t>
            </a:r>
            <a:r>
              <a:rPr lang="ru-RU" b="1" dirty="0"/>
              <a:t>СТАТУСА ЗАСТРАХОВАННОСТИ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45017-6476-4C5E-9DDB-1474E73984CD}"/>
              </a:ext>
            </a:extLst>
          </p:cNvPr>
          <p:cNvSpPr txBox="1"/>
          <p:nvPr/>
        </p:nvSpPr>
        <p:spPr>
          <a:xfrm>
            <a:off x="2216383" y="3413084"/>
            <a:ext cx="22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ОПРЕДЕЛЕНИЕ </a:t>
            </a:r>
            <a:r>
              <a:rPr lang="ru-RU" b="1" dirty="0"/>
              <a:t>ПЕРИОДОВ ЗАДОЛЖЕННОСТИ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C2384-457D-426C-AFFD-D64F69436EB1}"/>
              </a:ext>
            </a:extLst>
          </p:cNvPr>
          <p:cNvSpPr txBox="1"/>
          <p:nvPr/>
        </p:nvSpPr>
        <p:spPr>
          <a:xfrm>
            <a:off x="2253157" y="4090170"/>
            <a:ext cx="2240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ПРИСВОЕНИЕ ЛЬГОТНОГО СТАТУСА </a:t>
            </a:r>
            <a:r>
              <a:rPr lang="ru-RU" dirty="0"/>
              <a:t>НЕРАБОТАЮЩЕЙ БЕРЕМЕННОЙ/ СТУДЕНТАМ ОЧНОГО ОТДЕЛЕНИЯ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19543-3B77-40EF-AF84-331FA752E495}"/>
              </a:ext>
            </a:extLst>
          </p:cNvPr>
          <p:cNvSpPr txBox="1"/>
          <p:nvPr/>
        </p:nvSpPr>
        <p:spPr>
          <a:xfrm>
            <a:off x="8300810" y="2594793"/>
            <a:ext cx="31113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НЕ ВЫДАЧА НАПРАВЛЕНИЯ </a:t>
            </a:r>
            <a:r>
              <a:rPr lang="ru-RU" dirty="0"/>
              <a:t>НА ДИАГНОСТИЧЕСКИЕ ИССЛЕДОВАНИЯ/ КОНСУЛЬТАЦИИ УЗКИХ СПЕЦИАЛИСТОВ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F41183-66E1-4BD0-AF3E-4A1132618F84}"/>
              </a:ext>
            </a:extLst>
          </p:cNvPr>
          <p:cNvSpPr txBox="1"/>
          <p:nvPr/>
        </p:nvSpPr>
        <p:spPr>
          <a:xfrm>
            <a:off x="8300810" y="3606313"/>
            <a:ext cx="224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НЕ ВЫДАЧА </a:t>
            </a:r>
            <a:r>
              <a:rPr lang="ru-RU" dirty="0"/>
              <a:t>ЛЕКАРТСВЕННЫХ СРЕДСТВ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BA169-99B0-44F0-822F-C56CC4F0C5CB}"/>
              </a:ext>
            </a:extLst>
          </p:cNvPr>
          <p:cNvSpPr txBox="1"/>
          <p:nvPr/>
        </p:nvSpPr>
        <p:spPr>
          <a:xfrm>
            <a:off x="8300809" y="5166262"/>
            <a:ext cx="3433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В ПЕРИОД ПАНДЕМИИ КВИ, </a:t>
            </a:r>
            <a:r>
              <a:rPr lang="ru-RU" b="1" dirty="0"/>
              <a:t>НЕ ПРИЕХАЛА </a:t>
            </a:r>
            <a:r>
              <a:rPr lang="ru-RU" dirty="0"/>
              <a:t>МОБИЛЬНАЯ БРИГАДА/ СКОРАЯ МЕДИЦИНСКАЯ ПОМОЩЬ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0E2631-9724-437D-B6E5-340CFF51F35B}"/>
              </a:ext>
            </a:extLst>
          </p:cNvPr>
          <p:cNvSpPr txBox="1"/>
          <p:nvPr/>
        </p:nvSpPr>
        <p:spPr>
          <a:xfrm>
            <a:off x="1751206" y="2350767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en-US" sz="6000" u="none" dirty="0">
                <a:solidFill>
                  <a:srgbClr val="084065"/>
                </a:solidFill>
              </a:rPr>
              <a:t>1</a:t>
            </a:r>
            <a:endParaRPr lang="ru-RU" sz="6000" u="none" dirty="0">
              <a:solidFill>
                <a:srgbClr val="08406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6992D6-9F1E-4F14-90DF-A51A22BDBE7F}"/>
              </a:ext>
            </a:extLst>
          </p:cNvPr>
          <p:cNvSpPr txBox="1"/>
          <p:nvPr/>
        </p:nvSpPr>
        <p:spPr>
          <a:xfrm>
            <a:off x="1761056" y="3174318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92CDC-66BB-4CED-94A7-5A20BECBB0B2}"/>
              </a:ext>
            </a:extLst>
          </p:cNvPr>
          <p:cNvSpPr txBox="1"/>
          <p:nvPr/>
        </p:nvSpPr>
        <p:spPr>
          <a:xfrm>
            <a:off x="1767681" y="3870986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BC0E44-4C70-4A5C-8074-7D9EF7417026}"/>
              </a:ext>
            </a:extLst>
          </p:cNvPr>
          <p:cNvSpPr txBox="1"/>
          <p:nvPr/>
        </p:nvSpPr>
        <p:spPr>
          <a:xfrm>
            <a:off x="1728206" y="4935475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21E551-BF1A-4503-9D8B-579A644EB5B8}"/>
              </a:ext>
            </a:extLst>
          </p:cNvPr>
          <p:cNvSpPr txBox="1"/>
          <p:nvPr/>
        </p:nvSpPr>
        <p:spPr>
          <a:xfrm>
            <a:off x="7817256" y="2345391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1DB8B2-2470-4520-8CBB-BA4535B08585}"/>
              </a:ext>
            </a:extLst>
          </p:cNvPr>
          <p:cNvSpPr txBox="1"/>
          <p:nvPr/>
        </p:nvSpPr>
        <p:spPr>
          <a:xfrm>
            <a:off x="7821082" y="3280415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F4540D-17FF-4529-8575-60D628189034}"/>
              </a:ext>
            </a:extLst>
          </p:cNvPr>
          <p:cNvSpPr txBox="1"/>
          <p:nvPr/>
        </p:nvSpPr>
        <p:spPr>
          <a:xfrm>
            <a:off x="8308461" y="4540860"/>
            <a:ext cx="311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ВОЗВРАТ</a:t>
            </a:r>
            <a:r>
              <a:rPr lang="ru-RU" dirty="0"/>
              <a:t> ИЗЛИШНЕ/ ОШИБОЧНО ПЕРЕЧИСЛЕННЫХ ПЛАТЕЖЕЙ НА ОСМС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122B17-85AE-4E96-AAB8-BDD5E135DAC4}"/>
              </a:ext>
            </a:extLst>
          </p:cNvPr>
          <p:cNvSpPr txBox="1"/>
          <p:nvPr/>
        </p:nvSpPr>
        <p:spPr>
          <a:xfrm>
            <a:off x="7821082" y="4192885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29BFC3-24F1-4548-A9E5-85A33F974D28}"/>
              </a:ext>
            </a:extLst>
          </p:cNvPr>
          <p:cNvSpPr txBox="1"/>
          <p:nvPr/>
        </p:nvSpPr>
        <p:spPr>
          <a:xfrm>
            <a:off x="2216383" y="5154659"/>
            <a:ext cx="22404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ЖАЛОБЫ</a:t>
            </a:r>
            <a:r>
              <a:rPr lang="ru-RU" dirty="0"/>
              <a:t> НА ВЗАИМОДЕЙСТВИЕ С МЕДРАБОТНИКАМИ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3A25BD-01AA-4531-A457-7F01D7236001}"/>
              </a:ext>
            </a:extLst>
          </p:cNvPr>
          <p:cNvSpPr txBox="1"/>
          <p:nvPr/>
        </p:nvSpPr>
        <p:spPr>
          <a:xfrm>
            <a:off x="7812632" y="4943153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2A7584-C6B7-4BFD-A7C0-08211A447436}"/>
              </a:ext>
            </a:extLst>
          </p:cNvPr>
          <p:cNvSpPr txBox="1"/>
          <p:nvPr/>
        </p:nvSpPr>
        <p:spPr>
          <a:xfrm>
            <a:off x="1291409" y="132664"/>
            <a:ext cx="672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ОБРАЩЕНИЯ ГРАЖДАН О СИСТЕМЕ ОСМС</a:t>
            </a:r>
            <a:endParaRPr lang="ru-RU" sz="2800" b="1" dirty="0">
              <a:solidFill>
                <a:srgbClr val="084065"/>
              </a:solidFill>
              <a:latin typeface="FS Joey Pro" panose="02000806040000020004" pitchFamily="50" charset="-52"/>
            </a:endParaRPr>
          </a:p>
        </p:txBody>
      </p:sp>
      <p:sp>
        <p:nvSpPr>
          <p:cNvPr id="40" name="Rectangle: Rounded Corners 26">
            <a:extLst>
              <a:ext uri="{FF2B5EF4-FFF2-40B4-BE49-F238E27FC236}">
                <a16:creationId xmlns:a16="http://schemas.microsoft.com/office/drawing/2014/main" id="{2D38A1FC-7382-41B0-A022-FDFB4155BE46}"/>
              </a:ext>
            </a:extLst>
          </p:cNvPr>
          <p:cNvSpPr/>
          <p:nvPr/>
        </p:nvSpPr>
        <p:spPr>
          <a:xfrm>
            <a:off x="5600394" y="2885224"/>
            <a:ext cx="999216" cy="1049924"/>
          </a:xfrm>
          <a:prstGeom prst="roundRect">
            <a:avLst/>
          </a:prstGeom>
          <a:solidFill>
            <a:srgbClr val="084065"/>
          </a:solidFill>
          <a:ln>
            <a:noFill/>
          </a:ln>
          <a:scene3d>
            <a:camera prst="orthographicFront">
              <a:rot lat="19367709" lon="18747105" rev="3634775"/>
            </a:camera>
            <a:lightRig rig="floo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: Rounded Corners 26">
            <a:extLst>
              <a:ext uri="{FF2B5EF4-FFF2-40B4-BE49-F238E27FC236}">
                <a16:creationId xmlns:a16="http://schemas.microsoft.com/office/drawing/2014/main" id="{15FC8715-E8FE-45F0-827B-BC8DCAA46E2E}"/>
              </a:ext>
            </a:extLst>
          </p:cNvPr>
          <p:cNvSpPr/>
          <p:nvPr/>
        </p:nvSpPr>
        <p:spPr>
          <a:xfrm>
            <a:off x="6388517" y="3350074"/>
            <a:ext cx="999216" cy="1049924"/>
          </a:xfrm>
          <a:prstGeom prst="roundRect">
            <a:avLst/>
          </a:prstGeom>
          <a:solidFill>
            <a:srgbClr val="084065"/>
          </a:solidFill>
          <a:ln>
            <a:noFill/>
          </a:ln>
          <a:scene3d>
            <a:camera prst="orthographicFront">
              <a:rot lat="19367709" lon="18747105" rev="3634775"/>
            </a:camera>
            <a:lightRig rig="floo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Rectangle: Rounded Corners 26">
            <a:extLst>
              <a:ext uri="{FF2B5EF4-FFF2-40B4-BE49-F238E27FC236}">
                <a16:creationId xmlns:a16="http://schemas.microsoft.com/office/drawing/2014/main" id="{2EA9C6CF-7856-4FD7-A744-3C073A3D756A}"/>
              </a:ext>
            </a:extLst>
          </p:cNvPr>
          <p:cNvSpPr/>
          <p:nvPr/>
        </p:nvSpPr>
        <p:spPr>
          <a:xfrm>
            <a:off x="4868019" y="3295333"/>
            <a:ext cx="999216" cy="1049924"/>
          </a:xfrm>
          <a:prstGeom prst="roundRect">
            <a:avLst/>
          </a:prstGeom>
          <a:solidFill>
            <a:srgbClr val="084065"/>
          </a:solidFill>
          <a:ln>
            <a:noFill/>
          </a:ln>
          <a:scene3d>
            <a:camera prst="orthographicFront">
              <a:rot lat="19367709" lon="18747105" rev="3634775"/>
            </a:camera>
            <a:lightRig rig="floo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: Rounded Corners 26">
            <a:extLst>
              <a:ext uri="{FF2B5EF4-FFF2-40B4-BE49-F238E27FC236}">
                <a16:creationId xmlns:a16="http://schemas.microsoft.com/office/drawing/2014/main" id="{5C6C7F73-142B-4B20-A22E-E415BA28BA0A}"/>
              </a:ext>
            </a:extLst>
          </p:cNvPr>
          <p:cNvSpPr/>
          <p:nvPr/>
        </p:nvSpPr>
        <p:spPr>
          <a:xfrm>
            <a:off x="5655418" y="3771116"/>
            <a:ext cx="999216" cy="1049924"/>
          </a:xfrm>
          <a:prstGeom prst="roundRect">
            <a:avLst/>
          </a:prstGeom>
          <a:solidFill>
            <a:srgbClr val="084065"/>
          </a:solidFill>
          <a:ln>
            <a:noFill/>
          </a:ln>
          <a:scene3d>
            <a:camera prst="orthographicFront">
              <a:rot lat="19367709" lon="18747105" rev="3634775"/>
            </a:camera>
            <a:lightRig rig="floo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4" name="Graphic 30" descr="Envelope">
            <a:extLst>
              <a:ext uri="{FF2B5EF4-FFF2-40B4-BE49-F238E27FC236}">
                <a16:creationId xmlns:a16="http://schemas.microsoft.com/office/drawing/2014/main" id="{DD46CE21-36C2-4EA7-A26A-867F3FC66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7641" y="3103820"/>
            <a:ext cx="616587" cy="616587"/>
          </a:xfrm>
          <a:prstGeom prst="rect">
            <a:avLst/>
          </a:prstGeom>
          <a:scene3d>
            <a:camera prst="orthographicFront">
              <a:rot lat="19499998" lon="0" rev="0"/>
            </a:camera>
            <a:lightRig rig="threePt" dir="t"/>
          </a:scene3d>
        </p:spPr>
      </p:pic>
      <p:sp>
        <p:nvSpPr>
          <p:cNvPr id="46" name="Freeform 181">
            <a:extLst>
              <a:ext uri="{FF2B5EF4-FFF2-40B4-BE49-F238E27FC236}">
                <a16:creationId xmlns:a16="http://schemas.microsoft.com/office/drawing/2014/main" id="{8D08FC67-BC0F-4DCF-9C47-53F0B54A0AB4}"/>
              </a:ext>
            </a:extLst>
          </p:cNvPr>
          <p:cNvSpPr>
            <a:spLocks noEditPoints="1"/>
          </p:cNvSpPr>
          <p:nvPr/>
        </p:nvSpPr>
        <p:spPr bwMode="auto">
          <a:xfrm>
            <a:off x="6505341" y="3657883"/>
            <a:ext cx="573997" cy="384684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52" y="2"/>
              </a:cxn>
              <a:cxn ang="0">
                <a:pos x="248" y="0"/>
              </a:cxn>
              <a:cxn ang="0">
                <a:pos x="248" y="0"/>
              </a:cxn>
              <a:cxn ang="0">
                <a:pos x="244" y="2"/>
              </a:cxn>
              <a:cxn ang="0">
                <a:pos x="4" y="162"/>
              </a:cxn>
              <a:cxn ang="0">
                <a:pos x="4" y="162"/>
              </a:cxn>
              <a:cxn ang="0">
                <a:pos x="0" y="164"/>
              </a:cxn>
              <a:cxn ang="0">
                <a:pos x="0" y="168"/>
              </a:cxn>
              <a:cxn ang="0">
                <a:pos x="0" y="168"/>
              </a:cxn>
              <a:cxn ang="0">
                <a:pos x="2" y="172"/>
              </a:cxn>
              <a:cxn ang="0">
                <a:pos x="6" y="176"/>
              </a:cxn>
              <a:cxn ang="0">
                <a:pos x="68" y="200"/>
              </a:cxn>
              <a:cxn ang="0">
                <a:pos x="98" y="252"/>
              </a:cxn>
              <a:cxn ang="0">
                <a:pos x="98" y="252"/>
              </a:cxn>
              <a:cxn ang="0">
                <a:pos x="100" y="254"/>
              </a:cxn>
              <a:cxn ang="0">
                <a:pos x="104" y="256"/>
              </a:cxn>
              <a:cxn ang="0">
                <a:pos x="104" y="256"/>
              </a:cxn>
              <a:cxn ang="0">
                <a:pos x="104" y="256"/>
              </a:cxn>
              <a:cxn ang="0">
                <a:pos x="108" y="254"/>
              </a:cxn>
              <a:cxn ang="0">
                <a:pos x="110" y="252"/>
              </a:cxn>
              <a:cxn ang="0">
                <a:pos x="128" y="224"/>
              </a:cxn>
              <a:cxn ang="0">
                <a:pos x="206" y="256"/>
              </a:cxn>
              <a:cxn ang="0">
                <a:pos x="206" y="256"/>
              </a:cxn>
              <a:cxn ang="0">
                <a:pos x="208" y="256"/>
              </a:cxn>
              <a:cxn ang="0">
                <a:pos x="208" y="256"/>
              </a:cxn>
              <a:cxn ang="0">
                <a:pos x="212" y="254"/>
              </a:cxn>
              <a:cxn ang="0">
                <a:pos x="212" y="254"/>
              </a:cxn>
              <a:cxn ang="0">
                <a:pos x="214" y="252"/>
              </a:cxn>
              <a:cxn ang="0">
                <a:pos x="216" y="250"/>
              </a:cxn>
              <a:cxn ang="0">
                <a:pos x="256" y="10"/>
              </a:cxn>
              <a:cxn ang="0">
                <a:pos x="256" y="10"/>
              </a:cxn>
              <a:cxn ang="0">
                <a:pos x="256" y="4"/>
              </a:cxn>
              <a:cxn ang="0">
                <a:pos x="252" y="2"/>
              </a:cxn>
              <a:cxn ang="0">
                <a:pos x="26" y="166"/>
              </a:cxn>
              <a:cxn ang="0">
                <a:pos x="210" y="42"/>
              </a:cxn>
              <a:cxn ang="0">
                <a:pos x="76" y="186"/>
              </a:cxn>
              <a:cxn ang="0">
                <a:pos x="76" y="186"/>
              </a:cxn>
              <a:cxn ang="0">
                <a:pos x="74" y="186"/>
              </a:cxn>
              <a:cxn ang="0">
                <a:pos x="26" y="166"/>
              </a:cxn>
              <a:cxn ang="0">
                <a:pos x="82" y="192"/>
              </a:cxn>
              <a:cxn ang="0">
                <a:pos x="82" y="192"/>
              </a:cxn>
              <a:cxn ang="0">
                <a:pos x="82" y="192"/>
              </a:cxn>
              <a:cxn ang="0">
                <a:pos x="234" y="30"/>
              </a:cxn>
              <a:cxn ang="0">
                <a:pos x="104" y="232"/>
              </a:cxn>
              <a:cxn ang="0">
                <a:pos x="82" y="192"/>
              </a:cxn>
              <a:cxn ang="0">
                <a:pos x="202" y="236"/>
              </a:cxn>
              <a:cxn ang="0">
                <a:pos x="134" y="210"/>
              </a:cxn>
              <a:cxn ang="0">
                <a:pos x="134" y="210"/>
              </a:cxn>
              <a:cxn ang="0">
                <a:pos x="128" y="208"/>
              </a:cxn>
              <a:cxn ang="0">
                <a:pos x="234" y="46"/>
              </a:cxn>
              <a:cxn ang="0">
                <a:pos x="202" y="236"/>
              </a:cxn>
            </a:cxnLst>
            <a:rect l="0" t="0" r="r" b="b"/>
            <a:pathLst>
              <a:path w="256" h="256">
                <a:moveTo>
                  <a:pt x="252" y="2"/>
                </a:moveTo>
                <a:lnTo>
                  <a:pt x="252" y="2"/>
                </a:lnTo>
                <a:lnTo>
                  <a:pt x="248" y="0"/>
                </a:lnTo>
                <a:lnTo>
                  <a:pt x="248" y="0"/>
                </a:lnTo>
                <a:lnTo>
                  <a:pt x="244" y="2"/>
                </a:lnTo>
                <a:lnTo>
                  <a:pt x="4" y="162"/>
                </a:lnTo>
                <a:lnTo>
                  <a:pt x="4" y="162"/>
                </a:lnTo>
                <a:lnTo>
                  <a:pt x="0" y="164"/>
                </a:lnTo>
                <a:lnTo>
                  <a:pt x="0" y="168"/>
                </a:lnTo>
                <a:lnTo>
                  <a:pt x="0" y="168"/>
                </a:lnTo>
                <a:lnTo>
                  <a:pt x="2" y="172"/>
                </a:lnTo>
                <a:lnTo>
                  <a:pt x="6" y="176"/>
                </a:lnTo>
                <a:lnTo>
                  <a:pt x="68" y="200"/>
                </a:lnTo>
                <a:lnTo>
                  <a:pt x="98" y="252"/>
                </a:lnTo>
                <a:lnTo>
                  <a:pt x="98" y="252"/>
                </a:lnTo>
                <a:lnTo>
                  <a:pt x="100" y="254"/>
                </a:lnTo>
                <a:lnTo>
                  <a:pt x="104" y="256"/>
                </a:lnTo>
                <a:lnTo>
                  <a:pt x="104" y="256"/>
                </a:lnTo>
                <a:lnTo>
                  <a:pt x="104" y="256"/>
                </a:lnTo>
                <a:lnTo>
                  <a:pt x="108" y="254"/>
                </a:lnTo>
                <a:lnTo>
                  <a:pt x="110" y="252"/>
                </a:lnTo>
                <a:lnTo>
                  <a:pt x="128" y="224"/>
                </a:lnTo>
                <a:lnTo>
                  <a:pt x="206" y="256"/>
                </a:lnTo>
                <a:lnTo>
                  <a:pt x="206" y="256"/>
                </a:lnTo>
                <a:lnTo>
                  <a:pt x="208" y="256"/>
                </a:lnTo>
                <a:lnTo>
                  <a:pt x="208" y="256"/>
                </a:lnTo>
                <a:lnTo>
                  <a:pt x="212" y="254"/>
                </a:lnTo>
                <a:lnTo>
                  <a:pt x="212" y="254"/>
                </a:lnTo>
                <a:lnTo>
                  <a:pt x="214" y="252"/>
                </a:lnTo>
                <a:lnTo>
                  <a:pt x="216" y="250"/>
                </a:lnTo>
                <a:lnTo>
                  <a:pt x="256" y="10"/>
                </a:lnTo>
                <a:lnTo>
                  <a:pt x="256" y="10"/>
                </a:lnTo>
                <a:lnTo>
                  <a:pt x="256" y="4"/>
                </a:lnTo>
                <a:lnTo>
                  <a:pt x="252" y="2"/>
                </a:lnTo>
                <a:close/>
                <a:moveTo>
                  <a:pt x="26" y="166"/>
                </a:moveTo>
                <a:lnTo>
                  <a:pt x="210" y="42"/>
                </a:lnTo>
                <a:lnTo>
                  <a:pt x="76" y="186"/>
                </a:lnTo>
                <a:lnTo>
                  <a:pt x="76" y="186"/>
                </a:lnTo>
                <a:lnTo>
                  <a:pt x="74" y="186"/>
                </a:lnTo>
                <a:lnTo>
                  <a:pt x="26" y="166"/>
                </a:lnTo>
                <a:close/>
                <a:moveTo>
                  <a:pt x="82" y="192"/>
                </a:moveTo>
                <a:lnTo>
                  <a:pt x="82" y="192"/>
                </a:lnTo>
                <a:lnTo>
                  <a:pt x="82" y="192"/>
                </a:lnTo>
                <a:lnTo>
                  <a:pt x="234" y="30"/>
                </a:lnTo>
                <a:lnTo>
                  <a:pt x="104" y="232"/>
                </a:lnTo>
                <a:lnTo>
                  <a:pt x="82" y="192"/>
                </a:lnTo>
                <a:close/>
                <a:moveTo>
                  <a:pt x="202" y="236"/>
                </a:moveTo>
                <a:lnTo>
                  <a:pt x="134" y="210"/>
                </a:lnTo>
                <a:lnTo>
                  <a:pt x="134" y="210"/>
                </a:lnTo>
                <a:lnTo>
                  <a:pt x="128" y="208"/>
                </a:lnTo>
                <a:lnTo>
                  <a:pt x="234" y="46"/>
                </a:lnTo>
                <a:lnTo>
                  <a:pt x="202" y="23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3024">
              <a:latin typeface="+mn-lt"/>
            </a:endParaRPr>
          </a:p>
        </p:txBody>
      </p:sp>
      <p:sp>
        <p:nvSpPr>
          <p:cNvPr id="47" name="Freeform 131">
            <a:extLst>
              <a:ext uri="{FF2B5EF4-FFF2-40B4-BE49-F238E27FC236}">
                <a16:creationId xmlns:a16="http://schemas.microsoft.com/office/drawing/2014/main" id="{DC238617-2D49-4572-AB67-4C51E94D8394}"/>
              </a:ext>
            </a:extLst>
          </p:cNvPr>
          <p:cNvSpPr>
            <a:spLocks noEditPoints="1"/>
          </p:cNvSpPr>
          <p:nvPr/>
        </p:nvSpPr>
        <p:spPr bwMode="auto">
          <a:xfrm>
            <a:off x="5153398" y="3577479"/>
            <a:ext cx="385962" cy="485631"/>
          </a:xfrm>
          <a:custGeom>
            <a:avLst/>
            <a:gdLst/>
            <a:ahLst/>
            <a:cxnLst>
              <a:cxn ang="0">
                <a:pos x="178" y="8"/>
              </a:cxn>
              <a:cxn ang="0">
                <a:pos x="162" y="28"/>
              </a:cxn>
              <a:cxn ang="0">
                <a:pos x="122" y="68"/>
              </a:cxn>
              <a:cxn ang="0">
                <a:pos x="66" y="72"/>
              </a:cxn>
              <a:cxn ang="0">
                <a:pos x="20" y="76"/>
              </a:cxn>
              <a:cxn ang="0">
                <a:pos x="2" y="96"/>
              </a:cxn>
              <a:cxn ang="0">
                <a:pos x="0" y="120"/>
              </a:cxn>
              <a:cxn ang="0">
                <a:pos x="14" y="146"/>
              </a:cxn>
              <a:cxn ang="0">
                <a:pos x="32" y="152"/>
              </a:cxn>
              <a:cxn ang="0">
                <a:pos x="48" y="168"/>
              </a:cxn>
              <a:cxn ang="0">
                <a:pos x="52" y="252"/>
              </a:cxn>
              <a:cxn ang="0">
                <a:pos x="96" y="256"/>
              </a:cxn>
              <a:cxn ang="0">
                <a:pos x="112" y="240"/>
              </a:cxn>
              <a:cxn ang="0">
                <a:pos x="108" y="222"/>
              </a:cxn>
              <a:cxn ang="0">
                <a:pos x="104" y="160"/>
              </a:cxn>
              <a:cxn ang="0">
                <a:pos x="106" y="156"/>
              </a:cxn>
              <a:cxn ang="0">
                <a:pos x="108" y="154"/>
              </a:cxn>
              <a:cxn ang="0">
                <a:pos x="108" y="154"/>
              </a:cxn>
              <a:cxn ang="0">
                <a:pos x="124" y="156"/>
              </a:cxn>
              <a:cxn ang="0">
                <a:pos x="162" y="196"/>
              </a:cxn>
              <a:cxn ang="0">
                <a:pos x="188" y="222"/>
              </a:cxn>
              <a:cxn ang="0">
                <a:pos x="212" y="222"/>
              </a:cxn>
              <a:cxn ang="0">
                <a:pos x="248" y="172"/>
              </a:cxn>
              <a:cxn ang="0">
                <a:pos x="256" y="112"/>
              </a:cxn>
              <a:cxn ang="0">
                <a:pos x="242" y="36"/>
              </a:cxn>
              <a:cxn ang="0">
                <a:pos x="206" y="0"/>
              </a:cxn>
              <a:cxn ang="0">
                <a:pos x="162" y="88"/>
              </a:cxn>
              <a:cxn ang="0">
                <a:pos x="196" y="96"/>
              </a:cxn>
              <a:cxn ang="0">
                <a:pos x="198" y="122"/>
              </a:cxn>
              <a:cxn ang="0">
                <a:pos x="162" y="136"/>
              </a:cxn>
              <a:cxn ang="0">
                <a:pos x="16" y="112"/>
              </a:cxn>
              <a:cxn ang="0">
                <a:pos x="32" y="88"/>
              </a:cxn>
              <a:cxn ang="0">
                <a:pos x="80" y="112"/>
              </a:cxn>
              <a:cxn ang="0">
                <a:pos x="32" y="136"/>
              </a:cxn>
              <a:cxn ang="0">
                <a:pos x="18" y="122"/>
              </a:cxn>
              <a:cxn ang="0">
                <a:pos x="64" y="168"/>
              </a:cxn>
              <a:cxn ang="0">
                <a:pos x="66" y="152"/>
              </a:cxn>
              <a:cxn ang="0">
                <a:pos x="88" y="160"/>
              </a:cxn>
              <a:cxn ang="0">
                <a:pos x="90" y="226"/>
              </a:cxn>
              <a:cxn ang="0">
                <a:pos x="96" y="240"/>
              </a:cxn>
              <a:cxn ang="0">
                <a:pos x="104" y="136"/>
              </a:cxn>
              <a:cxn ang="0">
                <a:pos x="88" y="112"/>
              </a:cxn>
              <a:cxn ang="0">
                <a:pos x="98" y="90"/>
              </a:cxn>
              <a:cxn ang="0">
                <a:pos x="116" y="86"/>
              </a:cxn>
              <a:cxn ang="0">
                <a:pos x="148" y="72"/>
              </a:cxn>
              <a:cxn ang="0">
                <a:pos x="144" y="132"/>
              </a:cxn>
              <a:cxn ang="0">
                <a:pos x="128" y="140"/>
              </a:cxn>
              <a:cxn ang="0">
                <a:pos x="200" y="208"/>
              </a:cxn>
              <a:cxn ang="0">
                <a:pos x="178" y="192"/>
              </a:cxn>
              <a:cxn ang="0">
                <a:pos x="184" y="152"/>
              </a:cxn>
              <a:cxn ang="0">
                <a:pos x="206" y="140"/>
              </a:cxn>
              <a:cxn ang="0">
                <a:pos x="216" y="112"/>
              </a:cxn>
              <a:cxn ang="0">
                <a:pos x="210" y="90"/>
              </a:cxn>
              <a:cxn ang="0">
                <a:pos x="190" y="72"/>
              </a:cxn>
              <a:cxn ang="0">
                <a:pos x="170" y="50"/>
              </a:cxn>
              <a:cxn ang="0">
                <a:pos x="194" y="18"/>
              </a:cxn>
              <a:cxn ang="0">
                <a:pos x="216" y="24"/>
              </a:cxn>
              <a:cxn ang="0">
                <a:pos x="236" y="74"/>
              </a:cxn>
              <a:cxn ang="0">
                <a:pos x="240" y="132"/>
              </a:cxn>
              <a:cxn ang="0">
                <a:pos x="222" y="192"/>
              </a:cxn>
            </a:cxnLst>
            <a:rect l="0" t="0" r="r" b="b"/>
            <a:pathLst>
              <a:path w="256" h="256">
                <a:moveTo>
                  <a:pt x="200" y="0"/>
                </a:moveTo>
                <a:lnTo>
                  <a:pt x="200" y="0"/>
                </a:lnTo>
                <a:lnTo>
                  <a:pt x="188" y="2"/>
                </a:lnTo>
                <a:lnTo>
                  <a:pt x="178" y="8"/>
                </a:lnTo>
                <a:lnTo>
                  <a:pt x="170" y="16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50" y="46"/>
                </a:lnTo>
                <a:lnTo>
                  <a:pt x="136" y="60"/>
                </a:lnTo>
                <a:lnTo>
                  <a:pt x="130" y="66"/>
                </a:lnTo>
                <a:lnTo>
                  <a:pt x="122" y="68"/>
                </a:lnTo>
                <a:lnTo>
                  <a:pt x="114" y="72"/>
                </a:lnTo>
                <a:lnTo>
                  <a:pt x="106" y="72"/>
                </a:lnTo>
                <a:lnTo>
                  <a:pt x="100" y="72"/>
                </a:lnTo>
                <a:lnTo>
                  <a:pt x="66" y="72"/>
                </a:lnTo>
                <a:lnTo>
                  <a:pt x="32" y="72"/>
                </a:lnTo>
                <a:lnTo>
                  <a:pt x="32" y="72"/>
                </a:lnTo>
                <a:lnTo>
                  <a:pt x="26" y="72"/>
                </a:lnTo>
                <a:lnTo>
                  <a:pt x="20" y="76"/>
                </a:lnTo>
                <a:lnTo>
                  <a:pt x="14" y="78"/>
                </a:lnTo>
                <a:lnTo>
                  <a:pt x="10" y="84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2" y="128"/>
                </a:lnTo>
                <a:lnTo>
                  <a:pt x="6" y="134"/>
                </a:lnTo>
                <a:lnTo>
                  <a:pt x="10" y="140"/>
                </a:lnTo>
                <a:lnTo>
                  <a:pt x="14" y="146"/>
                </a:lnTo>
                <a:lnTo>
                  <a:pt x="20" y="148"/>
                </a:lnTo>
                <a:lnTo>
                  <a:pt x="26" y="152"/>
                </a:lnTo>
                <a:lnTo>
                  <a:pt x="32" y="152"/>
                </a:lnTo>
                <a:lnTo>
                  <a:pt x="32" y="152"/>
                </a:lnTo>
                <a:lnTo>
                  <a:pt x="38" y="154"/>
                </a:lnTo>
                <a:lnTo>
                  <a:pt x="44" y="156"/>
                </a:lnTo>
                <a:lnTo>
                  <a:pt x="46" y="162"/>
                </a:lnTo>
                <a:lnTo>
                  <a:pt x="48" y="168"/>
                </a:lnTo>
                <a:lnTo>
                  <a:pt x="48" y="240"/>
                </a:lnTo>
                <a:lnTo>
                  <a:pt x="48" y="240"/>
                </a:lnTo>
                <a:lnTo>
                  <a:pt x="50" y="246"/>
                </a:lnTo>
                <a:lnTo>
                  <a:pt x="52" y="252"/>
                </a:lnTo>
                <a:lnTo>
                  <a:pt x="58" y="254"/>
                </a:lnTo>
                <a:lnTo>
                  <a:pt x="64" y="256"/>
                </a:lnTo>
                <a:lnTo>
                  <a:pt x="96" y="256"/>
                </a:lnTo>
                <a:lnTo>
                  <a:pt x="96" y="256"/>
                </a:lnTo>
                <a:lnTo>
                  <a:pt x="102" y="254"/>
                </a:lnTo>
                <a:lnTo>
                  <a:pt x="108" y="252"/>
                </a:lnTo>
                <a:lnTo>
                  <a:pt x="110" y="246"/>
                </a:lnTo>
                <a:lnTo>
                  <a:pt x="112" y="240"/>
                </a:lnTo>
                <a:lnTo>
                  <a:pt x="112" y="232"/>
                </a:lnTo>
                <a:lnTo>
                  <a:pt x="112" y="232"/>
                </a:lnTo>
                <a:lnTo>
                  <a:pt x="110" y="226"/>
                </a:lnTo>
                <a:lnTo>
                  <a:pt x="108" y="222"/>
                </a:lnTo>
                <a:lnTo>
                  <a:pt x="106" y="220"/>
                </a:lnTo>
                <a:lnTo>
                  <a:pt x="104" y="216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6" y="156"/>
                </a:lnTo>
                <a:lnTo>
                  <a:pt x="106" y="156"/>
                </a:lnTo>
                <a:lnTo>
                  <a:pt x="106" y="156"/>
                </a:lnTo>
                <a:lnTo>
                  <a:pt x="106" y="156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10" y="152"/>
                </a:lnTo>
                <a:lnTo>
                  <a:pt x="110" y="152"/>
                </a:lnTo>
                <a:lnTo>
                  <a:pt x="118" y="154"/>
                </a:lnTo>
                <a:lnTo>
                  <a:pt x="124" y="156"/>
                </a:lnTo>
                <a:lnTo>
                  <a:pt x="138" y="166"/>
                </a:lnTo>
                <a:lnTo>
                  <a:pt x="150" y="178"/>
                </a:lnTo>
                <a:lnTo>
                  <a:pt x="162" y="196"/>
                </a:lnTo>
                <a:lnTo>
                  <a:pt x="162" y="196"/>
                </a:lnTo>
                <a:lnTo>
                  <a:pt x="162" y="196"/>
                </a:lnTo>
                <a:lnTo>
                  <a:pt x="170" y="208"/>
                </a:lnTo>
                <a:lnTo>
                  <a:pt x="178" y="216"/>
                </a:lnTo>
                <a:lnTo>
                  <a:pt x="188" y="222"/>
                </a:lnTo>
                <a:lnTo>
                  <a:pt x="200" y="224"/>
                </a:lnTo>
                <a:lnTo>
                  <a:pt x="200" y="224"/>
                </a:lnTo>
                <a:lnTo>
                  <a:pt x="206" y="224"/>
                </a:lnTo>
                <a:lnTo>
                  <a:pt x="212" y="222"/>
                </a:lnTo>
                <a:lnTo>
                  <a:pt x="224" y="214"/>
                </a:lnTo>
                <a:lnTo>
                  <a:pt x="234" y="204"/>
                </a:lnTo>
                <a:lnTo>
                  <a:pt x="242" y="188"/>
                </a:lnTo>
                <a:lnTo>
                  <a:pt x="248" y="172"/>
                </a:lnTo>
                <a:lnTo>
                  <a:pt x="252" y="152"/>
                </a:lnTo>
                <a:lnTo>
                  <a:pt x="256" y="132"/>
                </a:lnTo>
                <a:lnTo>
                  <a:pt x="256" y="112"/>
                </a:lnTo>
                <a:lnTo>
                  <a:pt x="256" y="112"/>
                </a:lnTo>
                <a:lnTo>
                  <a:pt x="256" y="92"/>
                </a:lnTo>
                <a:lnTo>
                  <a:pt x="252" y="72"/>
                </a:lnTo>
                <a:lnTo>
                  <a:pt x="248" y="52"/>
                </a:lnTo>
                <a:lnTo>
                  <a:pt x="242" y="36"/>
                </a:lnTo>
                <a:lnTo>
                  <a:pt x="234" y="20"/>
                </a:lnTo>
                <a:lnTo>
                  <a:pt x="224" y="10"/>
                </a:lnTo>
                <a:lnTo>
                  <a:pt x="212" y="2"/>
                </a:lnTo>
                <a:lnTo>
                  <a:pt x="206" y="0"/>
                </a:lnTo>
                <a:lnTo>
                  <a:pt x="200" y="0"/>
                </a:lnTo>
                <a:close/>
                <a:moveTo>
                  <a:pt x="160" y="112"/>
                </a:moveTo>
                <a:lnTo>
                  <a:pt x="160" y="112"/>
                </a:lnTo>
                <a:lnTo>
                  <a:pt x="162" y="88"/>
                </a:lnTo>
                <a:lnTo>
                  <a:pt x="184" y="88"/>
                </a:lnTo>
                <a:lnTo>
                  <a:pt x="184" y="88"/>
                </a:lnTo>
                <a:lnTo>
                  <a:pt x="190" y="90"/>
                </a:lnTo>
                <a:lnTo>
                  <a:pt x="196" y="96"/>
                </a:lnTo>
                <a:lnTo>
                  <a:pt x="198" y="102"/>
                </a:lnTo>
                <a:lnTo>
                  <a:pt x="200" y="112"/>
                </a:lnTo>
                <a:lnTo>
                  <a:pt x="200" y="112"/>
                </a:lnTo>
                <a:lnTo>
                  <a:pt x="198" y="122"/>
                </a:lnTo>
                <a:lnTo>
                  <a:pt x="196" y="128"/>
                </a:lnTo>
                <a:lnTo>
                  <a:pt x="190" y="134"/>
                </a:lnTo>
                <a:lnTo>
                  <a:pt x="184" y="136"/>
                </a:lnTo>
                <a:lnTo>
                  <a:pt x="162" y="136"/>
                </a:lnTo>
                <a:lnTo>
                  <a:pt x="162" y="136"/>
                </a:lnTo>
                <a:lnTo>
                  <a:pt x="160" y="112"/>
                </a:lnTo>
                <a:close/>
                <a:moveTo>
                  <a:pt x="16" y="112"/>
                </a:moveTo>
                <a:lnTo>
                  <a:pt x="16" y="112"/>
                </a:lnTo>
                <a:lnTo>
                  <a:pt x="18" y="102"/>
                </a:lnTo>
                <a:lnTo>
                  <a:pt x="20" y="96"/>
                </a:lnTo>
                <a:lnTo>
                  <a:pt x="26" y="90"/>
                </a:lnTo>
                <a:lnTo>
                  <a:pt x="32" y="88"/>
                </a:lnTo>
                <a:lnTo>
                  <a:pt x="88" y="88"/>
                </a:lnTo>
                <a:lnTo>
                  <a:pt x="88" y="88"/>
                </a:lnTo>
                <a:lnTo>
                  <a:pt x="82" y="98"/>
                </a:lnTo>
                <a:lnTo>
                  <a:pt x="80" y="112"/>
                </a:lnTo>
                <a:lnTo>
                  <a:pt x="80" y="112"/>
                </a:lnTo>
                <a:lnTo>
                  <a:pt x="82" y="126"/>
                </a:lnTo>
                <a:lnTo>
                  <a:pt x="88" y="136"/>
                </a:lnTo>
                <a:lnTo>
                  <a:pt x="32" y="136"/>
                </a:lnTo>
                <a:lnTo>
                  <a:pt x="32" y="136"/>
                </a:lnTo>
                <a:lnTo>
                  <a:pt x="26" y="134"/>
                </a:lnTo>
                <a:lnTo>
                  <a:pt x="20" y="128"/>
                </a:lnTo>
                <a:lnTo>
                  <a:pt x="18" y="122"/>
                </a:lnTo>
                <a:lnTo>
                  <a:pt x="16" y="112"/>
                </a:lnTo>
                <a:close/>
                <a:moveTo>
                  <a:pt x="96" y="240"/>
                </a:moveTo>
                <a:lnTo>
                  <a:pt x="64" y="240"/>
                </a:lnTo>
                <a:lnTo>
                  <a:pt x="64" y="168"/>
                </a:lnTo>
                <a:lnTo>
                  <a:pt x="64" y="168"/>
                </a:lnTo>
                <a:lnTo>
                  <a:pt x="62" y="160"/>
                </a:lnTo>
                <a:lnTo>
                  <a:pt x="60" y="152"/>
                </a:lnTo>
                <a:lnTo>
                  <a:pt x="66" y="152"/>
                </a:lnTo>
                <a:lnTo>
                  <a:pt x="66" y="152"/>
                </a:lnTo>
                <a:lnTo>
                  <a:pt x="90" y="152"/>
                </a:lnTo>
                <a:lnTo>
                  <a:pt x="90" y="152"/>
                </a:lnTo>
                <a:lnTo>
                  <a:pt x="88" y="160"/>
                </a:lnTo>
                <a:lnTo>
                  <a:pt x="88" y="216"/>
                </a:lnTo>
                <a:lnTo>
                  <a:pt x="88" y="216"/>
                </a:lnTo>
                <a:lnTo>
                  <a:pt x="88" y="222"/>
                </a:lnTo>
                <a:lnTo>
                  <a:pt x="90" y="226"/>
                </a:lnTo>
                <a:lnTo>
                  <a:pt x="94" y="232"/>
                </a:lnTo>
                <a:lnTo>
                  <a:pt x="94" y="232"/>
                </a:lnTo>
                <a:lnTo>
                  <a:pt x="96" y="234"/>
                </a:lnTo>
                <a:lnTo>
                  <a:pt x="96" y="240"/>
                </a:lnTo>
                <a:close/>
                <a:moveTo>
                  <a:pt x="106" y="136"/>
                </a:moveTo>
                <a:lnTo>
                  <a:pt x="104" y="136"/>
                </a:lnTo>
                <a:lnTo>
                  <a:pt x="104" y="136"/>
                </a:lnTo>
                <a:lnTo>
                  <a:pt x="104" y="136"/>
                </a:lnTo>
                <a:lnTo>
                  <a:pt x="98" y="134"/>
                </a:lnTo>
                <a:lnTo>
                  <a:pt x="92" y="128"/>
                </a:lnTo>
                <a:lnTo>
                  <a:pt x="90" y="122"/>
                </a:lnTo>
                <a:lnTo>
                  <a:pt x="88" y="112"/>
                </a:lnTo>
                <a:lnTo>
                  <a:pt x="88" y="112"/>
                </a:lnTo>
                <a:lnTo>
                  <a:pt x="90" y="102"/>
                </a:lnTo>
                <a:lnTo>
                  <a:pt x="92" y="96"/>
                </a:lnTo>
                <a:lnTo>
                  <a:pt x="98" y="90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16" y="86"/>
                </a:lnTo>
                <a:lnTo>
                  <a:pt x="128" y="84"/>
                </a:lnTo>
                <a:lnTo>
                  <a:pt x="138" y="78"/>
                </a:lnTo>
                <a:lnTo>
                  <a:pt x="148" y="72"/>
                </a:lnTo>
                <a:lnTo>
                  <a:pt x="148" y="72"/>
                </a:lnTo>
                <a:lnTo>
                  <a:pt x="144" y="92"/>
                </a:lnTo>
                <a:lnTo>
                  <a:pt x="144" y="112"/>
                </a:lnTo>
                <a:lnTo>
                  <a:pt x="144" y="112"/>
                </a:lnTo>
                <a:lnTo>
                  <a:pt x="144" y="132"/>
                </a:lnTo>
                <a:lnTo>
                  <a:pt x="148" y="152"/>
                </a:lnTo>
                <a:lnTo>
                  <a:pt x="148" y="152"/>
                </a:lnTo>
                <a:lnTo>
                  <a:pt x="138" y="146"/>
                </a:lnTo>
                <a:lnTo>
                  <a:pt x="128" y="140"/>
                </a:lnTo>
                <a:lnTo>
                  <a:pt x="116" y="138"/>
                </a:lnTo>
                <a:lnTo>
                  <a:pt x="106" y="136"/>
                </a:lnTo>
                <a:close/>
                <a:moveTo>
                  <a:pt x="200" y="208"/>
                </a:moveTo>
                <a:lnTo>
                  <a:pt x="200" y="208"/>
                </a:lnTo>
                <a:lnTo>
                  <a:pt x="194" y="206"/>
                </a:lnTo>
                <a:lnTo>
                  <a:pt x="188" y="204"/>
                </a:lnTo>
                <a:lnTo>
                  <a:pt x="184" y="198"/>
                </a:lnTo>
                <a:lnTo>
                  <a:pt x="178" y="192"/>
                </a:lnTo>
                <a:lnTo>
                  <a:pt x="170" y="174"/>
                </a:lnTo>
                <a:lnTo>
                  <a:pt x="164" y="152"/>
                </a:lnTo>
                <a:lnTo>
                  <a:pt x="184" y="152"/>
                </a:lnTo>
                <a:lnTo>
                  <a:pt x="184" y="152"/>
                </a:lnTo>
                <a:lnTo>
                  <a:pt x="190" y="152"/>
                </a:lnTo>
                <a:lnTo>
                  <a:pt x="196" y="148"/>
                </a:lnTo>
                <a:lnTo>
                  <a:pt x="202" y="146"/>
                </a:lnTo>
                <a:lnTo>
                  <a:pt x="206" y="140"/>
                </a:lnTo>
                <a:lnTo>
                  <a:pt x="210" y="134"/>
                </a:lnTo>
                <a:lnTo>
                  <a:pt x="214" y="128"/>
                </a:lnTo>
                <a:lnTo>
                  <a:pt x="216" y="120"/>
                </a:lnTo>
                <a:lnTo>
                  <a:pt x="216" y="112"/>
                </a:lnTo>
                <a:lnTo>
                  <a:pt x="216" y="112"/>
                </a:lnTo>
                <a:lnTo>
                  <a:pt x="216" y="104"/>
                </a:lnTo>
                <a:lnTo>
                  <a:pt x="214" y="96"/>
                </a:lnTo>
                <a:lnTo>
                  <a:pt x="210" y="90"/>
                </a:lnTo>
                <a:lnTo>
                  <a:pt x="206" y="84"/>
                </a:lnTo>
                <a:lnTo>
                  <a:pt x="202" y="78"/>
                </a:lnTo>
                <a:lnTo>
                  <a:pt x="196" y="76"/>
                </a:lnTo>
                <a:lnTo>
                  <a:pt x="190" y="72"/>
                </a:lnTo>
                <a:lnTo>
                  <a:pt x="184" y="72"/>
                </a:lnTo>
                <a:lnTo>
                  <a:pt x="164" y="72"/>
                </a:lnTo>
                <a:lnTo>
                  <a:pt x="164" y="72"/>
                </a:lnTo>
                <a:lnTo>
                  <a:pt x="170" y="50"/>
                </a:lnTo>
                <a:lnTo>
                  <a:pt x="178" y="32"/>
                </a:lnTo>
                <a:lnTo>
                  <a:pt x="184" y="26"/>
                </a:lnTo>
                <a:lnTo>
                  <a:pt x="188" y="20"/>
                </a:lnTo>
                <a:lnTo>
                  <a:pt x="194" y="18"/>
                </a:lnTo>
                <a:lnTo>
                  <a:pt x="200" y="16"/>
                </a:lnTo>
                <a:lnTo>
                  <a:pt x="200" y="16"/>
                </a:lnTo>
                <a:lnTo>
                  <a:pt x="208" y="18"/>
                </a:lnTo>
                <a:lnTo>
                  <a:pt x="216" y="24"/>
                </a:lnTo>
                <a:lnTo>
                  <a:pt x="222" y="32"/>
                </a:lnTo>
                <a:lnTo>
                  <a:pt x="228" y="44"/>
                </a:lnTo>
                <a:lnTo>
                  <a:pt x="234" y="58"/>
                </a:lnTo>
                <a:lnTo>
                  <a:pt x="236" y="74"/>
                </a:lnTo>
                <a:lnTo>
                  <a:pt x="240" y="92"/>
                </a:lnTo>
                <a:lnTo>
                  <a:pt x="240" y="112"/>
                </a:lnTo>
                <a:lnTo>
                  <a:pt x="240" y="112"/>
                </a:lnTo>
                <a:lnTo>
                  <a:pt x="240" y="132"/>
                </a:lnTo>
                <a:lnTo>
                  <a:pt x="236" y="150"/>
                </a:lnTo>
                <a:lnTo>
                  <a:pt x="234" y="166"/>
                </a:lnTo>
                <a:lnTo>
                  <a:pt x="228" y="180"/>
                </a:lnTo>
                <a:lnTo>
                  <a:pt x="222" y="192"/>
                </a:lnTo>
                <a:lnTo>
                  <a:pt x="216" y="200"/>
                </a:lnTo>
                <a:lnTo>
                  <a:pt x="208" y="206"/>
                </a:lnTo>
                <a:lnTo>
                  <a:pt x="200" y="20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3024">
              <a:latin typeface="+mn-lt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DE4998FC-4ACF-4ABD-AD03-D83C5C0A1016}"/>
              </a:ext>
            </a:extLst>
          </p:cNvPr>
          <p:cNvSpPr>
            <a:spLocks noEditPoints="1"/>
          </p:cNvSpPr>
          <p:nvPr/>
        </p:nvSpPr>
        <p:spPr bwMode="auto">
          <a:xfrm>
            <a:off x="6030766" y="4055781"/>
            <a:ext cx="253043" cy="499319"/>
          </a:xfrm>
          <a:custGeom>
            <a:avLst/>
            <a:gdLst>
              <a:gd name="T0" fmla="*/ 0 w 125"/>
              <a:gd name="T1" fmla="*/ 21 h 243"/>
              <a:gd name="T2" fmla="*/ 2 w 125"/>
              <a:gd name="T3" fmla="*/ 13 h 243"/>
              <a:gd name="T4" fmla="*/ 6 w 125"/>
              <a:gd name="T5" fmla="*/ 6 h 243"/>
              <a:gd name="T6" fmla="*/ 21 w 125"/>
              <a:gd name="T7" fmla="*/ 0 h 243"/>
              <a:gd name="T8" fmla="*/ 22 w 125"/>
              <a:gd name="T9" fmla="*/ 0 h 243"/>
              <a:gd name="T10" fmla="*/ 22 w 125"/>
              <a:gd name="T11" fmla="*/ 0 h 243"/>
              <a:gd name="T12" fmla="*/ 103 w 125"/>
              <a:gd name="T13" fmla="*/ 0 h 243"/>
              <a:gd name="T14" fmla="*/ 104 w 125"/>
              <a:gd name="T15" fmla="*/ 0 h 243"/>
              <a:gd name="T16" fmla="*/ 104 w 125"/>
              <a:gd name="T17" fmla="*/ 0 h 243"/>
              <a:gd name="T18" fmla="*/ 119 w 125"/>
              <a:gd name="T19" fmla="*/ 6 h 243"/>
              <a:gd name="T20" fmla="*/ 124 w 125"/>
              <a:gd name="T21" fmla="*/ 13 h 243"/>
              <a:gd name="T22" fmla="*/ 125 w 125"/>
              <a:gd name="T23" fmla="*/ 21 h 243"/>
              <a:gd name="T24" fmla="*/ 125 w 125"/>
              <a:gd name="T25" fmla="*/ 222 h 243"/>
              <a:gd name="T26" fmla="*/ 119 w 125"/>
              <a:gd name="T27" fmla="*/ 237 h 243"/>
              <a:gd name="T28" fmla="*/ 113 w 125"/>
              <a:gd name="T29" fmla="*/ 241 h 243"/>
              <a:gd name="T30" fmla="*/ 106 w 125"/>
              <a:gd name="T31" fmla="*/ 243 h 243"/>
              <a:gd name="T32" fmla="*/ 20 w 125"/>
              <a:gd name="T33" fmla="*/ 243 h 243"/>
              <a:gd name="T34" fmla="*/ 12 w 125"/>
              <a:gd name="T35" fmla="*/ 241 h 243"/>
              <a:gd name="T36" fmla="*/ 6 w 125"/>
              <a:gd name="T37" fmla="*/ 237 h 243"/>
              <a:gd name="T38" fmla="*/ 0 w 125"/>
              <a:gd name="T39" fmla="*/ 222 h 243"/>
              <a:gd name="T40" fmla="*/ 0 w 125"/>
              <a:gd name="T41" fmla="*/ 21 h 243"/>
              <a:gd name="T42" fmla="*/ 11 w 125"/>
              <a:gd name="T43" fmla="*/ 201 h 243"/>
              <a:gd name="T44" fmla="*/ 115 w 125"/>
              <a:gd name="T45" fmla="*/ 201 h 243"/>
              <a:gd name="T46" fmla="*/ 115 w 125"/>
              <a:gd name="T47" fmla="*/ 42 h 243"/>
              <a:gd name="T48" fmla="*/ 11 w 125"/>
              <a:gd name="T49" fmla="*/ 42 h 243"/>
              <a:gd name="T50" fmla="*/ 11 w 125"/>
              <a:gd name="T51" fmla="*/ 201 h 243"/>
              <a:gd name="T52" fmla="*/ 54 w 125"/>
              <a:gd name="T53" fmla="*/ 214 h 243"/>
              <a:gd name="T54" fmla="*/ 51 w 125"/>
              <a:gd name="T55" fmla="*/ 218 h 243"/>
              <a:gd name="T56" fmla="*/ 50 w 125"/>
              <a:gd name="T57" fmla="*/ 222 h 243"/>
              <a:gd name="T58" fmla="*/ 51 w 125"/>
              <a:gd name="T59" fmla="*/ 227 h 243"/>
              <a:gd name="T60" fmla="*/ 54 w 125"/>
              <a:gd name="T61" fmla="*/ 231 h 243"/>
              <a:gd name="T62" fmla="*/ 58 w 125"/>
              <a:gd name="T63" fmla="*/ 234 h 243"/>
              <a:gd name="T64" fmla="*/ 63 w 125"/>
              <a:gd name="T65" fmla="*/ 234 h 243"/>
              <a:gd name="T66" fmla="*/ 67 w 125"/>
              <a:gd name="T67" fmla="*/ 234 h 243"/>
              <a:gd name="T68" fmla="*/ 71 w 125"/>
              <a:gd name="T69" fmla="*/ 231 h 243"/>
              <a:gd name="T70" fmla="*/ 74 w 125"/>
              <a:gd name="T71" fmla="*/ 227 h 243"/>
              <a:gd name="T72" fmla="*/ 75 w 125"/>
              <a:gd name="T73" fmla="*/ 222 h 243"/>
              <a:gd name="T74" fmla="*/ 74 w 125"/>
              <a:gd name="T75" fmla="*/ 218 h 243"/>
              <a:gd name="T76" fmla="*/ 71 w 125"/>
              <a:gd name="T77" fmla="*/ 214 h 243"/>
              <a:gd name="T78" fmla="*/ 67 w 125"/>
              <a:gd name="T79" fmla="*/ 211 h 243"/>
              <a:gd name="T80" fmla="*/ 63 w 125"/>
              <a:gd name="T81" fmla="*/ 210 h 243"/>
              <a:gd name="T82" fmla="*/ 58 w 125"/>
              <a:gd name="T83" fmla="*/ 211 h 243"/>
              <a:gd name="T84" fmla="*/ 54 w 125"/>
              <a:gd name="T85" fmla="*/ 214 h 243"/>
              <a:gd name="T86" fmla="*/ 51 w 125"/>
              <a:gd name="T87" fmla="*/ 21 h 243"/>
              <a:gd name="T88" fmla="*/ 53 w 125"/>
              <a:gd name="T89" fmla="*/ 23 h 243"/>
              <a:gd name="T90" fmla="*/ 72 w 125"/>
              <a:gd name="T91" fmla="*/ 23 h 243"/>
              <a:gd name="T92" fmla="*/ 74 w 125"/>
              <a:gd name="T93" fmla="*/ 21 h 243"/>
              <a:gd name="T94" fmla="*/ 72 w 125"/>
              <a:gd name="T95" fmla="*/ 19 h 243"/>
              <a:gd name="T96" fmla="*/ 53 w 125"/>
              <a:gd name="T97" fmla="*/ 19 h 243"/>
              <a:gd name="T98" fmla="*/ 51 w 125"/>
              <a:gd name="T99" fmla="*/ 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5" h="243">
                <a:moveTo>
                  <a:pt x="0" y="21"/>
                </a:moveTo>
                <a:cubicBezTo>
                  <a:pt x="0" y="18"/>
                  <a:pt x="1" y="15"/>
                  <a:pt x="2" y="13"/>
                </a:cubicBezTo>
                <a:cubicBezTo>
                  <a:pt x="3" y="10"/>
                  <a:pt x="4" y="8"/>
                  <a:pt x="6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21" y="0"/>
                  <a:pt x="21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0" y="0"/>
                  <a:pt x="115" y="2"/>
                  <a:pt x="119" y="6"/>
                </a:cubicBezTo>
                <a:cubicBezTo>
                  <a:pt x="121" y="8"/>
                  <a:pt x="123" y="10"/>
                  <a:pt x="124" y="13"/>
                </a:cubicBezTo>
                <a:cubicBezTo>
                  <a:pt x="125" y="15"/>
                  <a:pt x="125" y="18"/>
                  <a:pt x="125" y="21"/>
                </a:cubicBezTo>
                <a:cubicBezTo>
                  <a:pt x="125" y="222"/>
                  <a:pt x="125" y="222"/>
                  <a:pt x="125" y="222"/>
                </a:cubicBezTo>
                <a:cubicBezTo>
                  <a:pt x="125" y="228"/>
                  <a:pt x="123" y="232"/>
                  <a:pt x="119" y="237"/>
                </a:cubicBezTo>
                <a:cubicBezTo>
                  <a:pt x="117" y="239"/>
                  <a:pt x="115" y="240"/>
                  <a:pt x="113" y="241"/>
                </a:cubicBezTo>
                <a:cubicBezTo>
                  <a:pt x="111" y="243"/>
                  <a:pt x="108" y="243"/>
                  <a:pt x="106" y="243"/>
                </a:cubicBezTo>
                <a:cubicBezTo>
                  <a:pt x="20" y="243"/>
                  <a:pt x="20" y="243"/>
                  <a:pt x="20" y="243"/>
                </a:cubicBezTo>
                <a:cubicBezTo>
                  <a:pt x="17" y="243"/>
                  <a:pt x="15" y="243"/>
                  <a:pt x="12" y="241"/>
                </a:cubicBezTo>
                <a:cubicBezTo>
                  <a:pt x="10" y="240"/>
                  <a:pt x="8" y="239"/>
                  <a:pt x="6" y="237"/>
                </a:cubicBezTo>
                <a:cubicBezTo>
                  <a:pt x="2" y="232"/>
                  <a:pt x="0" y="228"/>
                  <a:pt x="0" y="222"/>
                </a:cubicBezTo>
                <a:lnTo>
                  <a:pt x="0" y="21"/>
                </a:lnTo>
                <a:close/>
                <a:moveTo>
                  <a:pt x="11" y="201"/>
                </a:moveTo>
                <a:cubicBezTo>
                  <a:pt x="115" y="201"/>
                  <a:pt x="115" y="201"/>
                  <a:pt x="115" y="201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" y="42"/>
                  <a:pt x="11" y="42"/>
                  <a:pt x="11" y="42"/>
                </a:cubicBezTo>
                <a:lnTo>
                  <a:pt x="11" y="201"/>
                </a:lnTo>
                <a:close/>
                <a:moveTo>
                  <a:pt x="54" y="214"/>
                </a:moveTo>
                <a:cubicBezTo>
                  <a:pt x="53" y="215"/>
                  <a:pt x="52" y="216"/>
                  <a:pt x="51" y="218"/>
                </a:cubicBezTo>
                <a:cubicBezTo>
                  <a:pt x="51" y="219"/>
                  <a:pt x="50" y="221"/>
                  <a:pt x="50" y="222"/>
                </a:cubicBezTo>
                <a:cubicBezTo>
                  <a:pt x="50" y="224"/>
                  <a:pt x="51" y="225"/>
                  <a:pt x="51" y="227"/>
                </a:cubicBezTo>
                <a:cubicBezTo>
                  <a:pt x="52" y="228"/>
                  <a:pt x="53" y="230"/>
                  <a:pt x="54" y="231"/>
                </a:cubicBezTo>
                <a:cubicBezTo>
                  <a:pt x="55" y="232"/>
                  <a:pt x="57" y="233"/>
                  <a:pt x="58" y="234"/>
                </a:cubicBezTo>
                <a:cubicBezTo>
                  <a:pt x="60" y="234"/>
                  <a:pt x="61" y="234"/>
                  <a:pt x="63" y="234"/>
                </a:cubicBezTo>
                <a:cubicBezTo>
                  <a:pt x="64" y="234"/>
                  <a:pt x="66" y="234"/>
                  <a:pt x="67" y="234"/>
                </a:cubicBezTo>
                <a:cubicBezTo>
                  <a:pt x="69" y="233"/>
                  <a:pt x="70" y="232"/>
                  <a:pt x="71" y="231"/>
                </a:cubicBezTo>
                <a:cubicBezTo>
                  <a:pt x="72" y="230"/>
                  <a:pt x="73" y="228"/>
                  <a:pt x="74" y="227"/>
                </a:cubicBezTo>
                <a:cubicBezTo>
                  <a:pt x="75" y="225"/>
                  <a:pt x="75" y="224"/>
                  <a:pt x="75" y="222"/>
                </a:cubicBezTo>
                <a:cubicBezTo>
                  <a:pt x="75" y="221"/>
                  <a:pt x="75" y="219"/>
                  <a:pt x="74" y="218"/>
                </a:cubicBezTo>
                <a:cubicBezTo>
                  <a:pt x="73" y="216"/>
                  <a:pt x="72" y="215"/>
                  <a:pt x="71" y="214"/>
                </a:cubicBezTo>
                <a:cubicBezTo>
                  <a:pt x="70" y="213"/>
                  <a:pt x="69" y="212"/>
                  <a:pt x="67" y="211"/>
                </a:cubicBezTo>
                <a:cubicBezTo>
                  <a:pt x="66" y="210"/>
                  <a:pt x="64" y="210"/>
                  <a:pt x="63" y="210"/>
                </a:cubicBezTo>
                <a:cubicBezTo>
                  <a:pt x="61" y="210"/>
                  <a:pt x="60" y="210"/>
                  <a:pt x="58" y="211"/>
                </a:cubicBezTo>
                <a:cubicBezTo>
                  <a:pt x="57" y="212"/>
                  <a:pt x="55" y="213"/>
                  <a:pt x="54" y="214"/>
                </a:cubicBezTo>
                <a:close/>
                <a:moveTo>
                  <a:pt x="51" y="21"/>
                </a:moveTo>
                <a:cubicBezTo>
                  <a:pt x="51" y="22"/>
                  <a:pt x="52" y="23"/>
                  <a:pt x="53" y="23"/>
                </a:cubicBezTo>
                <a:cubicBezTo>
                  <a:pt x="72" y="23"/>
                  <a:pt x="72" y="23"/>
                  <a:pt x="72" y="23"/>
                </a:cubicBezTo>
                <a:cubicBezTo>
                  <a:pt x="74" y="23"/>
                  <a:pt x="74" y="22"/>
                  <a:pt x="74" y="21"/>
                </a:cubicBezTo>
                <a:cubicBezTo>
                  <a:pt x="74" y="19"/>
                  <a:pt x="74" y="19"/>
                  <a:pt x="7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1" y="19"/>
                  <a:pt x="51" y="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311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26"/>
          <a:stretch/>
        </p:blipFill>
        <p:spPr>
          <a:xfrm>
            <a:off x="0" y="-1"/>
            <a:ext cx="12192000" cy="95147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5C743B-4D30-4F67-84E2-B46BB40A3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4"/>
          <a:stretch/>
        </p:blipFill>
        <p:spPr>
          <a:xfrm>
            <a:off x="1288869" y="1132211"/>
            <a:ext cx="9337851" cy="56947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5" y="18074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ИНСТРУМЕНТЫ по определению статуса в ОСМС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7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394693" y="3457575"/>
            <a:ext cx="9731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ЛЬГОТНЫЕ КАТЕГОРИИ ГРАЖДАН, </a:t>
            </a:r>
            <a:r>
              <a:rPr lang="ru-RU" sz="40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ВЗНОСЫ ЗА ОСМС ЗА КОТОРЫХ ПЛАТИТ ГОСУДАРСТВО</a:t>
            </a:r>
            <a:endParaRPr lang="ru-RU" sz="4800" b="1" dirty="0">
              <a:solidFill>
                <a:srgbClr val="084065"/>
              </a:solidFill>
              <a:latin typeface="FS Joey Pro" panose="02000806040000020004" pitchFamily="50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2169895" y="5602046"/>
            <a:ext cx="83322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Закон Республики Казахстан от 16 ноября 2015 года № 405-V «Об обязательном социальном медицинском страховании»</a:t>
            </a:r>
          </a:p>
        </p:txBody>
      </p:sp>
      <p:pic>
        <p:nvPicPr>
          <p:cNvPr id="4" name="Рисунок 3" descr="Изображение выглядит как текст, кукл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EC23443-4D7F-4881-B06F-CA6D4577B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88" y="1243711"/>
            <a:ext cx="7126024" cy="21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1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2"/>
            <a:ext cx="12192000" cy="6858001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9D80336-4CA4-4364-B8AC-6819A6E34307}"/>
              </a:ext>
            </a:extLst>
          </p:cNvPr>
          <p:cNvSpPr/>
          <p:nvPr/>
        </p:nvSpPr>
        <p:spPr>
          <a:xfrm>
            <a:off x="6239938" y="4494176"/>
            <a:ext cx="5392252" cy="1871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1B4545-088C-4217-9CAD-B552FF4E001A}"/>
              </a:ext>
            </a:extLst>
          </p:cNvPr>
          <p:cNvSpPr/>
          <p:nvPr/>
        </p:nvSpPr>
        <p:spPr>
          <a:xfrm>
            <a:off x="342194" y="1007014"/>
            <a:ext cx="400996" cy="545831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6C4F8-06D4-4B80-BAE2-38C6941CE705}"/>
              </a:ext>
            </a:extLst>
          </p:cNvPr>
          <p:cNvSpPr txBox="1"/>
          <p:nvPr/>
        </p:nvSpPr>
        <p:spPr>
          <a:xfrm rot="16200000">
            <a:off x="-2151297" y="3567437"/>
            <a:ext cx="5325538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6EDF7-88AB-4C84-BA0A-4D402C4A69D3}"/>
              </a:ext>
            </a:extLst>
          </p:cNvPr>
          <p:cNvSpPr txBox="1"/>
          <p:nvPr/>
        </p:nvSpPr>
        <p:spPr>
          <a:xfrm>
            <a:off x="1253892" y="428515"/>
            <a:ext cx="84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D8E3D"/>
                </a:solidFill>
                <a:latin typeface="FS Joey Pro" panose="02000806040000020004" pitchFamily="50" charset="-52"/>
              </a:rPr>
              <a:t>ЛЬГОТНЫЕ КАТЕГОРИИ</a:t>
            </a:r>
            <a:endParaRPr lang="ru-RU" sz="24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1CE3E-B821-4DD6-8D66-2E326A57BC0B}"/>
              </a:ext>
            </a:extLst>
          </p:cNvPr>
          <p:cNvSpPr txBox="1"/>
          <p:nvPr/>
        </p:nvSpPr>
        <p:spPr>
          <a:xfrm>
            <a:off x="1234180" y="7063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СТАТУС ЗАСТРАХОВАННОСТИ В СИСТЕМЕ </a:t>
            </a:r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F282E6-4462-4EC2-A8AF-5ACEC5151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55" y="1226109"/>
            <a:ext cx="352308" cy="352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2EAB55-8B7E-46CE-98BC-9CD313BD1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23" y="2751631"/>
            <a:ext cx="400096" cy="4000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03BB76-9ABF-4C99-98C3-E9E39BFDA763}"/>
              </a:ext>
            </a:extLst>
          </p:cNvPr>
          <p:cNvSpPr txBox="1"/>
          <p:nvPr/>
        </p:nvSpPr>
        <p:spPr>
          <a:xfrm>
            <a:off x="6353821" y="2591782"/>
            <a:ext cx="433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u="none" dirty="0">
                <a:solidFill>
                  <a:schemeClr val="accent6">
                    <a:lumMod val="50000"/>
                  </a:schemeClr>
                </a:solidFill>
              </a:rPr>
              <a:t>13)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лица, обучающиеся по очной форме обучения в организациях среднего, технического и профессионального,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послесреднего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, высшего образования, а также послевузовского образования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426B0-3474-4833-876C-53DFD3EF3CD2}"/>
              </a:ext>
            </a:extLst>
          </p:cNvPr>
          <p:cNvSpPr txBox="1"/>
          <p:nvPr/>
        </p:nvSpPr>
        <p:spPr>
          <a:xfrm>
            <a:off x="1691039" y="1211416"/>
            <a:ext cx="795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1)</a:t>
            </a:r>
            <a:r>
              <a:rPr lang="ru-RU" sz="1200" dirty="0"/>
              <a:t> дети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4C5B6-91AE-450D-AE97-4ACDDD0189C2}"/>
              </a:ext>
            </a:extLst>
          </p:cNvPr>
          <p:cNvSpPr txBox="1"/>
          <p:nvPr/>
        </p:nvSpPr>
        <p:spPr>
          <a:xfrm>
            <a:off x="1681416" y="1560721"/>
            <a:ext cx="249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2)</a:t>
            </a:r>
            <a:r>
              <a:rPr lang="ru-RU" sz="1200" dirty="0"/>
              <a:t> лица, зарегистрированные в качестве безработных;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E0C23A-A0B3-4393-8097-296D4BD84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16" y="1662384"/>
            <a:ext cx="329680" cy="3296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83BB7C-8F0B-471D-AEB5-33B9A1AF5290}"/>
              </a:ext>
            </a:extLst>
          </p:cNvPr>
          <p:cNvSpPr txBox="1"/>
          <p:nvPr/>
        </p:nvSpPr>
        <p:spPr>
          <a:xfrm>
            <a:off x="1675420" y="2067556"/>
            <a:ext cx="19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3)</a:t>
            </a:r>
            <a:r>
              <a:rPr lang="ru-RU" sz="1200" dirty="0"/>
              <a:t> неработающие беременные женщины;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A096FA-8DB8-4640-BE17-DFC49E087AE7}"/>
              </a:ext>
            </a:extLst>
          </p:cNvPr>
          <p:cNvSpPr txBox="1"/>
          <p:nvPr/>
        </p:nvSpPr>
        <p:spPr>
          <a:xfrm>
            <a:off x="6373212" y="3274431"/>
            <a:ext cx="37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15)</a:t>
            </a:r>
            <a:r>
              <a:rPr lang="ru-RU" sz="1200" dirty="0"/>
              <a:t> неработающие получатели государственной адресной социальной помощи.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FD0E5-EAA8-4ECF-820F-FFF226724908}"/>
              </a:ext>
            </a:extLst>
          </p:cNvPr>
          <p:cNvSpPr txBox="1"/>
          <p:nvPr/>
        </p:nvSpPr>
        <p:spPr>
          <a:xfrm>
            <a:off x="6939612" y="4785836"/>
            <a:ext cx="4548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/>
              <a:t>Освобождаются от уплаты взносов в фонд:</a:t>
            </a:r>
          </a:p>
          <a:p>
            <a:r>
              <a:rPr lang="ru-RU" sz="1400" dirty="0"/>
              <a:t>1) лица, входящие в льготные категории граждан, взносы за которых платит государство</a:t>
            </a:r>
          </a:p>
          <a:p>
            <a:r>
              <a:rPr lang="ru-RU" sz="1400" dirty="0"/>
              <a:t>2) военнослужащие;</a:t>
            </a:r>
          </a:p>
          <a:p>
            <a:r>
              <a:rPr lang="ru-RU" sz="1400" dirty="0"/>
              <a:t>3) сотрудники специальных государственных органов;</a:t>
            </a:r>
          </a:p>
          <a:p>
            <a:r>
              <a:rPr lang="ru-RU" sz="1400" dirty="0"/>
              <a:t>4) сотрудники правоохранительных органов.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FC90B9-846D-4DAF-93C0-A55E8C42E794}"/>
              </a:ext>
            </a:extLst>
          </p:cNvPr>
          <p:cNvSpPr txBox="1"/>
          <p:nvPr/>
        </p:nvSpPr>
        <p:spPr>
          <a:xfrm>
            <a:off x="1665019" y="2573959"/>
            <a:ext cx="3866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4)</a:t>
            </a:r>
            <a:r>
              <a:rPr lang="ru-RU" sz="1200" dirty="0"/>
              <a:t> неработающее лицо (один из законных представителей ребенка), воспитывающее ребенка (детей) до достижения им (ими) возраста трех лет;</a:t>
            </a:r>
          </a:p>
          <a:p>
            <a:r>
              <a:rPr lang="ru-RU" sz="1200" b="1" dirty="0"/>
              <a:t>5)</a:t>
            </a:r>
            <a:r>
              <a:rPr lang="ru-RU" sz="1200" dirty="0"/>
              <a:t> лица, находящиеся в отпусках в связи с беременностью и родами, усыновлением (удочерением) новорожденного ребенка (детей), по уходу за ребенком (детьми) до достижения им (ими) возраста трех лет;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CA84C22-E038-4606-B31E-5E5B4B0EA9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81" y="4193440"/>
            <a:ext cx="398955" cy="3783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231EDE-59E0-407F-9321-4322AB2DFD7C}"/>
              </a:ext>
            </a:extLst>
          </p:cNvPr>
          <p:cNvSpPr txBox="1"/>
          <p:nvPr/>
        </p:nvSpPr>
        <p:spPr>
          <a:xfrm>
            <a:off x="1665019" y="3959139"/>
            <a:ext cx="3532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6)</a:t>
            </a:r>
            <a:r>
              <a:rPr lang="ru-RU" sz="1200" dirty="0"/>
              <a:t> неработающие лица, осуществляющие уход за ребенком-инвалидом;</a:t>
            </a:r>
          </a:p>
          <a:p>
            <a:r>
              <a:rPr lang="ru-RU" sz="1200" b="1" dirty="0"/>
              <a:t>6-1)</a:t>
            </a:r>
            <a:r>
              <a:rPr lang="ru-RU" sz="1200" dirty="0"/>
              <a:t> неработающее лицо, осуществляющее уход за инвалидом первой группы с детства;</a:t>
            </a:r>
          </a:p>
        </p:txBody>
      </p:sp>
      <p:pic>
        <p:nvPicPr>
          <p:cNvPr id="27" name="Рисунок 26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93C4865-FFE4-481E-9EDD-07281F452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41" y="4933290"/>
            <a:ext cx="386881" cy="3868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E166DD0-5A58-4A95-B50E-8E5A6A3A671A}"/>
              </a:ext>
            </a:extLst>
          </p:cNvPr>
          <p:cNvSpPr txBox="1"/>
          <p:nvPr/>
        </p:nvSpPr>
        <p:spPr>
          <a:xfrm>
            <a:off x="1675420" y="4867205"/>
            <a:ext cx="372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7)</a:t>
            </a:r>
            <a:r>
              <a:rPr lang="ru-RU" sz="1200" dirty="0"/>
              <a:t> получатели пенсионных выплат, в том числе ветераны Великой Отечественной войны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29A5DCD-94F0-4BEB-9F8F-CF512F724C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05" y="5758640"/>
            <a:ext cx="381731" cy="38173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69327AB-6FFF-4BC0-88FD-151007FCC032}"/>
              </a:ext>
            </a:extLst>
          </p:cNvPr>
          <p:cNvSpPr txBox="1"/>
          <p:nvPr/>
        </p:nvSpPr>
        <p:spPr>
          <a:xfrm>
            <a:off x="1666896" y="5430022"/>
            <a:ext cx="37304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8)</a:t>
            </a:r>
            <a:r>
              <a:rPr lang="ru-RU" sz="1200" dirty="0"/>
              <a:t> лица, отбывающие наказание по приговору суда в учреждениях уголовно-исполнительной (пенитенциарной) системы (за исключением учреждений минимальной безопасности);</a:t>
            </a:r>
          </a:p>
          <a:p>
            <a:r>
              <a:rPr lang="ru-RU" sz="1200" b="1" dirty="0"/>
              <a:t>9)</a:t>
            </a:r>
            <a:r>
              <a:rPr lang="ru-RU" sz="1200" dirty="0"/>
              <a:t> лица, содержащиеся в следственных изоляторах;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570C47-0397-43CF-810D-4961C43442DB}"/>
              </a:ext>
            </a:extLst>
          </p:cNvPr>
          <p:cNvSpPr txBox="1"/>
          <p:nvPr/>
        </p:nvSpPr>
        <p:spPr>
          <a:xfrm>
            <a:off x="6379413" y="1182671"/>
            <a:ext cx="2566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10)</a:t>
            </a:r>
            <a:r>
              <a:rPr lang="ru-RU" sz="1200" dirty="0"/>
              <a:t> неработающие кандасы;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C97F440-4150-4642-9B1B-EB1415A7B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23" y="1154588"/>
            <a:ext cx="441769" cy="4417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E7CEB65-BF4E-4C7A-A696-486E7F3793FC}"/>
              </a:ext>
            </a:extLst>
          </p:cNvPr>
          <p:cNvSpPr txBox="1"/>
          <p:nvPr/>
        </p:nvSpPr>
        <p:spPr>
          <a:xfrm>
            <a:off x="6379413" y="1518456"/>
            <a:ext cx="494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11)</a:t>
            </a:r>
            <a:r>
              <a:rPr lang="ru-RU" sz="1200" dirty="0"/>
              <a:t> многодетные матери, награжденные подвесками «Алтын алқа», «</a:t>
            </a:r>
            <a:r>
              <a:rPr lang="ru-RU" sz="1200" dirty="0" err="1"/>
              <a:t>Кұміс</a:t>
            </a:r>
            <a:r>
              <a:rPr lang="ru-RU" sz="1200" dirty="0"/>
              <a:t> алқа» или получившие ранее звание «Мать-героиня», а также награжденные орденами «Материнская слава» I и II степени;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22D306-01E8-4ED6-95A1-9D7CF25BA4D4}"/>
              </a:ext>
            </a:extLst>
          </p:cNvPr>
          <p:cNvSpPr txBox="1"/>
          <p:nvPr/>
        </p:nvSpPr>
        <p:spPr>
          <a:xfrm>
            <a:off x="6362530" y="2255055"/>
            <a:ext cx="5269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12)</a:t>
            </a:r>
            <a:r>
              <a:rPr lang="ru-RU" sz="1200" dirty="0"/>
              <a:t> инвалиды;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C02201-B90B-4225-9E28-BFC97DA9CF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70" y="3363000"/>
            <a:ext cx="441769" cy="441769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иденье&#10;&#10;Автоматически созданное описание">
            <a:extLst>
              <a:ext uri="{FF2B5EF4-FFF2-40B4-BE49-F238E27FC236}">
                <a16:creationId xmlns:a16="http://schemas.microsoft.com/office/drawing/2014/main" id="{5A189963-FA54-47C9-BEE0-3D9BBEA2BD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1" y="3288691"/>
            <a:ext cx="457730" cy="50602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EA44AAA-09AD-4293-8D09-8D19FCBF24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22" y="2716993"/>
            <a:ext cx="507334" cy="50733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52E355D-CEE2-4D62-8318-1054D1D97D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10" y="2095629"/>
            <a:ext cx="434242" cy="4461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E7CD44-3BD6-4478-8DBA-41BCB772B7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70" y="1688785"/>
            <a:ext cx="355600" cy="4417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23C045-F246-4184-86A3-DCA724ACED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81" y="2220001"/>
            <a:ext cx="408906" cy="44218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95AFECA-6954-4F57-A48A-F9BBED4430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44" y="4746827"/>
            <a:ext cx="445662" cy="142466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56763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334D08D-2FE6-40E8-8D9E-51CD52369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2C384D6-706A-457B-ADC6-BAB23DEFADCB}"/>
              </a:ext>
            </a:extLst>
          </p:cNvPr>
          <p:cNvSpPr/>
          <p:nvPr/>
        </p:nvSpPr>
        <p:spPr>
          <a:xfrm>
            <a:off x="7126806" y="4074911"/>
            <a:ext cx="4605795" cy="21343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1EE54D8-D9BD-41E9-928A-DA3BE5D9C6A7}"/>
              </a:ext>
            </a:extLst>
          </p:cNvPr>
          <p:cNvSpPr/>
          <p:nvPr/>
        </p:nvSpPr>
        <p:spPr>
          <a:xfrm>
            <a:off x="1136560" y="1936829"/>
            <a:ext cx="5443630" cy="92752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CD620CE-5DD8-4127-A572-A994B6299129}"/>
              </a:ext>
            </a:extLst>
          </p:cNvPr>
          <p:cNvSpPr/>
          <p:nvPr/>
        </p:nvSpPr>
        <p:spPr>
          <a:xfrm>
            <a:off x="1282941" y="5313417"/>
            <a:ext cx="5297249" cy="70110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92088DF-F9F5-421A-9B20-74FB2A085B0E}"/>
              </a:ext>
            </a:extLst>
          </p:cNvPr>
          <p:cNvSpPr/>
          <p:nvPr/>
        </p:nvSpPr>
        <p:spPr>
          <a:xfrm>
            <a:off x="7248200" y="1217056"/>
            <a:ext cx="4390155" cy="237958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004128" y="361841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D8E3D"/>
                </a:solidFill>
                <a:latin typeface="FS Joey Pro" panose="02000806040000020004" pitchFamily="50" charset="-52"/>
              </a:rPr>
              <a:t>льготная категория </a:t>
            </a:r>
            <a:r>
              <a:rPr lang="ru-RU" sz="2400" b="1" dirty="0">
                <a:solidFill>
                  <a:srgbClr val="6D8E3D"/>
                </a:solidFill>
                <a:latin typeface="FS Joey Pro" panose="02000806040000020004" pitchFamily="50" charset="-52"/>
              </a:rPr>
              <a:t>- НЕРАБОТАЮЩАЯ БЕРЕМЕННАЯ ЖЕНЩИНА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478598-3E43-42A1-9A66-ACF229BCE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128" y="2357640"/>
            <a:ext cx="818606" cy="8013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FA612E-17AA-44DF-8070-959293A2274C}"/>
              </a:ext>
            </a:extLst>
          </p:cNvPr>
          <p:cNvSpPr txBox="1"/>
          <p:nvPr/>
        </p:nvSpPr>
        <p:spPr>
          <a:xfrm>
            <a:off x="1234180" y="7063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СТАТУС ЗАСТРАХОВАННОСТИ В СИСТЕМЕ </a:t>
            </a:r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869820-7F60-47BE-AB59-AF3E52A0FD99}"/>
              </a:ext>
            </a:extLst>
          </p:cNvPr>
          <p:cNvSpPr txBox="1"/>
          <p:nvPr/>
        </p:nvSpPr>
        <p:spPr>
          <a:xfrm>
            <a:off x="1648381" y="1916261"/>
            <a:ext cx="503719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800" dirty="0"/>
              <a:t>ПРИ ОБРАЩЕНИИ </a:t>
            </a:r>
            <a:r>
              <a:rPr lang="ru-RU" sz="1800" u="sng" dirty="0"/>
              <a:t>НЕРАБОТАЮЩЕЙ БЕРЕМЕННОЙ ЖЕНЩИНЫ</a:t>
            </a:r>
            <a:r>
              <a:rPr lang="ru-RU" sz="1800" dirty="0"/>
              <a:t>, НЕ ИМЕЮЩЕЙ СТАТУС ЗАСТРАХОВАННОСТИ В СИСТЕМЕ ОСМС </a:t>
            </a:r>
            <a:r>
              <a:rPr lang="ru-RU" sz="1800" u="sng" dirty="0"/>
              <a:t>НУЖНО</a:t>
            </a:r>
            <a:r>
              <a:rPr lang="ru-RU" sz="1800" b="0" dirty="0"/>
              <a:t>:</a:t>
            </a:r>
          </a:p>
          <a:p>
            <a:pPr>
              <a:spcBef>
                <a:spcPts val="600"/>
              </a:spcBef>
            </a:pPr>
            <a:r>
              <a:rPr lang="ru-RU" dirty="0"/>
              <a:t>1. </a:t>
            </a:r>
            <a:r>
              <a:rPr lang="ru-RU" b="0" dirty="0"/>
              <a:t>Установить факт беременности – </a:t>
            </a:r>
            <a:r>
              <a:rPr lang="ru-RU" b="0" u="sng" dirty="0"/>
              <a:t>ВОП/акушерка</a:t>
            </a:r>
            <a:r>
              <a:rPr lang="ru-RU" b="0" dirty="0"/>
              <a:t> </a:t>
            </a:r>
            <a:r>
              <a:rPr lang="ru-RU" dirty="0"/>
              <a:t>(ГОБМП)</a:t>
            </a:r>
          </a:p>
          <a:p>
            <a:r>
              <a:rPr lang="ru-RU" dirty="0"/>
              <a:t>2. </a:t>
            </a:r>
            <a:r>
              <a:rPr lang="ru-RU" b="0" dirty="0"/>
              <a:t>Внести данные пациентки в РЕГИСТР БЕРЕМЕННЫХ И ЖЕНЩИН ФЕРТИЛЬНОГО ВОЗРАСТА (</a:t>
            </a:r>
            <a:r>
              <a:rPr lang="ru-RU" dirty="0"/>
              <a:t>РБЖФВ</a:t>
            </a:r>
            <a:r>
              <a:rPr lang="ru-RU" b="0" dirty="0"/>
              <a:t>) – </a:t>
            </a:r>
            <a:r>
              <a:rPr lang="ru-RU" b="0" u="sng" dirty="0"/>
              <a:t>акушерка</a:t>
            </a:r>
            <a:r>
              <a:rPr lang="ru-RU" b="0" dirty="0"/>
              <a:t> </a:t>
            </a:r>
            <a:r>
              <a:rPr lang="ru-RU" dirty="0"/>
              <a:t>(ГОБМП)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DC9ACA4-F0D4-4684-9FB2-842D124FBF98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F25A10-62CF-4C2C-B1A5-667FAFA0D7E4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7A5E35-D4AB-4980-8E24-D9F7217B899B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959F61F-4B4C-4F40-9C6D-C6EF7148E79A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AA8F91A-C16A-4814-B333-BF0C886FC63D}"/>
              </a:ext>
            </a:extLst>
          </p:cNvPr>
          <p:cNvSpPr txBox="1"/>
          <p:nvPr/>
        </p:nvSpPr>
        <p:spPr>
          <a:xfrm>
            <a:off x="1145321" y="3798476"/>
            <a:ext cx="54419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0" dirty="0"/>
              <a:t>Если за женщину </a:t>
            </a:r>
            <a:r>
              <a:rPr lang="ru-RU" u="sng" dirty="0"/>
              <a:t>в течение 2-х месяцев перед обращением</a:t>
            </a:r>
            <a:r>
              <a:rPr lang="ru-RU" b="0" dirty="0"/>
              <a:t> не было обязательных пенсионных взносов (</a:t>
            </a:r>
            <a:r>
              <a:rPr lang="ru-RU" dirty="0"/>
              <a:t>ОПВ</a:t>
            </a:r>
            <a:r>
              <a:rPr lang="ru-RU" b="0" dirty="0"/>
              <a:t>) и социальных отчислений (</a:t>
            </a:r>
            <a:r>
              <a:rPr lang="ru-RU" dirty="0"/>
              <a:t>СО</a:t>
            </a:r>
            <a:r>
              <a:rPr lang="ru-RU" b="0" dirty="0"/>
              <a:t>) статус страхования присвоится </a:t>
            </a:r>
            <a:r>
              <a:rPr lang="ru-RU" dirty="0"/>
              <a:t>АВТОМАТИЧЕСКИ</a:t>
            </a:r>
            <a:r>
              <a:rPr lang="ru-RU" b="0" dirty="0"/>
              <a:t> в </a:t>
            </a:r>
            <a:r>
              <a:rPr lang="ru-RU" b="0" u="sng" dirty="0"/>
              <a:t>течение 3-х дней</a:t>
            </a:r>
            <a:r>
              <a:rPr lang="ru-RU" b="0" dirty="0"/>
              <a:t>, при условии правильного заполнения данных в РБЖФВ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17AB5C-04D5-435C-B8E5-691A96CC27C7}"/>
              </a:ext>
            </a:extLst>
          </p:cNvPr>
          <p:cNvSpPr txBox="1"/>
          <p:nvPr/>
        </p:nvSpPr>
        <p:spPr>
          <a:xfrm>
            <a:off x="1565588" y="5339447"/>
            <a:ext cx="4998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0" dirty="0"/>
              <a:t>Для присвоения льготного статуса, неработающей беременной женщине </a:t>
            </a:r>
            <a:r>
              <a:rPr lang="ru-RU" u="sng" dirty="0"/>
              <a:t>НЕ НУЖНО оплачивать имеющуюся задолженность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C6390BD-F854-484C-8351-3B6146E334F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79" y="5199680"/>
            <a:ext cx="511129" cy="51112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C913F4F-6007-4E3C-A404-F26116BFCE0F}"/>
              </a:ext>
            </a:extLst>
          </p:cNvPr>
          <p:cNvSpPr txBox="1"/>
          <p:nvPr/>
        </p:nvSpPr>
        <p:spPr>
          <a:xfrm>
            <a:off x="7397767" y="1363250"/>
            <a:ext cx="4106256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0" dirty="0"/>
              <a:t>Если женщина, после присвоения льготного статуса </a:t>
            </a:r>
            <a:r>
              <a:rPr lang="ru-RU" dirty="0"/>
              <a:t>ОПЛАТИЛА ЕСП</a:t>
            </a:r>
            <a:r>
              <a:rPr lang="ru-RU" b="0" dirty="0"/>
              <a:t>, то она </a:t>
            </a:r>
            <a:r>
              <a:rPr lang="ru-RU" dirty="0"/>
              <a:t>УТРАТИТ</a:t>
            </a:r>
            <a:r>
              <a:rPr lang="ru-RU" b="0" dirty="0"/>
              <a:t> льготный статус и для его восстановления </a:t>
            </a:r>
            <a:r>
              <a:rPr lang="ru-RU" b="0" u="sng" dirty="0"/>
              <a:t>нужно будет платить взносы</a:t>
            </a:r>
            <a:r>
              <a:rPr lang="ru-RU" b="0" dirty="0"/>
              <a:t> на ОСМС </a:t>
            </a:r>
            <a:r>
              <a:rPr lang="ru-RU" dirty="0"/>
              <a:t>как самостоятельный плательщик </a:t>
            </a:r>
            <a:r>
              <a:rPr lang="ru-RU" b="0" dirty="0"/>
              <a:t>(без уплаты ОПВ и СО)</a:t>
            </a:r>
            <a:r>
              <a:rPr lang="en-US" b="0" dirty="0"/>
              <a:t> </a:t>
            </a:r>
            <a:r>
              <a:rPr lang="ru-RU" b="0" dirty="0"/>
              <a:t>или ждать 2 месяца для присвоения льготного статуса</a:t>
            </a:r>
          </a:p>
          <a:p>
            <a:pPr>
              <a:spcBef>
                <a:spcPts val="600"/>
              </a:spcBef>
            </a:pPr>
            <a:r>
              <a:rPr lang="ru-RU" b="0" dirty="0"/>
              <a:t>В этом случае, льготный статус в системе ОСМС </a:t>
            </a:r>
            <a:r>
              <a:rPr lang="ru-RU" dirty="0"/>
              <a:t>присвоится АВТОМАТИЧЕСКИ</a:t>
            </a:r>
            <a:r>
              <a:rPr lang="ru-RU" b="0" dirty="0"/>
              <a:t> по прошествии </a:t>
            </a:r>
            <a:r>
              <a:rPr lang="ru-RU" b="0" u="sng" dirty="0"/>
              <a:t>2-х месяцев с момента уплаты ОПВ и СО</a:t>
            </a:r>
            <a:endParaRPr lang="ru-RU" u="sng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3A867D-6875-4007-8E29-FB3FD672CEE1}"/>
              </a:ext>
            </a:extLst>
          </p:cNvPr>
          <p:cNvSpPr txBox="1"/>
          <p:nvPr/>
        </p:nvSpPr>
        <p:spPr>
          <a:xfrm>
            <a:off x="7892943" y="4249769"/>
            <a:ext cx="39885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0" dirty="0"/>
              <a:t>Если медицинская помощь требуется срочно, то можно отправить обращение через мобильное приложение </a:t>
            </a:r>
            <a:r>
              <a:rPr lang="en-US" dirty="0"/>
              <a:t>QOLDAU 24/7</a:t>
            </a:r>
            <a:r>
              <a:rPr lang="en-US" b="0" dirty="0"/>
              <a:t> </a:t>
            </a:r>
            <a:r>
              <a:rPr lang="ru-RU" b="0" dirty="0"/>
              <a:t>о присвоении </a:t>
            </a:r>
            <a:r>
              <a:rPr lang="ru-RU" dirty="0"/>
              <a:t>ВРЕМЕННОГО СТАТУСА </a:t>
            </a:r>
            <a:r>
              <a:rPr lang="ru-RU" b="0" dirty="0"/>
              <a:t>застрахованности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A93CDA7-A7D1-447A-AC24-6B975B2F4B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00" y="4421956"/>
            <a:ext cx="644743" cy="64474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85C751B-AC4F-4D88-B880-CB97D3D95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50" y="5552177"/>
            <a:ext cx="391581" cy="39158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7EF1DFB-7AF0-4DD7-89A8-C3AACECC5F77}"/>
              </a:ext>
            </a:extLst>
          </p:cNvPr>
          <p:cNvSpPr txBox="1"/>
          <p:nvPr/>
        </p:nvSpPr>
        <p:spPr>
          <a:xfrm>
            <a:off x="8120943" y="5420538"/>
            <a:ext cx="2851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4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Временный статус присваивается 1 раз сроком на </a:t>
            </a:r>
            <a:r>
              <a:rPr lang="ru-RU" b="1" u="sng" dirty="0"/>
              <a:t>1 месяц</a:t>
            </a:r>
          </a:p>
        </p:txBody>
      </p:sp>
    </p:spTree>
    <p:extLst>
      <p:ext uri="{BB962C8B-B14F-4D97-AF65-F5344CB8AC3E}">
        <p14:creationId xmlns:p14="http://schemas.microsoft.com/office/powerpoint/2010/main" val="1323942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3" y="-7064"/>
            <a:ext cx="12192000" cy="685800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3853A96-2660-4126-A881-FEFE5D3355FB}"/>
              </a:ext>
            </a:extLst>
          </p:cNvPr>
          <p:cNvSpPr/>
          <p:nvPr/>
        </p:nvSpPr>
        <p:spPr>
          <a:xfrm>
            <a:off x="1269662" y="1242006"/>
            <a:ext cx="4769701" cy="95410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4974E99-BC03-4871-910C-78A5DA7BF99E}"/>
              </a:ext>
            </a:extLst>
          </p:cNvPr>
          <p:cNvSpPr/>
          <p:nvPr/>
        </p:nvSpPr>
        <p:spPr>
          <a:xfrm>
            <a:off x="6087149" y="5523557"/>
            <a:ext cx="3517235" cy="116125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276138A-D41E-4AEC-A5FD-8B80AD6FF21E}"/>
              </a:ext>
            </a:extLst>
          </p:cNvPr>
          <p:cNvSpPr/>
          <p:nvPr/>
        </p:nvSpPr>
        <p:spPr>
          <a:xfrm>
            <a:off x="1122486" y="5523557"/>
            <a:ext cx="4442292" cy="1161255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1B4545-088C-4217-9CAD-B552FF4E001A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6C4F8-06D4-4B80-BAE2-38C6941CE705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6EDF7-88AB-4C84-BA0A-4D402C4A69D3}"/>
              </a:ext>
            </a:extLst>
          </p:cNvPr>
          <p:cNvSpPr txBox="1"/>
          <p:nvPr/>
        </p:nvSpPr>
        <p:spPr>
          <a:xfrm>
            <a:off x="1145321" y="385060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6D8E3D"/>
                </a:solidFill>
                <a:latin typeface="FS Joey Pro" panose="02000806040000020004" pitchFamily="50" charset="-52"/>
              </a:rPr>
              <a:t>льготная категория </a:t>
            </a:r>
            <a:r>
              <a:rPr lang="ru-RU" sz="2400" b="1" dirty="0">
                <a:solidFill>
                  <a:srgbClr val="6D8E3D"/>
                </a:solidFill>
                <a:latin typeface="FS Joey Pro" panose="02000806040000020004" pitchFamily="50" charset="-52"/>
              </a:rPr>
              <a:t>– ОБУЧАЮЩИЕСЯ ПО ОЧНОЙ ФОРМЕ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1CE3E-B821-4DD6-8D66-2E326A57BC0B}"/>
              </a:ext>
            </a:extLst>
          </p:cNvPr>
          <p:cNvSpPr txBox="1"/>
          <p:nvPr/>
        </p:nvSpPr>
        <p:spPr>
          <a:xfrm>
            <a:off x="1234180" y="7063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СТАТУС ЗАСТРАХОВАННОСТИ В СИСТЕМЕ </a:t>
            </a:r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F282E6-4462-4EC2-A8AF-5ACEC5151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15" y="5352144"/>
            <a:ext cx="782625" cy="7826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2EAB55-8B7E-46CE-98BC-9CD313BD1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06" y="1186845"/>
            <a:ext cx="782625" cy="782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03BB76-9ABF-4C99-98C3-E9E39BFDA763}"/>
              </a:ext>
            </a:extLst>
          </p:cNvPr>
          <p:cNvSpPr txBox="1"/>
          <p:nvPr/>
        </p:nvSpPr>
        <p:spPr>
          <a:xfrm>
            <a:off x="1824882" y="1191731"/>
            <a:ext cx="433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13) лица, обучающиеся по очной форме обучения в организациях среднего, технического и профессионального,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послесреднего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высшего образования, а также послевузовского образования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915C18-938A-407D-8AE0-818B6517562A}"/>
              </a:ext>
            </a:extLst>
          </p:cNvPr>
          <p:cNvSpPr txBox="1"/>
          <p:nvPr/>
        </p:nvSpPr>
        <p:spPr>
          <a:xfrm>
            <a:off x="1219388" y="2126122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en-US" sz="6000" u="none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60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9AD6CC-3B7B-48EA-8FEE-DC18047FCAF0}"/>
              </a:ext>
            </a:extLst>
          </p:cNvPr>
          <p:cNvSpPr txBox="1"/>
          <p:nvPr/>
        </p:nvSpPr>
        <p:spPr>
          <a:xfrm>
            <a:off x="1755880" y="2440906"/>
            <a:ext cx="346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ОБУЧАЮЩИЕСЯ В ОТЕЧЕСТВЕННЫХ УЧЕБНЫХ ЗАВЕДЕНИЯХ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E902E-5DEB-4D09-8E1A-80F52412C0FA}"/>
              </a:ext>
            </a:extLst>
          </p:cNvPr>
          <p:cNvSpPr txBox="1"/>
          <p:nvPr/>
        </p:nvSpPr>
        <p:spPr>
          <a:xfrm>
            <a:off x="1295530" y="3013865"/>
            <a:ext cx="40862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Если статус в системе ОСМС 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НЕЗАСТРАХОВАН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то пациенту нужно самостоятельно обратиться в 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деканат (администрацию) учебного заведения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для внесения его данных в информационную систему «Национальная образовательная база данных» (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НОБД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Нужно проверить корректность заполняемых полей:</a:t>
            </a:r>
          </a:p>
          <a:p>
            <a:pPr marL="87313" indent="-87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ИИН, ФИО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Период обучения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Форма обучения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7D3E01-5792-48FA-8FDE-4C12DFCBBCC9}"/>
              </a:ext>
            </a:extLst>
          </p:cNvPr>
          <p:cNvSpPr txBox="1"/>
          <p:nvPr/>
        </p:nvSpPr>
        <p:spPr>
          <a:xfrm>
            <a:off x="1445622" y="5615994"/>
            <a:ext cx="418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ДАННЫЕ учеников 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НАЗАРБАЕВ ИНТЕЛЛЕКТУАЛЬНОЙ ШКОЛЫ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которые достигли 18 лет, также должны быть внесены в НОБД для получения льготного статуса застрахованности в системе ОСМС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985A61-3CB9-478F-BCDA-E993A9B5847B}"/>
              </a:ext>
            </a:extLst>
          </p:cNvPr>
          <p:cNvSpPr txBox="1"/>
          <p:nvPr/>
        </p:nvSpPr>
        <p:spPr>
          <a:xfrm>
            <a:off x="5781370" y="2126122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9936E9-3BE4-4D50-9B3E-FAA8B5C097F4}"/>
              </a:ext>
            </a:extLst>
          </p:cNvPr>
          <p:cNvSpPr txBox="1"/>
          <p:nvPr/>
        </p:nvSpPr>
        <p:spPr>
          <a:xfrm>
            <a:off x="6260306" y="2438232"/>
            <a:ext cx="326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ОБУЧАЮЩИЕСЯ В ЗАРУБЕЖНЫХ УЧЕБНЫХ ЗАВЕДЕНИЯХ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37A254-6AB0-4FE8-9FE9-D312AA2B85E5}"/>
              </a:ext>
            </a:extLst>
          </p:cNvPr>
          <p:cNvSpPr txBox="1"/>
          <p:nvPr/>
        </p:nvSpPr>
        <p:spPr>
          <a:xfrm>
            <a:off x="5853018" y="3006540"/>
            <a:ext cx="364421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Необходимо воспользоваться сервисом на портале </a:t>
            </a:r>
            <a:r>
              <a:rPr lang="en-US" sz="1400" b="0" u="none" dirty="0">
                <a:solidFill>
                  <a:schemeClr val="accent6">
                    <a:lumMod val="50000"/>
                  </a:schemeClr>
                </a:solidFill>
              </a:rPr>
              <a:t>egov.kz 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«РЕГИСТРАЦИЯ СТУДЕНТОВ, ОБУЧАЮЩИХСЯ ЗА РУБЕЖОМ»</a:t>
            </a:r>
          </a:p>
          <a:p>
            <a:pPr>
              <a:spcBef>
                <a:spcPts val="600"/>
              </a:spcBef>
            </a:pP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Нужно заполнить заявление и приложить документы, подтверждающие обучение и подписать ЭЦП</a:t>
            </a:r>
            <a:endParaRPr lang="ru-RU" sz="14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6784C4-239B-4141-A56E-D70E2E45A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580" y="2001450"/>
            <a:ext cx="2579897" cy="44714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F1CEF2B-4DC2-41BF-8897-8AA2873A1F48}"/>
              </a:ext>
            </a:extLst>
          </p:cNvPr>
          <p:cNvSpPr txBox="1"/>
          <p:nvPr/>
        </p:nvSpPr>
        <p:spPr>
          <a:xfrm>
            <a:off x="6361960" y="5603222"/>
            <a:ext cx="2947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Нужно 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после каждого семестра проверять статус застрахованности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и, при необходимости, его актуализировать</a:t>
            </a:r>
            <a:endParaRPr lang="ru-RU" sz="14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26A63A6-51D8-40CC-8163-C7FE43EB2E8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44" y="5321560"/>
            <a:ext cx="646878" cy="6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85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313754B-4004-46D9-9C17-CB882554A05A}"/>
              </a:ext>
            </a:extLst>
          </p:cNvPr>
          <p:cNvSpPr/>
          <p:nvPr/>
        </p:nvSpPr>
        <p:spPr>
          <a:xfrm>
            <a:off x="7327737" y="1696220"/>
            <a:ext cx="4228537" cy="4844639"/>
          </a:xfrm>
          <a:prstGeom prst="rect">
            <a:avLst/>
          </a:prstGeom>
          <a:solidFill>
            <a:schemeClr val="bg1">
              <a:alpha val="49804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C39E65C-489A-416A-983D-EF0088B212CA}"/>
              </a:ext>
            </a:extLst>
          </p:cNvPr>
          <p:cNvSpPr/>
          <p:nvPr/>
        </p:nvSpPr>
        <p:spPr>
          <a:xfrm>
            <a:off x="1326299" y="5392322"/>
            <a:ext cx="5180460" cy="1148538"/>
          </a:xfrm>
          <a:prstGeom prst="rect">
            <a:avLst/>
          </a:prstGeom>
          <a:solidFill>
            <a:srgbClr val="ECF5E7">
              <a:alpha val="49804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C92AD6E-CA29-4A6A-976F-CD53989E70E6}"/>
              </a:ext>
            </a:extLst>
          </p:cNvPr>
          <p:cNvSpPr/>
          <p:nvPr/>
        </p:nvSpPr>
        <p:spPr>
          <a:xfrm>
            <a:off x="1326299" y="1699165"/>
            <a:ext cx="5180460" cy="1148538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3" y="161939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Направление пациентов в другую клинику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8090263" y="1685715"/>
            <a:ext cx="3449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КАКИЕ МЕДУСЛУГИ НЕЛЬЗЯ ПЕРЕДАВАТЬ НА СОИСПОЛНЕНИЕ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342674-F7AE-49EB-9D82-18548EE4AB84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BBBA70-4A77-4D64-8F5A-A5CFE22E1E57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422B53-AF96-442E-8022-887D469FF826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A883851-BA72-46D2-B8EB-B595345D5F6A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A83611-EFF0-431F-AB7C-71A23DF1FD94}"/>
              </a:ext>
            </a:extLst>
          </p:cNvPr>
          <p:cNvSpPr txBox="1"/>
          <p:nvPr/>
        </p:nvSpPr>
        <p:spPr>
          <a:xfrm>
            <a:off x="946515" y="911743"/>
            <a:ext cx="787942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8 декабря 2020 года № ҚР ДСМ-242/2020</a:t>
            </a:r>
          </a:p>
          <a:p>
            <a:r>
              <a:rPr lang="ru-RU" dirty="0"/>
              <a:t>«Об утверждении правил закупа услуг у субъектов здравоохранения по оказанию медицинской помощи в рамках гарантированного объема бесплатной медицинской помощи и (или) в системе обязательного социального медицинского страхования»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7EC1FA-E245-418A-83E6-C734CD5BEE72}"/>
              </a:ext>
            </a:extLst>
          </p:cNvPr>
          <p:cNvSpPr txBox="1"/>
          <p:nvPr/>
        </p:nvSpPr>
        <p:spPr>
          <a:xfrm>
            <a:off x="1857870" y="1670326"/>
            <a:ext cx="45816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Клиники, заключившие договоры с ФСМС могут передать на соисполнение часть медуслуг, для этого, соисполнитель должен быть включен в Базу данных ФСМС</a:t>
            </a:r>
            <a:endParaRPr lang="ru-RU" sz="1200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7713D-003C-4F53-BB06-3A2360C75B63}"/>
              </a:ext>
            </a:extLst>
          </p:cNvPr>
          <p:cNvSpPr txBox="1"/>
          <p:nvPr/>
        </p:nvSpPr>
        <p:spPr>
          <a:xfrm>
            <a:off x="1979031" y="3013501"/>
            <a:ext cx="4266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Можно также заключить договор соисполнения с поставщиком, который не включен в Базу данных ФСМС и находится за пределами РК (иностранная клиника), если медуслуги не предоставляются на территории РК</a:t>
            </a:r>
          </a:p>
          <a:p>
            <a:r>
              <a:rPr lang="ru-RU" i="1" dirty="0"/>
              <a:t>Предварительно такой договор нужно согласовать с ФСМС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C36EB0-A5B1-41EE-B63C-346F5A0DF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" y="1439646"/>
            <a:ext cx="1059719" cy="10597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10B49F-AC70-4E9F-BA20-7EF017311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00" y="2967827"/>
            <a:ext cx="611827" cy="6118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111C9C-3B2C-4314-8F1E-14BF4B88C09F}"/>
              </a:ext>
            </a:extLst>
          </p:cNvPr>
          <p:cNvSpPr txBox="1"/>
          <p:nvPr/>
        </p:nvSpPr>
        <p:spPr>
          <a:xfrm>
            <a:off x="1406192" y="4218811"/>
            <a:ext cx="5246213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dirty="0"/>
              <a:t>Соисполнитель должен оказывать медуслуги пациентам, соблюдая все нормы, стандарты, а также протоколы диагностики и лечения заболеваний</a:t>
            </a:r>
          </a:p>
          <a:p>
            <a:pPr>
              <a:spcBef>
                <a:spcPts val="600"/>
              </a:spcBef>
            </a:pPr>
            <a:r>
              <a:rPr lang="ru-RU" dirty="0"/>
              <a:t>Внесение данных о выполненных медицинских услугах соисполнителем в информационные системы является обязательным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2E13965-0D9D-4FA2-B00F-AADC9C203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16" y="4331947"/>
            <a:ext cx="208870" cy="2088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64E13F4-D872-468E-B434-CADC4EF0E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16" y="4729349"/>
            <a:ext cx="208870" cy="208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9067ED3-C6CF-4E2B-AA8C-204C5C965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1" y="5377705"/>
            <a:ext cx="979552" cy="9795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F4CA10-C1E2-477C-B9B5-C5916142A78D}"/>
              </a:ext>
            </a:extLst>
          </p:cNvPr>
          <p:cNvSpPr txBox="1"/>
          <p:nvPr/>
        </p:nvSpPr>
        <p:spPr>
          <a:xfrm>
            <a:off x="2120888" y="5414759"/>
            <a:ext cx="431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dirty="0"/>
              <a:t>Если между направляющей медорганизацией и соисполнителем не заключен договор, то основанием для его заключения служит направление от врача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1432F3-E0C0-44FA-A4B8-69938448FB9F}"/>
              </a:ext>
            </a:extLst>
          </p:cNvPr>
          <p:cNvSpPr txBox="1"/>
          <p:nvPr/>
        </p:nvSpPr>
        <p:spPr>
          <a:xfrm>
            <a:off x="2034865" y="6035940"/>
            <a:ext cx="4490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1" dirty="0"/>
              <a:t>Договор на соисполнение заключается через информационные системы МЗРК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A25E1D-EDD1-4A80-8702-9C649B1D63E4}"/>
              </a:ext>
            </a:extLst>
          </p:cNvPr>
          <p:cNvSpPr txBox="1"/>
          <p:nvPr/>
        </p:nvSpPr>
        <p:spPr>
          <a:xfrm>
            <a:off x="7473383" y="2412821"/>
            <a:ext cx="4065824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b="1" dirty="0"/>
              <a:t>1.</a:t>
            </a:r>
            <a:r>
              <a:rPr lang="en-US" sz="1400" dirty="0"/>
              <a:t> </a:t>
            </a:r>
            <a:r>
              <a:rPr lang="ru-RU" sz="1400" dirty="0"/>
              <a:t>Предоставляемые специалистами ПМСП (профилактика, иммунизация, патронаж, актив, пропаганда ЗОЖ и др.)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2.</a:t>
            </a:r>
            <a:r>
              <a:rPr lang="ru-RU" sz="1400" dirty="0"/>
              <a:t> Высокотехнологичную медицинскую помощь (ВТМП), кроме отдельных видов консультативно-диагностической помощи (КДП), которые не предоставляются в Казахстане и необходимы для оказания ВТМП. Например, обследование донора костного мозга и гемопоэтических стволовых клеток при подборе и активации донора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3.</a:t>
            </a:r>
            <a:r>
              <a:rPr lang="ru-RU" sz="1400" dirty="0"/>
              <a:t> Услуги программного гемодиализа или </a:t>
            </a:r>
            <a:r>
              <a:rPr lang="ru-RU" sz="1400" dirty="0" err="1"/>
              <a:t>перитонеального</a:t>
            </a:r>
            <a:r>
              <a:rPr lang="ru-RU" sz="1400" dirty="0"/>
              <a:t> диализа, если договор с ФСМС был заключен именно на эти медуслуги</a:t>
            </a:r>
          </a:p>
          <a:p>
            <a:pPr>
              <a:spcBef>
                <a:spcPts val="600"/>
              </a:spcBef>
            </a:pPr>
            <a:r>
              <a:rPr lang="ru-RU" sz="1400" b="1" dirty="0"/>
              <a:t>4.</a:t>
            </a:r>
            <a:r>
              <a:rPr lang="ru-RU" sz="1400" dirty="0"/>
              <a:t> Медуслуги специализированной медицинской помощи в стационарных и стационарозамещающих условиях, если договор с ФСМС был заключен именно на эти медуслуги</a:t>
            </a:r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FE2ACDC7-1818-4D3C-BFFD-FDFEA0C8E6B1}"/>
              </a:ext>
            </a:extLst>
          </p:cNvPr>
          <p:cNvSpPr/>
          <p:nvPr/>
        </p:nvSpPr>
        <p:spPr>
          <a:xfrm>
            <a:off x="7441492" y="1823811"/>
            <a:ext cx="648771" cy="42251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94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1" y="-1"/>
            <a:ext cx="12192000" cy="685800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0067C90-F234-4939-B680-3035BB91A430}"/>
              </a:ext>
            </a:extLst>
          </p:cNvPr>
          <p:cNvSpPr/>
          <p:nvPr/>
        </p:nvSpPr>
        <p:spPr>
          <a:xfrm>
            <a:off x="6695816" y="3433600"/>
            <a:ext cx="4864478" cy="68583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F53AE5D-C801-4451-8B46-5B209BC46BDD}"/>
              </a:ext>
            </a:extLst>
          </p:cNvPr>
          <p:cNvSpPr/>
          <p:nvPr/>
        </p:nvSpPr>
        <p:spPr>
          <a:xfrm>
            <a:off x="1177904" y="5653021"/>
            <a:ext cx="4864478" cy="83766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5881480-7E8F-466A-929E-741FCBB82C94}"/>
              </a:ext>
            </a:extLst>
          </p:cNvPr>
          <p:cNvSpPr/>
          <p:nvPr/>
        </p:nvSpPr>
        <p:spPr>
          <a:xfrm>
            <a:off x="6443451" y="1610801"/>
            <a:ext cx="5318540" cy="48798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A959828-AFBF-4A99-9F04-A5F55F6DCB8C}"/>
              </a:ext>
            </a:extLst>
          </p:cNvPr>
          <p:cNvSpPr/>
          <p:nvPr/>
        </p:nvSpPr>
        <p:spPr>
          <a:xfrm>
            <a:off x="1262743" y="1610801"/>
            <a:ext cx="4864478" cy="114853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3" y="161939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ПРИКРЕПЛЕНИЕ ИНОСТРАНЦЕВ К ПОЛИКЛИНИКЕ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A83611-EFF0-431F-AB7C-71A23DF1FD94}"/>
              </a:ext>
            </a:extLst>
          </p:cNvPr>
          <p:cNvSpPr txBox="1"/>
          <p:nvPr/>
        </p:nvSpPr>
        <p:spPr>
          <a:xfrm>
            <a:off x="946515" y="911743"/>
            <a:ext cx="787942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13 ноября 2020 года № ҚР ДСМ-194/2020</a:t>
            </a:r>
          </a:p>
          <a:p>
            <a:r>
              <a:rPr lang="ru-RU" dirty="0"/>
              <a:t>«Об утверждении правил прикрепления физических лиц к организациям здравоохранения, оказывающим первичную медико-санитарную помощь»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8565C81-8177-4D6C-BCD7-13666EB6B51D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1160FD-8C9E-468F-A13D-5BEDE9A9FCEC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4C6C80-0440-4D01-B1F0-066543766AD8}"/>
              </a:ext>
            </a:extLst>
          </p:cNvPr>
          <p:cNvSpPr txBox="1"/>
          <p:nvPr/>
        </p:nvSpPr>
        <p:spPr>
          <a:xfrm>
            <a:off x="7315768" y="5546775"/>
            <a:ext cx="43711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dirty="0"/>
              <a:t>Прикрепление детей, </a:t>
            </a:r>
            <a:r>
              <a:rPr lang="ru-RU" sz="1400" b="1" dirty="0"/>
              <a:t>не достигших восемнадцати лет</a:t>
            </a:r>
            <a:r>
              <a:rPr lang="ru-RU" sz="1400" dirty="0"/>
              <a:t>, осуществляется при наличии документов, удостоверяющих их личность и документа законного представителя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E18B40-AB1F-4901-B068-EDD35FB6FA13}"/>
              </a:ext>
            </a:extLst>
          </p:cNvPr>
          <p:cNvSpPr txBox="1"/>
          <p:nvPr/>
        </p:nvSpPr>
        <p:spPr>
          <a:xfrm>
            <a:off x="1871420" y="1610801"/>
            <a:ext cx="42714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b="1" dirty="0"/>
              <a:t>Одним из оснований прикрепления населения к поликлиникам является наличие договора добровольного медицинского страхования (ДМС)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F443DB5-7394-4074-8A40-C1F389D72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1" y="1578507"/>
            <a:ext cx="1263961" cy="12639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47695F6-9DD8-4C69-B8DB-515269F8B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16" y="3506022"/>
            <a:ext cx="539556" cy="53955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157A1B2-8CA0-4632-8AAF-9A0954791BCB}"/>
              </a:ext>
            </a:extLst>
          </p:cNvPr>
          <p:cNvSpPr txBox="1"/>
          <p:nvPr/>
        </p:nvSpPr>
        <p:spPr>
          <a:xfrm>
            <a:off x="1324654" y="3095199"/>
            <a:ext cx="2660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/>
              <a:t>КТО МОЖЕТ БЫТЬ ПРИКРЕПЛЕН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44F5FD-568C-4732-8B23-307ADBE5F776}"/>
              </a:ext>
            </a:extLst>
          </p:cNvPr>
          <p:cNvSpPr txBox="1"/>
          <p:nvPr/>
        </p:nvSpPr>
        <p:spPr>
          <a:xfrm>
            <a:off x="1564618" y="3515287"/>
            <a:ext cx="4059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0"/>
              </a:spcBef>
            </a:pPr>
            <a:r>
              <a:rPr lang="ru-RU" b="1" dirty="0"/>
              <a:t>Иностранцы</a:t>
            </a:r>
            <a:r>
              <a:rPr lang="ru-RU" dirty="0"/>
              <a:t> и лица без гражданства, </a:t>
            </a:r>
            <a:r>
              <a:rPr lang="ru-RU" u="sng" dirty="0"/>
              <a:t>временно пребывающие</a:t>
            </a:r>
            <a:r>
              <a:rPr lang="ru-RU" dirty="0"/>
              <a:t> на территории Казахстана</a:t>
            </a:r>
          </a:p>
          <a:p>
            <a:pPr>
              <a:spcBef>
                <a:spcPts val="0"/>
              </a:spcBef>
            </a:pPr>
            <a:r>
              <a:rPr lang="ru-RU" b="1" dirty="0"/>
              <a:t>Лица</a:t>
            </a:r>
            <a:r>
              <a:rPr lang="ru-RU" dirty="0"/>
              <a:t>, ищущие убежище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2C2D39-82F5-4F61-8029-E1E2F3B5E766}"/>
              </a:ext>
            </a:extLst>
          </p:cNvPr>
          <p:cNvSpPr txBox="1"/>
          <p:nvPr/>
        </p:nvSpPr>
        <p:spPr>
          <a:xfrm>
            <a:off x="1373655" y="4626004"/>
            <a:ext cx="444170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ДОГОВОР ДМС</a:t>
            </a:r>
          </a:p>
          <a:p>
            <a:r>
              <a:rPr lang="ru-RU" dirty="0"/>
              <a:t>ЗАЯВЛЕНИЕ произвольной формы на казахском или русском языке</a:t>
            </a:r>
          </a:p>
          <a:p>
            <a:r>
              <a:rPr lang="ru-RU" dirty="0"/>
              <a:t>ДОКУМЕНТ, удостоверяющий личность (заграничный паспорт)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5D2C70-4D99-46CF-9775-306CE30B8961}"/>
              </a:ext>
            </a:extLst>
          </p:cNvPr>
          <p:cNvSpPr txBox="1"/>
          <p:nvPr/>
        </p:nvSpPr>
        <p:spPr>
          <a:xfrm>
            <a:off x="1057426" y="4325318"/>
            <a:ext cx="3956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/>
              <a:t>ЧТО НУЖНО ДЛЯ ПРИКРЕПЛЕНИЯ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FCA2A8D-5FF0-4D05-8D46-12FB1DB345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56" y="4716353"/>
            <a:ext cx="125255" cy="12525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31E71ED-A5DE-4E26-B4C9-E9AF8E4A5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56" y="4973189"/>
            <a:ext cx="125255" cy="12525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34415E9-3499-4C35-9142-2C1877629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54" y="5217710"/>
            <a:ext cx="125255" cy="12525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3960385-DEB1-4A04-86BE-67C5A14FEB6C}"/>
              </a:ext>
            </a:extLst>
          </p:cNvPr>
          <p:cNvSpPr txBox="1"/>
          <p:nvPr/>
        </p:nvSpPr>
        <p:spPr>
          <a:xfrm>
            <a:off x="6518836" y="1589851"/>
            <a:ext cx="525983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ЗАЯВЛЕНИЕ на прикреплении подаётся В ПОЛИКЛИНИКЕ </a:t>
            </a:r>
            <a:r>
              <a:rPr lang="ru-RU" sz="1600" b="1" dirty="0"/>
              <a:t>при личном обращении или через страховую компанию</a:t>
            </a:r>
            <a:r>
              <a:rPr lang="ru-RU" sz="1600" dirty="0"/>
              <a:t>, с которой заключен договор ДМС</a:t>
            </a:r>
            <a:endParaRPr lang="ru-RU" sz="1600" b="1" dirty="0"/>
          </a:p>
          <a:p>
            <a:r>
              <a:rPr lang="ru-RU" sz="1600" dirty="0"/>
              <a:t>Подтверждением прикрепления к поликлинике </a:t>
            </a:r>
            <a:r>
              <a:rPr lang="ru-RU" sz="1600" b="1" u="sng" dirty="0"/>
              <a:t>является ТАЛОН (форма 064/у)</a:t>
            </a:r>
            <a:r>
              <a:rPr lang="ru-RU" sz="1600" dirty="0"/>
              <a:t>, который выдается медицинским регистратором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E8D9C56-CD09-4002-A1B0-8D665473E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10" y="5716464"/>
            <a:ext cx="560595" cy="56059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CF08866-D964-48D0-BF8B-383393961CED}"/>
              </a:ext>
            </a:extLst>
          </p:cNvPr>
          <p:cNvSpPr txBox="1"/>
          <p:nvPr/>
        </p:nvSpPr>
        <p:spPr>
          <a:xfrm>
            <a:off x="7406766" y="4199581"/>
            <a:ext cx="428014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dirty="0"/>
              <a:t>Прикрепление членов семьи осуществляется </a:t>
            </a:r>
            <a:r>
              <a:rPr lang="ru-RU" sz="1400" b="1" dirty="0"/>
              <a:t>при наличии их письменного согласия</a:t>
            </a:r>
            <a:r>
              <a:rPr lang="ru-RU" sz="1400" dirty="0"/>
              <a:t> одним из членов семьи на основании заявления произвольной формы на казахском или русском языке при предоставлении договора ДМС и документа, удостоверяющего личность каждого члена семьи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21AA25A-001B-43D2-8170-674605D84A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96" y="4483792"/>
            <a:ext cx="447688" cy="44768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D3DC80C-BF17-41CE-9C17-C2565310E4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93" y="4455321"/>
            <a:ext cx="447688" cy="44768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581972A-80CD-46D3-904A-489C77CB7863}"/>
              </a:ext>
            </a:extLst>
          </p:cNvPr>
          <p:cNvSpPr txBox="1"/>
          <p:nvPr/>
        </p:nvSpPr>
        <p:spPr>
          <a:xfrm>
            <a:off x="1337834" y="5757610"/>
            <a:ext cx="4513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0"/>
              </a:spcBef>
            </a:pPr>
            <a:r>
              <a:rPr lang="ru-RU" b="1" dirty="0"/>
              <a:t>Иностранцы, постоянно проживающие на территории Казахстана, пользуются правами и несут обязанности в системе здравоохранения на ровне с гражданами РК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449F0-71A8-4D94-AE5B-FD47CBEC3037}"/>
              </a:ext>
            </a:extLst>
          </p:cNvPr>
          <p:cNvSpPr txBox="1"/>
          <p:nvPr/>
        </p:nvSpPr>
        <p:spPr>
          <a:xfrm>
            <a:off x="7259126" y="3382367"/>
            <a:ext cx="46107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/>
              <a:t>Прикрепление к организации проводится на период действия договора Добровольного медицинского страхования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359547-101B-4E38-9DC2-1D2DCE656F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46" y="3392768"/>
            <a:ext cx="766064" cy="7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82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DFF669F-372F-4328-92B0-D3B6E4FF6C3E}"/>
              </a:ext>
            </a:extLst>
          </p:cNvPr>
          <p:cNvSpPr/>
          <p:nvPr/>
        </p:nvSpPr>
        <p:spPr>
          <a:xfrm>
            <a:off x="891142" y="6200110"/>
            <a:ext cx="6781906" cy="56154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C5485C8-7D5E-4B0E-BDB2-9F58137307EE}"/>
              </a:ext>
            </a:extLst>
          </p:cNvPr>
          <p:cNvSpPr/>
          <p:nvPr/>
        </p:nvSpPr>
        <p:spPr>
          <a:xfrm>
            <a:off x="1183085" y="2405598"/>
            <a:ext cx="4769701" cy="70351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0B50ACC-AD80-4188-A9E0-24F4AFFB0EDA}"/>
              </a:ext>
            </a:extLst>
          </p:cNvPr>
          <p:cNvSpPr/>
          <p:nvPr/>
        </p:nvSpPr>
        <p:spPr>
          <a:xfrm>
            <a:off x="891142" y="3247406"/>
            <a:ext cx="3281042" cy="115661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5CEA808-9C0A-4E47-898C-1C4B04A0078C}"/>
              </a:ext>
            </a:extLst>
          </p:cNvPr>
          <p:cNvSpPr/>
          <p:nvPr/>
        </p:nvSpPr>
        <p:spPr>
          <a:xfrm>
            <a:off x="891142" y="4517950"/>
            <a:ext cx="3281042" cy="1495025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3C5FCC1-3F24-41AF-8ACD-2424CBC99FA2}"/>
              </a:ext>
            </a:extLst>
          </p:cNvPr>
          <p:cNvSpPr/>
          <p:nvPr/>
        </p:nvSpPr>
        <p:spPr>
          <a:xfrm>
            <a:off x="4392006" y="3247406"/>
            <a:ext cx="3281042" cy="115661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B52DC00-15CF-418D-879F-1F82522242E6}"/>
              </a:ext>
            </a:extLst>
          </p:cNvPr>
          <p:cNvSpPr/>
          <p:nvPr/>
        </p:nvSpPr>
        <p:spPr>
          <a:xfrm>
            <a:off x="4401220" y="4539056"/>
            <a:ext cx="3281042" cy="1495025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175C37-9ED9-4D4F-8DE0-67049A1EF59E}"/>
              </a:ext>
            </a:extLst>
          </p:cNvPr>
          <p:cNvSpPr/>
          <p:nvPr/>
        </p:nvSpPr>
        <p:spPr>
          <a:xfrm>
            <a:off x="8090263" y="1113928"/>
            <a:ext cx="3796937" cy="5594298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061839-1053-472A-9669-212A7C81D723}"/>
              </a:ext>
            </a:extLst>
          </p:cNvPr>
          <p:cNvSpPr/>
          <p:nvPr/>
        </p:nvSpPr>
        <p:spPr>
          <a:xfrm>
            <a:off x="884651" y="1414551"/>
            <a:ext cx="6788397" cy="809693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1478285" y="1485195"/>
            <a:ext cx="581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МОЖНО ЛИ ВЕРНУТЬ ОШИБОЧНО ПЕРЕЧИСЛЕННЫЕ ВЗНОСЫ НА ОСМС?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99A9AD-6082-4265-9A15-E6D25BAE65ED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242DC-75CB-4048-BBC1-68E4C5AD2E68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3925E-4215-4929-BD75-264B95E761CC}"/>
              </a:ext>
            </a:extLst>
          </p:cNvPr>
          <p:cNvSpPr txBox="1"/>
          <p:nvPr/>
        </p:nvSpPr>
        <p:spPr>
          <a:xfrm>
            <a:off x="1308581" y="14942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СТАТУС ЗАСТРАХОВАННОСТИ В СИСТЕМЕ </a:t>
            </a:r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CF770-4BEC-4513-A36F-E02BAE2F3C74}"/>
              </a:ext>
            </a:extLst>
          </p:cNvPr>
          <p:cNvSpPr txBox="1"/>
          <p:nvPr/>
        </p:nvSpPr>
        <p:spPr>
          <a:xfrm>
            <a:off x="914295" y="3644512"/>
            <a:ext cx="5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en-US" sz="4800" u="none" dirty="0">
                <a:solidFill>
                  <a:srgbClr val="705500"/>
                </a:solidFill>
              </a:rPr>
              <a:t>1</a:t>
            </a:r>
            <a:endParaRPr lang="ru-RU" sz="4800" u="none" dirty="0">
              <a:solidFill>
                <a:srgbClr val="7055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7EAC1-F054-40A9-BA31-513098AD7547}"/>
              </a:ext>
            </a:extLst>
          </p:cNvPr>
          <p:cNvSpPr txBox="1"/>
          <p:nvPr/>
        </p:nvSpPr>
        <p:spPr>
          <a:xfrm>
            <a:off x="1497146" y="4443315"/>
            <a:ext cx="2623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rgbClr val="705500"/>
                </a:solidFill>
              </a:rPr>
              <a:t>Написать заявление о возврате ошибочно перечисленных средств, приложить к заявлению документы, подтверждающие оплату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305AF2-FEAC-4A86-9AB6-AB2969F99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39" y="1559298"/>
            <a:ext cx="498123" cy="4981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9DEEAB-3892-4B83-BF8D-3175922D3690}"/>
              </a:ext>
            </a:extLst>
          </p:cNvPr>
          <p:cNvSpPr txBox="1"/>
          <p:nvPr/>
        </p:nvSpPr>
        <p:spPr>
          <a:xfrm>
            <a:off x="1426338" y="3252166"/>
            <a:ext cx="2816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rgbClr val="705500"/>
                </a:solidFill>
              </a:rPr>
              <a:t>Обратиться в филиал*</a:t>
            </a:r>
            <a:br>
              <a:rPr lang="ru-RU" sz="1600" u="none" dirty="0">
                <a:solidFill>
                  <a:srgbClr val="705500"/>
                </a:solidFill>
              </a:rPr>
            </a:br>
            <a:r>
              <a:rPr lang="ru-RU" sz="1600" u="none" dirty="0">
                <a:solidFill>
                  <a:srgbClr val="705500"/>
                </a:solidFill>
              </a:rPr>
              <a:t>НАО «Государственная корпорация «Правительство для граждан»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F25F3-F08B-4178-8F1E-EE1BF37BB617}"/>
              </a:ext>
            </a:extLst>
          </p:cNvPr>
          <p:cNvSpPr txBox="1"/>
          <p:nvPr/>
        </p:nvSpPr>
        <p:spPr>
          <a:xfrm>
            <a:off x="925304" y="4996055"/>
            <a:ext cx="5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4800" u="none" dirty="0">
                <a:solidFill>
                  <a:srgbClr val="7055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6B67B3-D6B8-4D9C-A966-55ACFCE8E33B}"/>
              </a:ext>
            </a:extLst>
          </p:cNvPr>
          <p:cNvSpPr txBox="1"/>
          <p:nvPr/>
        </p:nvSpPr>
        <p:spPr>
          <a:xfrm>
            <a:off x="4976928" y="3262822"/>
            <a:ext cx="2696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rgbClr val="705500"/>
                </a:solidFill>
              </a:rPr>
              <a:t>Госкорпорация возвращает средства/ отказывает в возврате в течение </a:t>
            </a:r>
            <a:r>
              <a:rPr lang="en-US" sz="1600" u="none" dirty="0">
                <a:solidFill>
                  <a:srgbClr val="705500"/>
                </a:solidFill>
              </a:rPr>
              <a:t>15</a:t>
            </a:r>
            <a:r>
              <a:rPr lang="ru-RU" sz="1600" u="none" dirty="0">
                <a:solidFill>
                  <a:srgbClr val="705500"/>
                </a:solidFill>
              </a:rPr>
              <a:t> рабочих дней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F1ABB-C4BA-4920-BAF7-F0310EAB84FC}"/>
              </a:ext>
            </a:extLst>
          </p:cNvPr>
          <p:cNvSpPr txBox="1"/>
          <p:nvPr/>
        </p:nvSpPr>
        <p:spPr>
          <a:xfrm>
            <a:off x="4418038" y="3634353"/>
            <a:ext cx="5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4800" u="none" dirty="0">
                <a:solidFill>
                  <a:srgbClr val="7055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775EED-0818-4CBC-AFD2-6E83B79206D6}"/>
              </a:ext>
            </a:extLst>
          </p:cNvPr>
          <p:cNvSpPr txBox="1"/>
          <p:nvPr/>
        </p:nvSpPr>
        <p:spPr>
          <a:xfrm>
            <a:off x="8231338" y="1559298"/>
            <a:ext cx="364894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в заявлении плательщика неверно указаны (либо не указаны) реквизиты плательщика (БИН, ИИН), реквизиты платежа (номер и/или дата и/или сумма платежного поручения), не приложены документы, подтверждающие изменения данных (реквизитов) потребителя медицинских услуг, отправку платежа в фонд либо приложены нечитабельные копии подтверждающих документов</a:t>
            </a:r>
          </a:p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форма заявления плательщика не соответствует приложению 1 к Правилам №478</a:t>
            </a:r>
          </a:p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в заявлении плательщика указана некорректная причина возврата</a:t>
            </a:r>
          </a:p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неполного предоставления подтверждающих документов </a:t>
            </a:r>
          </a:p>
          <a:p>
            <a:pPr>
              <a:spcBef>
                <a:spcPts val="600"/>
              </a:spcBef>
            </a:pPr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5)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отсутствует основание для возврата отчисления/ взноса/ пени</a:t>
            </a:r>
          </a:p>
          <a:p>
            <a:pPr>
              <a:spcBef>
                <a:spcPts val="600"/>
              </a:spcBef>
            </a:pPr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6)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согласно сведениям из интернет-ресурса Комитета государственных доходов, индивидуальный предприниматель зарегистрированный как действующий не освобождается от уплаты взносов</a:t>
            </a:r>
          </a:p>
          <a:p>
            <a:pPr>
              <a:spcBef>
                <a:spcPts val="600"/>
              </a:spcBef>
            </a:pPr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7) 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сумма, перечисленная в фонд в пользу иностранцев и членов их семей, временно пребывающих на территории Республики Казахстан в соответствии с условиями международного договора, ратифицированного Республикой Казахстан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3A5315-18B6-4EEF-AFE5-98EDB3661B7E}"/>
              </a:ext>
            </a:extLst>
          </p:cNvPr>
          <p:cNvSpPr txBox="1"/>
          <p:nvPr/>
        </p:nvSpPr>
        <p:spPr>
          <a:xfrm>
            <a:off x="8161122" y="1113623"/>
            <a:ext cx="364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u="none" dirty="0">
                <a:solidFill>
                  <a:schemeClr val="accent6">
                    <a:lumMod val="50000"/>
                  </a:schemeClr>
                </a:solidFill>
              </a:rPr>
              <a:t>ОТКАЗ В ВОЗВРАТЕ МОЖЕТ БЫТЬ ПО СЛЕДУЮЩИМ ПРИЧИНАМ: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38F94B-D542-4660-8796-EB8B876FE7B0}"/>
              </a:ext>
            </a:extLst>
          </p:cNvPr>
          <p:cNvSpPr txBox="1"/>
          <p:nvPr/>
        </p:nvSpPr>
        <p:spPr>
          <a:xfrm>
            <a:off x="351914" y="904533"/>
            <a:ext cx="7879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8 декабря 2020 года № ҚР ДСМ-238/2020</a:t>
            </a:r>
          </a:p>
          <a:p>
            <a:r>
              <a:rPr lang="ru-RU" dirty="0"/>
              <a:t>«Об утверждении правил оказания специализированной, в том числе высокотехнологичной медицинской помощи»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85C90E-B615-4148-84F3-E8EE3378E961}"/>
              </a:ext>
            </a:extLst>
          </p:cNvPr>
          <p:cNvSpPr txBox="1"/>
          <p:nvPr/>
        </p:nvSpPr>
        <p:spPr>
          <a:xfrm>
            <a:off x="4392006" y="4996054"/>
            <a:ext cx="5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4800" u="none" dirty="0">
                <a:solidFill>
                  <a:srgbClr val="705500"/>
                </a:solidFill>
              </a:rPr>
              <a:t>4</a:t>
            </a:r>
            <a:endParaRPr lang="ru-RU" sz="6000" u="none" dirty="0">
              <a:solidFill>
                <a:srgbClr val="7055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1535B-3D33-436F-ACA4-90163C7C1FE7}"/>
              </a:ext>
            </a:extLst>
          </p:cNvPr>
          <p:cNvSpPr txBox="1"/>
          <p:nvPr/>
        </p:nvSpPr>
        <p:spPr>
          <a:xfrm>
            <a:off x="5010740" y="4531046"/>
            <a:ext cx="2396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rgbClr val="705500"/>
                </a:solidFill>
              </a:rPr>
              <a:t>Оплатить не оплаченные периоды, но не больше предыдущих 12 месяцев</a:t>
            </a: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80096013-849C-4A02-9022-5E663E887557}"/>
              </a:ext>
            </a:extLst>
          </p:cNvPr>
          <p:cNvSpPr/>
          <p:nvPr/>
        </p:nvSpPr>
        <p:spPr>
          <a:xfrm>
            <a:off x="976187" y="2462563"/>
            <a:ext cx="796903" cy="703517"/>
          </a:xfrm>
          <a:prstGeom prst="downArrow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36169-8816-43E2-A1BB-BD8E06F2E4DD}"/>
              </a:ext>
            </a:extLst>
          </p:cNvPr>
          <p:cNvSpPr txBox="1"/>
          <p:nvPr/>
        </p:nvSpPr>
        <p:spPr>
          <a:xfrm>
            <a:off x="1504391" y="2402810"/>
            <a:ext cx="4413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Ошибочно перечисленные ВЗНОСЫ НА ОСМС </a:t>
            </a:r>
            <a:r>
              <a:rPr lang="ru-RU" sz="1800" u="sng" dirty="0"/>
              <a:t>можно</a:t>
            </a:r>
            <a:r>
              <a:rPr lang="ru-RU" sz="1800" dirty="0"/>
              <a:t> вернуть, для этого НУЖНО: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25155F-CFC5-47A8-90F0-1FFA2BA7E3E5}"/>
              </a:ext>
            </a:extLst>
          </p:cNvPr>
          <p:cNvSpPr txBox="1"/>
          <p:nvPr/>
        </p:nvSpPr>
        <p:spPr>
          <a:xfrm>
            <a:off x="1327568" y="6234649"/>
            <a:ext cx="6164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*Адреса филиалов Государственной корпорации «Правительство для граждан» можно посмотреть на официальном сайте </a:t>
            </a:r>
            <a:r>
              <a:rPr lang="en-US" sz="1200" b="0" dirty="0">
                <a:hlinkClick r:id="rId5"/>
              </a:rPr>
              <a:t>https://gov4c.kz/</a:t>
            </a:r>
            <a:r>
              <a:rPr lang="ru-RU" sz="1200" b="0" dirty="0"/>
              <a:t>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13B162-8473-4D61-80AD-4B2C0CE8A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4" y="6284991"/>
            <a:ext cx="419984" cy="41998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5632E04-9C13-44CC-AC08-6795018BF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3" y="3372977"/>
            <a:ext cx="397096" cy="4581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41525B3-B837-48F7-83F9-A7A16BC9FF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9" y="4669921"/>
            <a:ext cx="407826" cy="47056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кст, зна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3EEBD16-75D1-4F2C-872E-F7B3D45833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91" y="3413928"/>
            <a:ext cx="393069" cy="45354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31D356-6884-45E7-A9B0-6FCD9403D1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48" y="4671448"/>
            <a:ext cx="406503" cy="4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2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C0E09509-7091-43DE-97E8-1BD844493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63308"/>
            <a:ext cx="12192000" cy="2755828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solidFill>
              <a:srgbClr val="D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295274" y="802219"/>
            <a:ext cx="11896726" cy="4571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50922-EE9C-4F5D-B3AF-94CC5F3EFCA7}"/>
              </a:ext>
            </a:extLst>
          </p:cNvPr>
          <p:cNvSpPr txBox="1"/>
          <p:nvPr/>
        </p:nvSpPr>
        <p:spPr>
          <a:xfrm>
            <a:off x="2980499" y="2134100"/>
            <a:ext cx="8222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СКОРАЯ МЕДИЦИНСКАЯ ПОМОЩЬ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F419C-826B-49BE-BECF-D065368B205F}"/>
              </a:ext>
            </a:extLst>
          </p:cNvPr>
          <p:cNvSpPr txBox="1"/>
          <p:nvPr/>
        </p:nvSpPr>
        <p:spPr>
          <a:xfrm>
            <a:off x="3952874" y="5073432"/>
            <a:ext cx="6858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ДСМ-225/2020</a:t>
            </a:r>
            <a:b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</a:b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1000" b="1" dirty="0">
                <a:solidFill>
                  <a:srgbClr val="728E41"/>
                </a:solidFill>
                <a:effectLst/>
                <a:latin typeface="FS Joey Pro" panose="02000806040000020004" pitchFamily="50" charset="-52"/>
              </a:rPr>
              <a:t>Об утверждении правил оказания скорой медицинской помощи, в том числе с привлечением медицинской авиации»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3B1B88-6D48-4982-906F-E337AF48E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1" y="179657"/>
            <a:ext cx="872821" cy="46274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A866B89-1C9A-4E99-902E-BAD4C482A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8" y="2484120"/>
            <a:ext cx="1629824" cy="154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7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662BF882-9394-43E7-96F4-60F201E1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3" y="0"/>
            <a:ext cx="5767094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B73BF9-0C91-4BA2-9D9A-AEBF53546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957546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095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D1CDF6D-51DA-4550-93FB-0A6DE497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38578FE-4F9B-4C4D-9661-4C7A917D49CF}"/>
              </a:ext>
            </a:extLst>
          </p:cNvPr>
          <p:cNvSpPr/>
          <p:nvPr/>
        </p:nvSpPr>
        <p:spPr>
          <a:xfrm>
            <a:off x="845143" y="1084950"/>
            <a:ext cx="7428000" cy="80969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8E75AB7-EF80-41D5-8A8F-007E6620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1" y="1229697"/>
            <a:ext cx="498123" cy="49812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1386174" y="1085595"/>
            <a:ext cx="7224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2000" dirty="0"/>
              <a:t>АЛГОРИТМ ДЕЙСТВИЙ В СЛУЧАЕ НАЛИЧИЯ ПЛАТЕЖЕЙ И </a:t>
            </a:r>
            <a:r>
              <a:rPr lang="ru-RU" sz="2000" dirty="0">
                <a:solidFill>
                  <a:srgbClr val="C00000"/>
                </a:solidFill>
              </a:rPr>
              <a:t>ОТСУТСТВИЯ</a:t>
            </a:r>
            <a:r>
              <a:rPr lang="ru-RU" sz="2000" dirty="0"/>
              <a:t> СТАТУСА ЗАСТРАХОВАННОСТИ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7B69B4-A04F-4677-B843-CD42ED45D4B3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7DF627-FA37-4417-A4D4-57F1021ECC37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5CBD2-A0D7-4190-8E4E-0559C90FAD5D}"/>
              </a:ext>
            </a:extLst>
          </p:cNvPr>
          <p:cNvSpPr txBox="1"/>
          <p:nvPr/>
        </p:nvSpPr>
        <p:spPr>
          <a:xfrm>
            <a:off x="1230203" y="127622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СТАТУС ЗАСТРАХОВАННОСТИ В СИСТЕМЕ </a:t>
            </a:r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18144-C5A8-4986-9078-AD765603E5B1}"/>
              </a:ext>
            </a:extLst>
          </p:cNvPr>
          <p:cNvSpPr txBox="1"/>
          <p:nvPr/>
        </p:nvSpPr>
        <p:spPr>
          <a:xfrm>
            <a:off x="1666606" y="2364900"/>
            <a:ext cx="1579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Проверить статус </a:t>
            </a:r>
            <a:r>
              <a:rPr lang="ru-RU" dirty="0"/>
              <a:t>застрахованности и периоды задолженности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3B5E7-A53D-4612-848A-1545891ACFD4}"/>
              </a:ext>
            </a:extLst>
          </p:cNvPr>
          <p:cNvSpPr txBox="1"/>
          <p:nvPr/>
        </p:nvSpPr>
        <p:spPr>
          <a:xfrm>
            <a:off x="1105598" y="2149147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en-US" sz="6000" u="none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60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F80736F3-0E89-428D-97A5-DD2C74FB4E32}"/>
              </a:ext>
            </a:extLst>
          </p:cNvPr>
          <p:cNvSpPr/>
          <p:nvPr/>
        </p:nvSpPr>
        <p:spPr>
          <a:xfrm rot="16200000">
            <a:off x="3331455" y="2605832"/>
            <a:ext cx="61188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659F6-1AD0-48CF-8209-4894305CE8A6}"/>
              </a:ext>
            </a:extLst>
          </p:cNvPr>
          <p:cNvSpPr txBox="1"/>
          <p:nvPr/>
        </p:nvSpPr>
        <p:spPr>
          <a:xfrm>
            <a:off x="4729010" y="2745545"/>
            <a:ext cx="527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После определения периодов задолженности пациенту необходимо </a:t>
            </a:r>
            <a:r>
              <a:rPr lang="ru-RU" b="1" dirty="0"/>
              <a:t>устранить задолженность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7253D-45A6-44EE-80D5-FBB4D282D86C}"/>
              </a:ext>
            </a:extLst>
          </p:cNvPr>
          <p:cNvSpPr txBox="1"/>
          <p:nvPr/>
        </p:nvSpPr>
        <p:spPr>
          <a:xfrm>
            <a:off x="4083941" y="2406211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193BB1AA-ED60-4A20-AF22-C6EB732B6D93}"/>
              </a:ext>
            </a:extLst>
          </p:cNvPr>
          <p:cNvSpPr/>
          <p:nvPr/>
        </p:nvSpPr>
        <p:spPr>
          <a:xfrm>
            <a:off x="8402161" y="3379332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6A803642-4840-4FD3-95F0-8C877B27692D}"/>
              </a:ext>
            </a:extLst>
          </p:cNvPr>
          <p:cNvSpPr/>
          <p:nvPr/>
        </p:nvSpPr>
        <p:spPr>
          <a:xfrm>
            <a:off x="4139290" y="3395078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979CFA-05B0-4BE8-90CB-F8A6B6273C45}"/>
              </a:ext>
            </a:extLst>
          </p:cNvPr>
          <p:cNvSpPr txBox="1"/>
          <p:nvPr/>
        </p:nvSpPr>
        <p:spPr>
          <a:xfrm>
            <a:off x="2693975" y="3975867"/>
            <a:ext cx="3382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За периоды задолженности </a:t>
            </a:r>
            <a:r>
              <a:rPr lang="ru-RU" b="1" dirty="0"/>
              <a:t>были</a:t>
            </a:r>
            <a:r>
              <a:rPr lang="ru-RU" dirty="0"/>
              <a:t> платежи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A42DA-49E5-4BBF-B4C3-4809E71FC5FD}"/>
              </a:ext>
            </a:extLst>
          </p:cNvPr>
          <p:cNvSpPr txBox="1"/>
          <p:nvPr/>
        </p:nvSpPr>
        <p:spPr>
          <a:xfrm>
            <a:off x="1979000" y="3493444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84DEE5-E7B3-4C1D-AF57-F1C929E8C7E5}"/>
              </a:ext>
            </a:extLst>
          </p:cNvPr>
          <p:cNvSpPr txBox="1"/>
          <p:nvPr/>
        </p:nvSpPr>
        <p:spPr>
          <a:xfrm>
            <a:off x="2384750" y="5205960"/>
            <a:ext cx="2946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Необходимо </a:t>
            </a:r>
            <a:r>
              <a:rPr lang="ru-RU" b="1" dirty="0"/>
              <a:t>написать заявление </a:t>
            </a:r>
            <a:br>
              <a:rPr lang="ru-RU" dirty="0"/>
            </a:br>
            <a:r>
              <a:rPr lang="ru-RU" dirty="0"/>
              <a:t>в НАО «Государственная корпорация «Правительство для граждан» об аннулировании задолженности. К заявлению приложить документы, подтверждающие оплату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79DB66-6729-403A-BEF1-CB25E42BFDD6}"/>
              </a:ext>
            </a:extLst>
          </p:cNvPr>
          <p:cNvSpPr txBox="1"/>
          <p:nvPr/>
        </p:nvSpPr>
        <p:spPr>
          <a:xfrm>
            <a:off x="7230848" y="3987571"/>
            <a:ext cx="3780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За периоды задолженности </a:t>
            </a:r>
            <a:r>
              <a:rPr lang="ru-RU" b="1" dirty="0"/>
              <a:t>не было </a:t>
            </a:r>
            <a:r>
              <a:rPr lang="ru-RU" dirty="0"/>
              <a:t>платежей</a:t>
            </a: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F5465293-9756-4972-94F9-F6BC25D4A36D}"/>
              </a:ext>
            </a:extLst>
          </p:cNvPr>
          <p:cNvSpPr/>
          <p:nvPr/>
        </p:nvSpPr>
        <p:spPr>
          <a:xfrm>
            <a:off x="6862334" y="4529565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A2DF31-17CE-41F6-BEFC-43D306A13BFB}"/>
              </a:ext>
            </a:extLst>
          </p:cNvPr>
          <p:cNvSpPr txBox="1"/>
          <p:nvPr/>
        </p:nvSpPr>
        <p:spPr>
          <a:xfrm>
            <a:off x="6234393" y="5094470"/>
            <a:ext cx="18875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Работникам нужно </a:t>
            </a:r>
            <a:r>
              <a:rPr lang="ru-RU" b="1" dirty="0"/>
              <a:t>обратиться в бухгалтерию </a:t>
            </a:r>
            <a:r>
              <a:rPr lang="ru-RU" dirty="0"/>
              <a:t>для выяснения причин и проведения новой оплаты за период задолженности + пеня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4BD844-95E4-4BA4-A5AE-2404B01A8C74}"/>
              </a:ext>
            </a:extLst>
          </p:cNvPr>
          <p:cNvSpPr txBox="1"/>
          <p:nvPr/>
        </p:nvSpPr>
        <p:spPr>
          <a:xfrm>
            <a:off x="8323024" y="5102407"/>
            <a:ext cx="178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Самостоятельным плательщикам нужно </a:t>
            </a:r>
            <a:r>
              <a:rPr lang="ru-RU" b="1" dirty="0"/>
              <a:t>оплатить за период задолженности </a:t>
            </a:r>
            <a:r>
              <a:rPr lang="ru-RU" dirty="0"/>
              <a:t>как самостоятельный плательщик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14E74C-11C5-4B42-A9E0-21190127F783}"/>
              </a:ext>
            </a:extLst>
          </p:cNvPr>
          <p:cNvSpPr txBox="1"/>
          <p:nvPr/>
        </p:nvSpPr>
        <p:spPr>
          <a:xfrm>
            <a:off x="10446280" y="5111538"/>
            <a:ext cx="1608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ИП </a:t>
            </a:r>
            <a:r>
              <a:rPr lang="ru-RU" b="1" dirty="0"/>
              <a:t>нужно оплатить </a:t>
            </a:r>
            <a:r>
              <a:rPr lang="ru-RU" dirty="0"/>
              <a:t>5% от 1,4 МЗП за период задолженности + пеня</a:t>
            </a: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9BE7681-A9F7-4C86-B40A-02D87971918C}"/>
              </a:ext>
            </a:extLst>
          </p:cNvPr>
          <p:cNvSpPr/>
          <p:nvPr/>
        </p:nvSpPr>
        <p:spPr>
          <a:xfrm>
            <a:off x="3611316" y="4525656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A1EBBA24-CE6C-482E-AF33-4D536EAEDF83}"/>
              </a:ext>
            </a:extLst>
          </p:cNvPr>
          <p:cNvSpPr/>
          <p:nvPr/>
        </p:nvSpPr>
        <p:spPr>
          <a:xfrm>
            <a:off x="10860313" y="4520140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689F081A-EF30-48DF-97F2-A4B0516405B5}"/>
              </a:ext>
            </a:extLst>
          </p:cNvPr>
          <p:cNvSpPr/>
          <p:nvPr/>
        </p:nvSpPr>
        <p:spPr>
          <a:xfrm>
            <a:off x="8979480" y="4525655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BB5D7F-70F7-4683-8097-28DBA1455DB9}"/>
              </a:ext>
            </a:extLst>
          </p:cNvPr>
          <p:cNvSpPr txBox="1"/>
          <p:nvPr/>
        </p:nvSpPr>
        <p:spPr>
          <a:xfrm>
            <a:off x="6444477" y="3615823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86844D1-8DA2-40C5-87DC-9309FC751BFF}"/>
              </a:ext>
            </a:extLst>
          </p:cNvPr>
          <p:cNvSpPr/>
          <p:nvPr/>
        </p:nvSpPr>
        <p:spPr>
          <a:xfrm>
            <a:off x="1681903" y="2305876"/>
            <a:ext cx="1579907" cy="1099662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68A6C44-3AD5-482E-8EC2-369A6A735833}"/>
              </a:ext>
            </a:extLst>
          </p:cNvPr>
          <p:cNvSpPr/>
          <p:nvPr/>
        </p:nvSpPr>
        <p:spPr>
          <a:xfrm>
            <a:off x="4621385" y="2758125"/>
            <a:ext cx="5547148" cy="553828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00195AC-4A73-4FFA-921E-8F480C2C0E17}"/>
              </a:ext>
            </a:extLst>
          </p:cNvPr>
          <p:cNvSpPr/>
          <p:nvPr/>
        </p:nvSpPr>
        <p:spPr>
          <a:xfrm>
            <a:off x="2583754" y="3959531"/>
            <a:ext cx="3492896" cy="394435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7DC3590-4F14-49BA-9033-ED063C400D17}"/>
              </a:ext>
            </a:extLst>
          </p:cNvPr>
          <p:cNvSpPr/>
          <p:nvPr/>
        </p:nvSpPr>
        <p:spPr>
          <a:xfrm>
            <a:off x="7128338" y="3955749"/>
            <a:ext cx="4096016" cy="394435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2087557-6F5D-46B4-B38E-63A079DF4E9B}"/>
              </a:ext>
            </a:extLst>
          </p:cNvPr>
          <p:cNvSpPr/>
          <p:nvPr/>
        </p:nvSpPr>
        <p:spPr>
          <a:xfrm>
            <a:off x="2241475" y="5115563"/>
            <a:ext cx="3206769" cy="1614815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B8825E6-4D4A-48B8-8B24-17DE225ED8A7}"/>
              </a:ext>
            </a:extLst>
          </p:cNvPr>
          <p:cNvSpPr/>
          <p:nvPr/>
        </p:nvSpPr>
        <p:spPr>
          <a:xfrm>
            <a:off x="6186871" y="5111538"/>
            <a:ext cx="1942956" cy="1614814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4CA38E4-B0FB-4C7A-8175-6FFC7F5122FE}"/>
              </a:ext>
            </a:extLst>
          </p:cNvPr>
          <p:cNvSpPr/>
          <p:nvPr/>
        </p:nvSpPr>
        <p:spPr>
          <a:xfrm>
            <a:off x="8272674" y="5111538"/>
            <a:ext cx="1887526" cy="1614814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CD3B2A7-D58F-4BC8-AC75-71265E2382BF}"/>
              </a:ext>
            </a:extLst>
          </p:cNvPr>
          <p:cNvSpPr/>
          <p:nvPr/>
        </p:nvSpPr>
        <p:spPr>
          <a:xfrm>
            <a:off x="10432533" y="5099767"/>
            <a:ext cx="1635569" cy="1614814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7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4FB4E9E-9247-43B0-8DA0-E99E9524A28B}"/>
              </a:ext>
            </a:extLst>
          </p:cNvPr>
          <p:cNvSpPr/>
          <p:nvPr/>
        </p:nvSpPr>
        <p:spPr>
          <a:xfrm>
            <a:off x="1112369" y="1254869"/>
            <a:ext cx="4769701" cy="80969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9101D2-DED0-47EB-9813-CC4A9B58C2E0}"/>
              </a:ext>
            </a:extLst>
          </p:cNvPr>
          <p:cNvSpPr/>
          <p:nvPr/>
        </p:nvSpPr>
        <p:spPr>
          <a:xfrm>
            <a:off x="1112370" y="5586076"/>
            <a:ext cx="4769701" cy="80969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1D36F-5BE8-48EA-ACA9-E9B70A7C7099}"/>
              </a:ext>
            </a:extLst>
          </p:cNvPr>
          <p:cNvSpPr txBox="1"/>
          <p:nvPr/>
        </p:nvSpPr>
        <p:spPr>
          <a:xfrm>
            <a:off x="2070374" y="1444721"/>
            <a:ext cx="3487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ЕСЛИ ПАЦИЕНТ ИМЕЕТ 2 ИИН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1027702" y="2291994"/>
            <a:ext cx="50682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Иностранные граждане, которые получили </a:t>
            </a:r>
            <a:r>
              <a:rPr lang="ru-RU" sz="1800" u="sng" dirty="0"/>
              <a:t>вид на жительство</a:t>
            </a:r>
            <a:r>
              <a:rPr lang="ru-RU" sz="1800" dirty="0"/>
              <a:t> (ВНЖ) или </a:t>
            </a:r>
            <a:r>
              <a:rPr lang="ru-RU" sz="1800" u="sng" dirty="0"/>
              <a:t>ГРАЖДАНСТВО РК </a:t>
            </a:r>
            <a:r>
              <a:rPr lang="ru-RU" sz="1800" dirty="0"/>
              <a:t>могут иметь 2 ИИН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B73D12-F7E9-486A-8E75-E8ECEA14F947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E7530-2E40-4FA9-BCAA-660A71ABF603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07225-A09C-4370-85D4-D77156959D3C}"/>
              </a:ext>
            </a:extLst>
          </p:cNvPr>
          <p:cNvSpPr txBox="1"/>
          <p:nvPr/>
        </p:nvSpPr>
        <p:spPr>
          <a:xfrm>
            <a:off x="1308581" y="127622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СТАТУС ЗАСТРАХОВАННОСТИ В СИСТЕМЕ </a:t>
            </a:r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4DB1E3-2D84-4BFF-9793-A07E967F9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96" y="1390444"/>
            <a:ext cx="498123" cy="4981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5C7BD4-D98F-4012-85B4-C0068D98E9A9}"/>
              </a:ext>
            </a:extLst>
          </p:cNvPr>
          <p:cNvSpPr txBox="1"/>
          <p:nvPr/>
        </p:nvSpPr>
        <p:spPr>
          <a:xfrm>
            <a:off x="1525825" y="3429000"/>
            <a:ext cx="42801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К прежнему ИИН таких граждан отнесены платежи на ОСМС, которые необходимо перенести на новый ИИН</a:t>
            </a:r>
          </a:p>
          <a:p>
            <a:r>
              <a:rPr lang="ru-RU" b="0" dirty="0"/>
              <a:t>Для этого нужно </a:t>
            </a:r>
            <a:r>
              <a:rPr lang="ru-RU" dirty="0"/>
              <a:t>написать заявление в Фонд медстрахования</a:t>
            </a:r>
            <a:r>
              <a:rPr lang="ru-RU" b="0" dirty="0"/>
              <a:t> для </a:t>
            </a:r>
            <a:r>
              <a:rPr lang="ru-RU" b="0" u="sng" dirty="0"/>
              <a:t>объединения ИИН одного человека </a:t>
            </a:r>
            <a:r>
              <a:rPr lang="ru-RU" b="0" dirty="0"/>
              <a:t>и переноса платежей на новый ИИН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3D0CA330-8608-4566-A7B1-3021DED7BAF2}"/>
              </a:ext>
            </a:extLst>
          </p:cNvPr>
          <p:cNvSpPr/>
          <p:nvPr/>
        </p:nvSpPr>
        <p:spPr>
          <a:xfrm rot="16200000">
            <a:off x="899560" y="3784195"/>
            <a:ext cx="754406" cy="459160"/>
          </a:xfrm>
          <a:prstGeom prst="downArrow">
            <a:avLst>
              <a:gd name="adj1" fmla="val 57061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2A86728-5338-4E5C-A3CE-4022D616F1D0}"/>
              </a:ext>
            </a:extLst>
          </p:cNvPr>
          <p:cNvSpPr/>
          <p:nvPr/>
        </p:nvSpPr>
        <p:spPr>
          <a:xfrm>
            <a:off x="907584" y="2367962"/>
            <a:ext cx="5439950" cy="80969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EC3926-94E5-4C4F-AE20-14151FC48F03}"/>
              </a:ext>
            </a:extLst>
          </p:cNvPr>
          <p:cNvSpPr txBox="1"/>
          <p:nvPr/>
        </p:nvSpPr>
        <p:spPr>
          <a:xfrm>
            <a:off x="2319441" y="5683145"/>
            <a:ext cx="33079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ЗАЯВЛЕНИЕ </a:t>
            </a:r>
            <a:r>
              <a:rPr lang="ru-RU" sz="1600" dirty="0"/>
              <a:t>нужно отправить по электронному адресу </a:t>
            </a:r>
            <a:r>
              <a:rPr lang="en-US" sz="1600" dirty="0">
                <a:hlinkClick r:id="rId5"/>
              </a:rPr>
              <a:t>kanc@fms.kz</a:t>
            </a:r>
            <a:r>
              <a:rPr lang="en-US" sz="1600" dirty="0"/>
              <a:t> </a:t>
            </a:r>
            <a:endParaRPr lang="ru-RU" b="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3F53523-49B0-45F0-940F-9CDD0EF20A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2" y="5395589"/>
            <a:ext cx="1138141" cy="113814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екс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BF59E26B-DA8C-4B0F-AA54-DF63384A4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8573" y="1160233"/>
            <a:ext cx="3995996" cy="548900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6366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2BE4EB-516C-47DF-9BF6-0606AE51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02" y="1026254"/>
            <a:ext cx="4447918" cy="57569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308581" y="4511"/>
            <a:ext cx="843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АННУЛИРОВАНИЕ ЗАДОЛЖЕННОСТИ В СИСТЕМЕ </a:t>
            </a:r>
            <a:r>
              <a:rPr lang="ru-RU" sz="36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ОСМС</a:t>
            </a:r>
            <a:endParaRPr lang="ru-RU" sz="28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D64FD6-FD68-4EE1-AD22-5EF38DB2AFC0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0ACDE-6278-4624-BE0C-D5511D810AC7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670942-5376-4214-9C62-D8D47ADC8D39}"/>
              </a:ext>
            </a:extLst>
          </p:cNvPr>
          <p:cNvSpPr/>
          <p:nvPr/>
        </p:nvSpPr>
        <p:spPr>
          <a:xfrm>
            <a:off x="907584" y="1068056"/>
            <a:ext cx="5998313" cy="85512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E30F5-EEF6-4760-9213-58A0E93C5F42}"/>
              </a:ext>
            </a:extLst>
          </p:cNvPr>
          <p:cNvSpPr txBox="1"/>
          <p:nvPr/>
        </p:nvSpPr>
        <p:spPr>
          <a:xfrm>
            <a:off x="1501218" y="1138699"/>
            <a:ext cx="581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Для аннулирования задолженности, которая образовалась: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B188DC-2E4A-4AA3-BDF3-FD3DC6AD8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2" y="1212802"/>
            <a:ext cx="498123" cy="4981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51BBCE-0539-4389-86B2-4DD97B4EBE1B}"/>
              </a:ext>
            </a:extLst>
          </p:cNvPr>
          <p:cNvSpPr txBox="1"/>
          <p:nvPr/>
        </p:nvSpPr>
        <p:spPr>
          <a:xfrm>
            <a:off x="1935598" y="2153030"/>
            <a:ext cx="423877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1200"/>
              </a:spcBef>
            </a:pPr>
            <a:r>
              <a:rPr lang="ru-RU" dirty="0"/>
              <a:t>во время нахождения в льготной категории</a:t>
            </a:r>
          </a:p>
          <a:p>
            <a:pPr>
              <a:spcBef>
                <a:spcPts val="1200"/>
              </a:spcBef>
            </a:pPr>
            <a:r>
              <a:rPr lang="ru-RU" dirty="0"/>
              <a:t>до получения вида на жительство (ВНЖ)/ гражданства РК</a:t>
            </a:r>
          </a:p>
          <a:p>
            <a:pPr>
              <a:spcBef>
                <a:spcPts val="1200"/>
              </a:spcBef>
            </a:pPr>
            <a:r>
              <a:rPr lang="ru-RU" dirty="0"/>
              <a:t>у трудового мигранта до въезда на территорию РК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F54D09-484D-4644-846F-824D1A789D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22" y="2306318"/>
            <a:ext cx="208870" cy="2088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CF8BC4-1664-410E-85C1-CB26C7016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536" y="2975211"/>
            <a:ext cx="208870" cy="2088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B636B4-C895-4302-BFE6-25B4498256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22" y="3656501"/>
            <a:ext cx="208870" cy="2088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78378-3201-47F7-93EC-EF5B2523ABA8}"/>
              </a:ext>
            </a:extLst>
          </p:cNvPr>
          <p:cNvSpPr txBox="1"/>
          <p:nvPr/>
        </p:nvSpPr>
        <p:spPr>
          <a:xfrm>
            <a:off x="1505047" y="4374923"/>
            <a:ext cx="5099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Нужно написать заявление в Фонд медстрахования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2F4783-BB2D-4366-9EBB-58185716E8EA}"/>
              </a:ext>
            </a:extLst>
          </p:cNvPr>
          <p:cNvSpPr/>
          <p:nvPr/>
        </p:nvSpPr>
        <p:spPr>
          <a:xfrm>
            <a:off x="1240993" y="5608735"/>
            <a:ext cx="4769701" cy="80969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F303A3AD-4645-459A-BEB8-D2B3B7D53E3B}"/>
              </a:ext>
            </a:extLst>
          </p:cNvPr>
          <p:cNvSpPr/>
          <p:nvPr/>
        </p:nvSpPr>
        <p:spPr>
          <a:xfrm rot="16200000">
            <a:off x="1100392" y="4607239"/>
            <a:ext cx="491710" cy="327592"/>
          </a:xfrm>
          <a:prstGeom prst="downArrow">
            <a:avLst>
              <a:gd name="adj1" fmla="val 57061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969B50-DB5F-4817-A73D-5E8C4E38DD6C}"/>
              </a:ext>
            </a:extLst>
          </p:cNvPr>
          <p:cNvSpPr txBox="1"/>
          <p:nvPr/>
        </p:nvSpPr>
        <p:spPr>
          <a:xfrm>
            <a:off x="2448064" y="5705804"/>
            <a:ext cx="33079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ЗАЯВЛЕНИЕ </a:t>
            </a:r>
            <a:r>
              <a:rPr lang="ru-RU" sz="1600" dirty="0"/>
              <a:t>нужно отправить по электронному адресу </a:t>
            </a:r>
            <a:r>
              <a:rPr lang="en-US" sz="1600" dirty="0">
                <a:hlinkClick r:id="rId7"/>
              </a:rPr>
              <a:t>kanc@fms.kz</a:t>
            </a:r>
            <a:r>
              <a:rPr lang="en-US" sz="1600" dirty="0"/>
              <a:t> </a:t>
            </a:r>
            <a:endParaRPr lang="ru-RU" b="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EC1C899-CA1F-4496-9EED-56DF704573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5" y="5418248"/>
            <a:ext cx="1138141" cy="11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6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54"/>
            <a:ext cx="12192000" cy="6858001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FC70454-FFEC-471E-915A-D72490B27753}"/>
              </a:ext>
            </a:extLst>
          </p:cNvPr>
          <p:cNvSpPr/>
          <p:nvPr/>
        </p:nvSpPr>
        <p:spPr>
          <a:xfrm>
            <a:off x="8000613" y="3212646"/>
            <a:ext cx="3281042" cy="35548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F9D7E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933D58D-B61D-4D18-8269-03A7B8461080}"/>
              </a:ext>
            </a:extLst>
          </p:cNvPr>
          <p:cNvSpPr/>
          <p:nvPr/>
        </p:nvSpPr>
        <p:spPr>
          <a:xfrm>
            <a:off x="8000613" y="1931349"/>
            <a:ext cx="3281042" cy="50729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C7EEF98-0597-449B-9CEB-370CE831F258}"/>
              </a:ext>
            </a:extLst>
          </p:cNvPr>
          <p:cNvSpPr/>
          <p:nvPr/>
        </p:nvSpPr>
        <p:spPr>
          <a:xfrm>
            <a:off x="8000613" y="2630361"/>
            <a:ext cx="3281042" cy="507296"/>
          </a:xfrm>
          <a:prstGeom prst="rect">
            <a:avLst/>
          </a:prstGeom>
          <a:solidFill>
            <a:srgbClr val="F9D7E0">
              <a:alpha val="50000"/>
            </a:srgbClr>
          </a:solidFill>
          <a:ln>
            <a:solidFill>
              <a:srgbClr val="F9D7E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4B6AFE-5FAD-4703-A965-6101A7226FD9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21B2A-1341-45D0-916A-1AFE462E558E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B0561-5B66-4BA6-8DCA-158BE9DE4C84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9CA237A-22D2-4138-AD63-F90CBC78B6ED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0E107D-8B7C-4CED-914F-78BC096A7DE2}"/>
              </a:ext>
            </a:extLst>
          </p:cNvPr>
          <p:cNvSpPr txBox="1"/>
          <p:nvPr/>
        </p:nvSpPr>
        <p:spPr>
          <a:xfrm>
            <a:off x="1476375" y="180740"/>
            <a:ext cx="567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СТОМАТОЛОГИЧЕСКАЯ ПОМОЩЬ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7C2D54-7C41-4549-87E0-8FF8A1903FB2}"/>
              </a:ext>
            </a:extLst>
          </p:cNvPr>
          <p:cNvSpPr txBox="1"/>
          <p:nvPr/>
        </p:nvSpPr>
        <p:spPr>
          <a:xfrm>
            <a:off x="351914" y="904533"/>
            <a:ext cx="787942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21 сентября 2020 года № ҚР ДСМ-106/2020 «Об утверждении перечня отдельных категорий населения, подлежащих экстренной и плановой стоматологической помощи»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9477F0F-F0C8-463C-A939-0A55805BA577}"/>
              </a:ext>
            </a:extLst>
          </p:cNvPr>
          <p:cNvSpPr/>
          <p:nvPr/>
        </p:nvSpPr>
        <p:spPr>
          <a:xfrm>
            <a:off x="1722909" y="3722511"/>
            <a:ext cx="1873195" cy="1483140"/>
          </a:xfrm>
          <a:prstGeom prst="rect">
            <a:avLst/>
          </a:prstGeom>
          <a:solidFill>
            <a:srgbClr val="F6CED8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04EC9F-CB4B-4B8C-9025-E98DFF83F59C}"/>
              </a:ext>
            </a:extLst>
          </p:cNvPr>
          <p:cNvSpPr/>
          <p:nvPr/>
        </p:nvSpPr>
        <p:spPr>
          <a:xfrm>
            <a:off x="1720148" y="5303312"/>
            <a:ext cx="1873195" cy="1177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475A91-ADDF-4195-9AD1-97740FB57047}"/>
              </a:ext>
            </a:extLst>
          </p:cNvPr>
          <p:cNvSpPr txBox="1"/>
          <p:nvPr/>
        </p:nvSpPr>
        <p:spPr>
          <a:xfrm>
            <a:off x="1699610" y="3767502"/>
            <a:ext cx="1977672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экстренный случай</a:t>
            </a:r>
            <a:b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</a:br>
            <a:r>
              <a:rPr lang="ru-RU" altLang="ru-RU" sz="1050" i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(например, острая зубная боль)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, то он может обратиться в ближайшую стоматологическую клинику, которая оказывает нужные медуслуги</a:t>
            </a:r>
            <a:endParaRPr lang="ru-RU" altLang="ru-RU" i="1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A0E4F0-75B4-47D5-A60B-F0C1C251B979}"/>
              </a:ext>
            </a:extLst>
          </p:cNvPr>
          <p:cNvSpPr txBox="1"/>
          <p:nvPr/>
        </p:nvSpPr>
        <p:spPr>
          <a:xfrm>
            <a:off x="4060542" y="4109781"/>
            <a:ext cx="3291016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Это можно сделать следующими способами:</a:t>
            </a:r>
          </a:p>
          <a:p>
            <a:pPr marL="0" indent="0">
              <a:buNone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1. Спросить в стоматологической клинике</a:t>
            </a:r>
          </a:p>
          <a:p>
            <a:pPr marL="0" indent="0">
              <a:buNone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2. Проверить на сайте ФСМС в разделе «База данных субъектов здравоохранения, претендующих на оказание медицинской помощи в ГОБМП и ОСМС», по ссылке 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fms.kz 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  <a:p>
            <a:pPr marL="0" indent="0">
              <a:buNone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3. Проверить на сайте закупа ФСМС по электронному адресу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fms.ecc.kz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в разделе «База данных субъектов здравоохранения»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94906C-FB19-483D-9684-51ABA2E896C2}"/>
              </a:ext>
            </a:extLst>
          </p:cNvPr>
          <p:cNvSpPr txBox="1"/>
          <p:nvPr/>
        </p:nvSpPr>
        <p:spPr>
          <a:xfrm>
            <a:off x="4791902" y="2554373"/>
            <a:ext cx="2559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>
              <a:spcAft>
                <a:spcPts val="600"/>
              </a:spcAft>
              <a:buFont typeface="Arial" panose="020B0604020202020204" pitchFamily="34" charset="0"/>
              <a:buNone/>
              <a:defRPr sz="1200" b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>
                <a:latin typeface="FS Joey Pro" panose="02000506040000020004" pitchFamily="50" charset="-52"/>
              </a:rPr>
              <a:t>Необходимо проверить, СОСТОИТ ЛИ СТОМАТОЛОГИЧЕСКАЯ КЛИНИКА, в которую планирует обратиться пациент,</a:t>
            </a:r>
            <a:br>
              <a:rPr lang="ru-RU" dirty="0">
                <a:latin typeface="FS Joey Pro" panose="02000506040000020004" pitchFamily="50" charset="-52"/>
              </a:rPr>
            </a:br>
            <a:r>
              <a:rPr lang="ru-RU" dirty="0">
                <a:latin typeface="FS Joey Pro" panose="02000506040000020004" pitchFamily="50" charset="-52"/>
              </a:rPr>
              <a:t>В СПИСКЕ ПОСТАВЩИКОВ/ СОИСПОЛНИТЕЛЕЙ ФСМС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9CBB9-8A5C-43DF-94EF-1ADD069D6898}"/>
              </a:ext>
            </a:extLst>
          </p:cNvPr>
          <p:cNvSpPr txBox="1"/>
          <p:nvPr/>
        </p:nvSpPr>
        <p:spPr>
          <a:xfrm>
            <a:off x="1676875" y="5309194"/>
            <a:ext cx="1959739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плановый случай </a:t>
            </a:r>
            <a:b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</a:br>
            <a:r>
              <a:rPr lang="ru-RU" altLang="ru-RU" sz="1050" i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(например, осмотр или пломбирование)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, то он может обратиться в выбранную стоматологическую клинику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4F9D9B-DE52-4DD4-A33F-E8DE6F207F6C}"/>
              </a:ext>
            </a:extLst>
          </p:cNvPr>
          <p:cNvSpPr txBox="1"/>
          <p:nvPr/>
        </p:nvSpPr>
        <p:spPr>
          <a:xfrm>
            <a:off x="1659737" y="2387392"/>
            <a:ext cx="2135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Если пациент состоит в категории граждан, которые имеют право на получение стоматологической помощи в ГОБМП и ОСМС</a:t>
            </a:r>
            <a:b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</a:b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и если это </a:t>
            </a:r>
            <a:endParaRPr lang="ru-RU" altLang="ru-RU" b="1" i="1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E52B301-06D7-4AE2-956B-E36E6EA5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13" y="2854494"/>
            <a:ext cx="600089" cy="6000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17B3F4B-3D4C-4871-8732-5B65289E1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3" y="2443997"/>
            <a:ext cx="987187" cy="9871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8FC6B99-FC36-4D95-A6F9-C0BE142F8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29" y="3860062"/>
            <a:ext cx="431727" cy="4317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7456289-D6D3-4178-8312-E107E0942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05" y="5380599"/>
            <a:ext cx="431728" cy="431728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43B03C79-1FF7-41B3-9C2D-44EB766070C1}"/>
              </a:ext>
            </a:extLst>
          </p:cNvPr>
          <p:cNvSpPr/>
          <p:nvPr/>
        </p:nvSpPr>
        <p:spPr>
          <a:xfrm>
            <a:off x="2407957" y="3423746"/>
            <a:ext cx="519627" cy="25494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DBEA66D9-4DF7-4091-9264-4BC4207C1E67}"/>
              </a:ext>
            </a:extLst>
          </p:cNvPr>
          <p:cNvSpPr/>
          <p:nvPr/>
        </p:nvSpPr>
        <p:spPr>
          <a:xfrm rot="5400000">
            <a:off x="4785189" y="1499200"/>
            <a:ext cx="1708745" cy="3423992"/>
          </a:xfrm>
          <a:prstGeom prst="rightArrow">
            <a:avLst>
              <a:gd name="adj1" fmla="val 95993"/>
              <a:gd name="adj2" fmla="val 17927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80AF67-1FD5-41C1-B1D6-6295B8A8DD91}"/>
              </a:ext>
            </a:extLst>
          </p:cNvPr>
          <p:cNvSpPr txBox="1"/>
          <p:nvPr/>
        </p:nvSpPr>
        <p:spPr>
          <a:xfrm>
            <a:off x="8215895" y="2647861"/>
            <a:ext cx="294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ЭКСТРЕННУЮ СТОМАТОЛОГИЧЕСКУЮ  ПОМОЩЬ МОГУТ ПОЛУЧИТЬ</a:t>
            </a:r>
            <a:endParaRPr lang="ru-RU" altLang="ru-RU" b="1" i="1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BBC85F-616B-45E8-B01B-45C5BEBB9B5B}"/>
              </a:ext>
            </a:extLst>
          </p:cNvPr>
          <p:cNvSpPr txBox="1"/>
          <p:nvPr/>
        </p:nvSpPr>
        <p:spPr>
          <a:xfrm>
            <a:off x="8074706" y="3176379"/>
            <a:ext cx="328104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>
              <a:spcAft>
                <a:spcPts val="600"/>
              </a:spcAft>
              <a:buFont typeface="Arial" panose="020B0604020202020204" pitchFamily="34" charset="0"/>
              <a:buNone/>
              <a:defRPr sz="1200" b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defRPr>
            </a:lvl1pPr>
          </a:lstStyle>
          <a:p>
            <a:r>
              <a:rPr lang="ru-RU" dirty="0"/>
              <a:t>1. </a:t>
            </a:r>
            <a:r>
              <a:rPr lang="ru-RU" b="0" dirty="0"/>
              <a:t>дети до 18 лет</a:t>
            </a:r>
          </a:p>
          <a:p>
            <a:r>
              <a:rPr lang="ru-RU" dirty="0"/>
              <a:t>2. </a:t>
            </a:r>
            <a:r>
              <a:rPr lang="ru-RU" b="0" dirty="0"/>
              <a:t>беременные женщины</a:t>
            </a:r>
          </a:p>
          <a:p>
            <a:r>
              <a:rPr lang="ru-RU" dirty="0"/>
              <a:t>3. </a:t>
            </a:r>
            <a:r>
              <a:rPr lang="ru-RU" b="0" dirty="0"/>
              <a:t>ветераны Великой отечественной войны</a:t>
            </a:r>
          </a:p>
          <a:p>
            <a:r>
              <a:rPr lang="ru-RU" dirty="0"/>
              <a:t>4. </a:t>
            </a:r>
            <a:r>
              <a:rPr lang="ru-RU" b="0" dirty="0"/>
              <a:t>инвалиды 1, 2, 3 группы</a:t>
            </a:r>
          </a:p>
          <a:p>
            <a:r>
              <a:rPr lang="ru-RU" dirty="0"/>
              <a:t>5. </a:t>
            </a:r>
            <a:r>
              <a:rPr lang="ru-RU" b="0" dirty="0"/>
              <a:t>многодетные матери, награжденные подвесками "Алтын алқа", "Күміс алқа"</a:t>
            </a:r>
          </a:p>
          <a:p>
            <a:r>
              <a:rPr lang="ru-RU" dirty="0"/>
              <a:t>6. </a:t>
            </a:r>
            <a:r>
              <a:rPr lang="ru-RU" b="0" dirty="0"/>
              <a:t>получатели адресной социальной помощи</a:t>
            </a:r>
          </a:p>
          <a:p>
            <a:r>
              <a:rPr lang="ru-RU" dirty="0"/>
              <a:t>7. </a:t>
            </a:r>
            <a:r>
              <a:rPr lang="ru-RU" b="0" dirty="0"/>
              <a:t>пенсионеры по возрасту</a:t>
            </a:r>
          </a:p>
          <a:p>
            <a:r>
              <a:rPr lang="ru-RU" dirty="0"/>
              <a:t>8. </a:t>
            </a:r>
            <a:r>
              <a:rPr lang="ru-RU" b="0" dirty="0"/>
              <a:t>больные инфекционными, социально-значимыми заболеваниями и заболеваниями, представляющими опасность для окружающих</a:t>
            </a:r>
          </a:p>
          <a:p>
            <a:r>
              <a:rPr lang="ru-RU" dirty="0"/>
              <a:t>9. </a:t>
            </a:r>
            <a:r>
              <a:rPr lang="ru-RU" b="0" dirty="0"/>
              <a:t>неработающие лица, осуществляющие уход за ребенком-инвалидом</a:t>
            </a:r>
          </a:p>
          <a:p>
            <a:r>
              <a:rPr lang="ru-RU" dirty="0"/>
              <a:t>10. </a:t>
            </a:r>
            <a:r>
              <a:rPr lang="ru-RU" b="0" dirty="0"/>
              <a:t>неработающие лица, осуществляющие уход за инвалидом первой группы с детства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43FBAF3-ED56-46F4-BC01-B29E0B63265E}"/>
              </a:ext>
            </a:extLst>
          </p:cNvPr>
          <p:cNvSpPr/>
          <p:nvPr/>
        </p:nvSpPr>
        <p:spPr>
          <a:xfrm>
            <a:off x="8000613" y="1348757"/>
            <a:ext cx="3281042" cy="50729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8EF0CA-AA7B-4974-B014-CF6E978E920B}"/>
              </a:ext>
            </a:extLst>
          </p:cNvPr>
          <p:cNvSpPr txBox="1"/>
          <p:nvPr/>
        </p:nvSpPr>
        <p:spPr>
          <a:xfrm>
            <a:off x="8215895" y="1366257"/>
            <a:ext cx="294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ПЛАНОВУЮ СТОМАТОЛОГИЧЕСКУЮ  ПОМОЩЬ МОГУТ ПОЛУЧИТЬ</a:t>
            </a:r>
            <a:endParaRPr lang="ru-RU" altLang="ru-RU" b="1" i="1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913CE1-41F8-4843-AEB2-96F5A93EC086}"/>
              </a:ext>
            </a:extLst>
          </p:cNvPr>
          <p:cNvSpPr txBox="1"/>
          <p:nvPr/>
        </p:nvSpPr>
        <p:spPr>
          <a:xfrm>
            <a:off x="8074706" y="1931042"/>
            <a:ext cx="28977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>
              <a:spcAft>
                <a:spcPts val="600"/>
              </a:spcAft>
              <a:buFont typeface="Arial" panose="020B0604020202020204" pitchFamily="34" charset="0"/>
              <a:buNone/>
              <a:defRPr sz="1200" b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defRPr>
            </a:lvl1pPr>
          </a:lstStyle>
          <a:p>
            <a:r>
              <a:rPr lang="ru-RU" dirty="0"/>
              <a:t>1. </a:t>
            </a:r>
            <a:r>
              <a:rPr lang="ru-RU" b="0" dirty="0"/>
              <a:t>дети до 18 лет</a:t>
            </a:r>
          </a:p>
          <a:p>
            <a:r>
              <a:rPr lang="ru-RU" dirty="0"/>
              <a:t>2. </a:t>
            </a:r>
            <a:r>
              <a:rPr lang="ru-RU" b="0" dirty="0"/>
              <a:t>беременные женщины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001BD5-7EC2-4C98-A9A8-E57F15536277}"/>
              </a:ext>
            </a:extLst>
          </p:cNvPr>
          <p:cNvSpPr txBox="1"/>
          <p:nvPr/>
        </p:nvSpPr>
        <p:spPr>
          <a:xfrm>
            <a:off x="1324757" y="1284429"/>
            <a:ext cx="61934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ПРАВО НА ПОЛУЧЕНИЕ СТОМАТОЛОГИЧЕСКОЙ ПОМОЩИ В </a:t>
            </a:r>
            <a:r>
              <a:rPr lang="ru-RU" sz="1600" dirty="0"/>
              <a:t>ГОБМП</a:t>
            </a:r>
            <a:r>
              <a:rPr lang="ru-RU" dirty="0"/>
              <a:t> И </a:t>
            </a:r>
            <a:r>
              <a:rPr lang="ru-RU" sz="1600" dirty="0"/>
              <a:t>ОСМС</a:t>
            </a:r>
            <a:r>
              <a:rPr lang="ru-RU" dirty="0"/>
              <a:t> имеют отдельные категории граждан, утвержденные в приказе МЗРК № 106</a:t>
            </a:r>
          </a:p>
        </p:txBody>
      </p:sp>
    </p:spTree>
    <p:extLst>
      <p:ext uri="{BB962C8B-B14F-4D97-AF65-F5344CB8AC3E}">
        <p14:creationId xmlns:p14="http://schemas.microsoft.com/office/powerpoint/2010/main" val="2554266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308581" y="89834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ЛЕКАРСТВЕННОЕ ОБЕСПЕЧЕНИЕ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6866119" y="3509852"/>
            <a:ext cx="30435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ОБЕСПЕЧИВАЮТСЯ ПАЦИЕНТЫ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D7A971-4ADC-47D9-91DF-61D3B8C688F3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7F37A-8EA8-4C3F-A556-0765EA7354A9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 МЕДИЦИНСКОЙ ПОМОЩИ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B3C23-8990-4080-AED7-289F89473487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ОБЯЗАТЕЛЬНОЕ СОЦИАЛЬНОЕ МЕДИЦИНСКОЕ СТРАХОВАНИЕ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002AFA8-2252-4858-A27B-163CFC579AC6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7895DD-5150-437B-A6E8-5D365D4D35B0}"/>
              </a:ext>
            </a:extLst>
          </p:cNvPr>
          <p:cNvSpPr txBox="1"/>
          <p:nvPr/>
        </p:nvSpPr>
        <p:spPr>
          <a:xfrm>
            <a:off x="883137" y="967816"/>
            <a:ext cx="787942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18 мая 2021 года № ҚР ДСМ – 41</a:t>
            </a:r>
            <a:br>
              <a:rPr lang="ru-RU" dirty="0"/>
            </a:br>
            <a:r>
              <a:rPr lang="ru-RU" dirty="0"/>
              <a:t>«Об утверждении Казахстанского национального лекарственного формуляра»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64480E-3E73-40EF-A3C9-70E88D7ABFCE}"/>
              </a:ext>
            </a:extLst>
          </p:cNvPr>
          <p:cNvSpPr txBox="1"/>
          <p:nvPr/>
        </p:nvSpPr>
        <p:spPr>
          <a:xfrm>
            <a:off x="7796888" y="4123990"/>
            <a:ext cx="3424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/>
              <a:t>состоящие на диспансерном учете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0247F-941A-4394-904F-B54808076F40}"/>
              </a:ext>
            </a:extLst>
          </p:cNvPr>
          <p:cNvSpPr txBox="1"/>
          <p:nvPr/>
        </p:nvSpPr>
        <p:spPr>
          <a:xfrm>
            <a:off x="7796888" y="4472947"/>
            <a:ext cx="3424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/>
              <a:t>с отдельными установленными заболеваниями и состояниями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D1E1E8B-7E13-4A7E-95A8-28E017B09D7F}"/>
              </a:ext>
            </a:extLst>
          </p:cNvPr>
          <p:cNvSpPr/>
          <p:nvPr/>
        </p:nvSpPr>
        <p:spPr>
          <a:xfrm>
            <a:off x="1520940" y="2789446"/>
            <a:ext cx="4211667" cy="60896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ED8FA-5F9B-43ED-B347-212B9750ADE5}"/>
              </a:ext>
            </a:extLst>
          </p:cNvPr>
          <p:cNvSpPr txBox="1"/>
          <p:nvPr/>
        </p:nvSpPr>
        <p:spPr>
          <a:xfrm>
            <a:off x="1609261" y="2834545"/>
            <a:ext cx="3652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ЛЕКАРСТВЕННОЕ ОБЕСПЕЧЕНИЕ</a:t>
            </a:r>
            <a:br>
              <a:rPr lang="ru-RU" sz="1600" dirty="0"/>
            </a:br>
            <a:r>
              <a:rPr lang="ru-RU" sz="1600" dirty="0"/>
              <a:t>при получении медицинской помощи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1A2E69-83B0-4FD9-B790-421E7398CC39}"/>
              </a:ext>
            </a:extLst>
          </p:cNvPr>
          <p:cNvSpPr/>
          <p:nvPr/>
        </p:nvSpPr>
        <p:spPr>
          <a:xfrm>
            <a:off x="6866119" y="2789446"/>
            <a:ext cx="4211667" cy="60896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639EE4-7133-4EF1-B401-39727CF204A5}"/>
              </a:ext>
            </a:extLst>
          </p:cNvPr>
          <p:cNvSpPr txBox="1"/>
          <p:nvPr/>
        </p:nvSpPr>
        <p:spPr>
          <a:xfrm>
            <a:off x="7318567" y="2798609"/>
            <a:ext cx="3652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АМБУЛАТОРНОЕ ЛЕКАРСТВЕННОЕ ОБЕСПЕЧЕНИЕ (АЛО)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730ADF-7E6C-49F2-B3A6-8A081EC974AA}"/>
              </a:ext>
            </a:extLst>
          </p:cNvPr>
          <p:cNvSpPr txBox="1"/>
          <p:nvPr/>
        </p:nvSpPr>
        <p:spPr>
          <a:xfrm>
            <a:off x="1724089" y="3510742"/>
            <a:ext cx="4008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ОБЕСПЕЧИВАЮТСЯ ПАЦИЕНТЫ</a:t>
            </a:r>
            <a:br>
              <a:rPr lang="ru-RU" dirty="0"/>
            </a:br>
            <a:r>
              <a:rPr lang="ru-RU" dirty="0"/>
              <a:t>получающие медицинскую помощь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4ADB24-2DCB-4581-A79C-1FB338314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06" y="4079371"/>
            <a:ext cx="782626" cy="7826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875195-9E19-4FC3-A5F7-2127DDC5401C}"/>
              </a:ext>
            </a:extLst>
          </p:cNvPr>
          <p:cNvSpPr txBox="1"/>
          <p:nvPr/>
        </p:nvSpPr>
        <p:spPr>
          <a:xfrm>
            <a:off x="2396953" y="4214818"/>
            <a:ext cx="34240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/>
              <a:t>при выезде бригады скорой медицинской помощи</a:t>
            </a:r>
          </a:p>
          <a:p>
            <a:r>
              <a:rPr lang="ru-RU" b="0" dirty="0"/>
              <a:t>в амбулаторных условиях</a:t>
            </a:r>
          </a:p>
          <a:p>
            <a:r>
              <a:rPr lang="ru-RU" b="0" dirty="0"/>
              <a:t>в стационарозамещающих условиях</a:t>
            </a:r>
          </a:p>
          <a:p>
            <a:r>
              <a:rPr lang="ru-RU" b="0" dirty="0"/>
              <a:t>в стационарных условиях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B8E436F-3A30-4084-BB2A-28065B004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8" y="4339106"/>
            <a:ext cx="131578" cy="1315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143DB50-6386-4AF9-A89F-074E2A7B51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64" y="4767761"/>
            <a:ext cx="131578" cy="1315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AF0AF5F-6742-447C-9B77-C9141F227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64" y="4972426"/>
            <a:ext cx="131578" cy="1315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8370F50-2545-4DF0-9525-29887CC23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64" y="5177091"/>
            <a:ext cx="131578" cy="13157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6FB09F-7E71-410F-8C79-B4DFB0B8C3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99" y="4248775"/>
            <a:ext cx="131578" cy="1315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8686CB4-1C78-47F6-9086-3555B3553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99" y="4625091"/>
            <a:ext cx="131578" cy="13157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1C242D7-E1D4-4AE2-9EB4-7A0FDEB3B9E9}"/>
              </a:ext>
            </a:extLst>
          </p:cNvPr>
          <p:cNvSpPr txBox="1"/>
          <p:nvPr/>
        </p:nvSpPr>
        <p:spPr>
          <a:xfrm>
            <a:off x="882764" y="1420335"/>
            <a:ext cx="106903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Приказ Министра здравоохранения Республики Казахстан от </a:t>
            </a:r>
            <a:r>
              <a:rPr lang="ru-RU" dirty="0">
                <a:solidFill>
                  <a:srgbClr val="C00000"/>
                </a:solidFill>
              </a:rPr>
              <a:t>29 августа 2017 года № 666</a:t>
            </a:r>
          </a:p>
          <a:p>
            <a:r>
              <a:rPr lang="ru-RU" dirty="0"/>
              <a:t>«Об утверждении Перечня лекарственных средств и медицинских изделий в рамках гарантированного объема бесплатной медицинской помощи и в системе обязательного социального медицинского страхования, в том числе отдельных категорий граждан с определенными заболеваниями (состояниями) бесплатными и (или) льготными лекарственными средствами, медицинскими изделиями и специализированными лечебными продуктами на амбулаторном уровне»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EFF2FF-3CF2-4FD3-B97D-C6E768A7D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9" y="4079578"/>
            <a:ext cx="782419" cy="78241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1570DEC-AC29-48E7-97DB-F4C219EDA76D}"/>
              </a:ext>
            </a:extLst>
          </p:cNvPr>
          <p:cNvSpPr txBox="1"/>
          <p:nvPr/>
        </p:nvSpPr>
        <p:spPr>
          <a:xfrm>
            <a:off x="1508006" y="5678403"/>
            <a:ext cx="4424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Лекарственная помощь должна быть оказана с момента получения пациентом медицинской помощи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B0A68C-AF1B-4681-8118-6D4320F78001}"/>
              </a:ext>
            </a:extLst>
          </p:cNvPr>
          <p:cNvSpPr/>
          <p:nvPr/>
        </p:nvSpPr>
        <p:spPr>
          <a:xfrm>
            <a:off x="1520940" y="5667624"/>
            <a:ext cx="4211667" cy="64959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4C4D1A-B7D4-4597-9CC2-617D59F5012A}"/>
              </a:ext>
            </a:extLst>
          </p:cNvPr>
          <p:cNvSpPr txBox="1"/>
          <p:nvPr/>
        </p:nvSpPr>
        <p:spPr>
          <a:xfrm>
            <a:off x="6866119" y="5639238"/>
            <a:ext cx="4834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АЛО предоставляется пациентам по рецепту в аптеке при предъявлении документа, удостоверяющего личность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93F8925-EF39-4E8D-83E4-98A4B0E2A4CA}"/>
              </a:ext>
            </a:extLst>
          </p:cNvPr>
          <p:cNvSpPr/>
          <p:nvPr/>
        </p:nvSpPr>
        <p:spPr>
          <a:xfrm>
            <a:off x="6879053" y="5628459"/>
            <a:ext cx="4822050" cy="688759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75280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8"/>
            <a:ext cx="12192000" cy="685800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C2793E3-440D-4D6D-B09B-DAD02CF94F01}"/>
              </a:ext>
            </a:extLst>
          </p:cNvPr>
          <p:cNvSpPr/>
          <p:nvPr/>
        </p:nvSpPr>
        <p:spPr>
          <a:xfrm>
            <a:off x="8709523" y="1937733"/>
            <a:ext cx="3255338" cy="1946687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E073ECC-2F67-4F97-86D3-577A0C9EF065}"/>
              </a:ext>
            </a:extLst>
          </p:cNvPr>
          <p:cNvSpPr/>
          <p:nvPr/>
        </p:nvSpPr>
        <p:spPr>
          <a:xfrm>
            <a:off x="5241660" y="1937733"/>
            <a:ext cx="3330460" cy="3499935"/>
          </a:xfrm>
          <a:prstGeom prst="rect">
            <a:avLst/>
          </a:prstGeom>
          <a:solidFill>
            <a:srgbClr val="FFF9E7">
              <a:alpha val="49804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CC0B28A-A584-49D6-A044-D015F48E9D99}"/>
              </a:ext>
            </a:extLst>
          </p:cNvPr>
          <p:cNvSpPr/>
          <p:nvPr/>
        </p:nvSpPr>
        <p:spPr>
          <a:xfrm>
            <a:off x="973582" y="1943382"/>
            <a:ext cx="4204458" cy="4784438"/>
          </a:xfrm>
          <a:prstGeom prst="rect">
            <a:avLst/>
          </a:prstGeom>
          <a:solidFill>
            <a:srgbClr val="FBE5EB">
              <a:alpha val="49804"/>
            </a:srgbClr>
          </a:solidFill>
          <a:ln w="19050">
            <a:solidFill>
              <a:srgbClr val="F3ABB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295274" y="802219"/>
            <a:ext cx="11896726" cy="4571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2E6833-60CE-418E-A189-635C4927AA36}"/>
              </a:ext>
            </a:extLst>
          </p:cNvPr>
          <p:cNvSpPr/>
          <p:nvPr/>
        </p:nvSpPr>
        <p:spPr>
          <a:xfrm>
            <a:off x="973584" y="1313922"/>
            <a:ext cx="4204458" cy="591729"/>
          </a:xfrm>
          <a:prstGeom prst="rect">
            <a:avLst/>
          </a:prstGeom>
          <a:solidFill>
            <a:srgbClr val="F3ABBE">
              <a:alpha val="50000"/>
            </a:srgbClr>
          </a:solidFill>
          <a:ln w="19050">
            <a:solidFill>
              <a:srgbClr val="F3ABB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75658C-A67A-4A2C-A1F6-82D15904105C}"/>
              </a:ext>
            </a:extLst>
          </p:cNvPr>
          <p:cNvSpPr txBox="1"/>
          <p:nvPr/>
        </p:nvSpPr>
        <p:spPr>
          <a:xfrm>
            <a:off x="1048725" y="1313921"/>
            <a:ext cx="35477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Категория срочности 1</a:t>
            </a:r>
            <a:br>
              <a:rPr lang="ru-RU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</a:br>
            <a:r>
              <a:rPr lang="ru-RU" sz="1200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(время прибытия бригады - </a:t>
            </a:r>
            <a:r>
              <a:rPr lang="ru-RU" sz="1200" b="1" i="0" u="sng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до 10 минут</a:t>
            </a:r>
            <a:r>
              <a:rPr lang="ru-RU" sz="1200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)</a:t>
            </a:r>
            <a:endParaRPr lang="ru-RU" b="1" dirty="0">
              <a:solidFill>
                <a:srgbClr val="BD4343"/>
              </a:solidFill>
              <a:latin typeface="FS Joey Pro" panose="02000806040000020004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99A85-6BA1-4BEC-BFB7-DEBF9A8F5297}"/>
              </a:ext>
            </a:extLst>
          </p:cNvPr>
          <p:cNvSpPr txBox="1"/>
          <p:nvPr/>
        </p:nvSpPr>
        <p:spPr>
          <a:xfrm>
            <a:off x="947788" y="1937733"/>
            <a:ext cx="4272885" cy="4826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Состояние пациента, представляющее непосредственную угрозу жизни, требующее немедленной медицинской помощи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Потеря сознания (любого генеза)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Остановка дыхания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Остановка сердечной деятельности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Инородное тело дыхательных путей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Шок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Судороги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Боли в груди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Парезы и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плегии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(впервые возникшие)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Множественные травмы и ранения с кровотечением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Изолированная травма (головы, шеи) с кровотечением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Обширные ожоги и обморожения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Укусы (ужаления) животных и насекомых </a:t>
            </a:r>
            <a:r>
              <a:rPr lang="ru-RU" sz="11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(угроза развития анафилактического шока)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Электротравма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Рвота с кровью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Роды с осложнениями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Транспортировка ткани </a:t>
            </a:r>
            <a:r>
              <a:rPr lang="ru-RU" sz="11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(части ткани)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, органов </a:t>
            </a:r>
            <a:r>
              <a:rPr lang="ru-RU" sz="11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(части органов) 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последующей трансплантации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Чрезвычайные ситуации</a:t>
            </a:r>
            <a:endParaRPr lang="ru-RU" sz="1200" dirty="0">
              <a:solidFill>
                <a:srgbClr val="8E3232"/>
              </a:solidFill>
              <a:latin typeface="FS Joey Pro" panose="02000506050000090004" pitchFamily="50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4F067A-D041-4811-B888-BA60024191EC}"/>
              </a:ext>
            </a:extLst>
          </p:cNvPr>
          <p:cNvSpPr/>
          <p:nvPr/>
        </p:nvSpPr>
        <p:spPr>
          <a:xfrm>
            <a:off x="5237709" y="1313921"/>
            <a:ext cx="3330460" cy="59172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B7B2DFD-975E-4767-9266-134D43097B4C}"/>
              </a:ext>
            </a:extLst>
          </p:cNvPr>
          <p:cNvSpPr/>
          <p:nvPr/>
        </p:nvSpPr>
        <p:spPr>
          <a:xfrm>
            <a:off x="8709792" y="1328976"/>
            <a:ext cx="3255338" cy="576674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96A776-462D-4709-8C12-47E1BB969DDF}"/>
              </a:ext>
            </a:extLst>
          </p:cNvPr>
          <p:cNvSpPr txBox="1"/>
          <p:nvPr/>
        </p:nvSpPr>
        <p:spPr>
          <a:xfrm>
            <a:off x="5253391" y="1351653"/>
            <a:ext cx="36715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Категория срочности 2</a:t>
            </a:r>
            <a:b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</a:br>
            <a:r>
              <a:rPr lang="ru-RU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(время прибытия бригады - </a:t>
            </a:r>
            <a:r>
              <a:rPr lang="ru-RU" sz="1200" b="1" i="0" u="sng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до 15 минут</a:t>
            </a:r>
            <a:r>
              <a:rPr lang="ru-RU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E166AA-0C8B-48CF-84BA-B6521DB06BAA}"/>
              </a:ext>
            </a:extLst>
          </p:cNvPr>
          <p:cNvSpPr txBox="1"/>
          <p:nvPr/>
        </p:nvSpPr>
        <p:spPr>
          <a:xfrm>
            <a:off x="5269020" y="1886123"/>
            <a:ext cx="3098867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rgbClr val="8E3232"/>
                </a:solidFill>
                <a:effectLst/>
                <a:latin typeface="FS Joey Pro" panose="02000506050000090004" pitchFamily="50" charset="-52"/>
              </a:defRPr>
            </a:lvl1pPr>
          </a:lstStyle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Сознание нарушено, с тенденцией к дальнейшему угнетению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Выраженные нарушения внешнего дыхания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Нарушение ритма сердца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Гемодинамика нестабильна. Высокий риск развития шока, осложненного криза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Сыпь на фоне высокой температуры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Изолированная травма с кровотечением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Отравление токсическими веществами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Атипичные боли (подозрение на острый коронарный синдром)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Головная боль у беременных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Рвота + жидкий стул с тяжелыми признаками обезвоживания</a:t>
            </a: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Психоз различной этиологии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313869-0D5D-4902-8085-40A509E18961}"/>
              </a:ext>
            </a:extLst>
          </p:cNvPr>
          <p:cNvSpPr txBox="1"/>
          <p:nvPr/>
        </p:nvSpPr>
        <p:spPr>
          <a:xfrm>
            <a:off x="8758139" y="1367693"/>
            <a:ext cx="31581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Категория срочности 3</a:t>
            </a:r>
            <a:b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</a:br>
            <a:r>
              <a:rPr lang="ru-RU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(время прибытия бригады - до </a:t>
            </a:r>
            <a:r>
              <a:rPr lang="ru-RU" sz="1200" b="1" i="0" u="sng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30 минут</a:t>
            </a:r>
            <a:r>
              <a:rPr lang="ru-RU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2B875-52C3-4FEC-9EF1-E79CC46E6B2E}"/>
              </a:ext>
            </a:extLst>
          </p:cNvPr>
          <p:cNvSpPr txBox="1"/>
          <p:nvPr/>
        </p:nvSpPr>
        <p:spPr>
          <a:xfrm>
            <a:off x="8731692" y="2030065"/>
            <a:ext cx="3184552" cy="1762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rgbClr val="8E3232"/>
                </a:solidFill>
                <a:effectLst/>
                <a:latin typeface="FS Joey Pro" panose="02000506050000090004" pitchFamily="50" charset="-52"/>
              </a:defRPr>
            </a:lvl1pPr>
          </a:lstStyle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Изолированная травма без кровотечения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Боли в животе (острый живот)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Высокая температура выше 38º С у детей до 3 лет и у беременных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Физиологические роды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Боли в животе у беременных (угроза прерывания беременности)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Ограниченные ожоги и обморожения у детей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D16C10-AC5C-4267-8153-68B5E18F4ABC}"/>
              </a:ext>
            </a:extLst>
          </p:cNvPr>
          <p:cNvSpPr txBox="1"/>
          <p:nvPr/>
        </p:nvSpPr>
        <p:spPr>
          <a:xfrm>
            <a:off x="9705505" y="4474644"/>
            <a:ext cx="225217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При поступлении вызовов </a:t>
            </a:r>
            <a:r>
              <a:rPr lang="ru-RU" sz="1400" b="1" u="sng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1, 2, 3 категории срочности</a:t>
            </a:r>
            <a:r>
              <a:rPr lang="ru-RU" sz="140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400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диспетчер передает вызова фельдшерским и специализированным (врачебным) </a:t>
            </a:r>
            <a:r>
              <a:rPr lang="ru-RU" sz="1400" b="1" u="sng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бригадам </a:t>
            </a:r>
            <a:r>
              <a:rPr lang="ru-RU" sz="1400" b="1" u="sng" dirty="0">
                <a:solidFill>
                  <a:srgbClr val="084065"/>
                </a:solidFill>
                <a:latin typeface="FS Joey Pro" panose="02000806040000020004" pitchFamily="50" charset="-52"/>
              </a:rPr>
              <a:t>станции скорой медицинской помощи</a:t>
            </a:r>
            <a:endParaRPr lang="ru-RU" sz="1400" b="1" u="sng" dirty="0">
              <a:solidFill>
                <a:srgbClr val="084065"/>
              </a:solidFill>
              <a:effectLst/>
              <a:latin typeface="FS Joey Pro" panose="02000806040000020004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50922-EE9C-4F5D-B3AF-94CC5F3EFCA7}"/>
              </a:ext>
            </a:extLst>
          </p:cNvPr>
          <p:cNvSpPr txBox="1"/>
          <p:nvPr/>
        </p:nvSpPr>
        <p:spPr>
          <a:xfrm>
            <a:off x="2042967" y="40025"/>
            <a:ext cx="6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СКОРАЯ МЕДИЦИНСКАЯ ПОМОЩЬ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096295-4565-4DE7-AE2A-4D1AD9CEAF69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0B2CD-35BB-4B57-8BBA-AC5F30755B4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F419C-826B-49BE-BECF-D065368B205F}"/>
              </a:ext>
            </a:extLst>
          </p:cNvPr>
          <p:cNvSpPr txBox="1"/>
          <p:nvPr/>
        </p:nvSpPr>
        <p:spPr>
          <a:xfrm>
            <a:off x="295274" y="820565"/>
            <a:ext cx="7194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ДСМ-225/2020</a:t>
            </a:r>
            <a:b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</a:b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1000" b="1" dirty="0">
                <a:solidFill>
                  <a:srgbClr val="728E41"/>
                </a:solidFill>
                <a:effectLst/>
                <a:latin typeface="FS Joey Pro" panose="02000806040000020004" pitchFamily="50" charset="-52"/>
              </a:rPr>
              <a:t>Об утверждении правил оказания скорой медицинской помощи, в том числе с привлечением медицинской авиации»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8A262E-7879-432E-9DA5-546C9263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7421" y="4768871"/>
            <a:ext cx="842783" cy="81664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3B1B88-6D48-4982-906F-E337AF48E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1" y="179657"/>
            <a:ext cx="872821" cy="4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C83DCC-55BF-4023-8F2A-B1DF57F0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E2AF7E7-5EBC-47EF-822A-7B1243DC2740}"/>
              </a:ext>
            </a:extLst>
          </p:cNvPr>
          <p:cNvSpPr/>
          <p:nvPr/>
        </p:nvSpPr>
        <p:spPr>
          <a:xfrm>
            <a:off x="7030340" y="3747455"/>
            <a:ext cx="4824873" cy="933039"/>
          </a:xfrm>
          <a:prstGeom prst="rect">
            <a:avLst/>
          </a:prstGeom>
          <a:solidFill>
            <a:srgbClr val="F3ABB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69FE702-A799-4875-BE6E-C7CB6A57DCB5}"/>
              </a:ext>
            </a:extLst>
          </p:cNvPr>
          <p:cNvSpPr/>
          <p:nvPr/>
        </p:nvSpPr>
        <p:spPr>
          <a:xfrm>
            <a:off x="7030340" y="4729428"/>
            <a:ext cx="4824873" cy="964938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B4F69DF-28BF-41B7-BA52-0491CB227A65}"/>
              </a:ext>
            </a:extLst>
          </p:cNvPr>
          <p:cNvSpPr/>
          <p:nvPr/>
        </p:nvSpPr>
        <p:spPr>
          <a:xfrm>
            <a:off x="7030339" y="5794780"/>
            <a:ext cx="4824873" cy="93304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F12C58B-6F4F-4F23-A7F1-618DA9CDA770}"/>
              </a:ext>
            </a:extLst>
          </p:cNvPr>
          <p:cNvSpPr/>
          <p:nvPr/>
        </p:nvSpPr>
        <p:spPr>
          <a:xfrm>
            <a:off x="1137681" y="4953909"/>
            <a:ext cx="4609976" cy="1261226"/>
          </a:xfrm>
          <a:prstGeom prst="rect">
            <a:avLst/>
          </a:prstGeom>
          <a:solidFill>
            <a:srgbClr val="F1F8EC">
              <a:alpha val="4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E7FAA-B1A2-4F7A-890D-074B56AB594F}"/>
              </a:ext>
            </a:extLst>
          </p:cNvPr>
          <p:cNvSpPr txBox="1"/>
          <p:nvPr/>
        </p:nvSpPr>
        <p:spPr>
          <a:xfrm>
            <a:off x="1289240" y="1694439"/>
            <a:ext cx="4954397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ts val="1200"/>
              </a:spcBef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Транспортировка пациента</a:t>
            </a:r>
            <a:r>
              <a:rPr lang="ru-RU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b="1" dirty="0">
                <a:solidFill>
                  <a:srgbClr val="8E3232"/>
                </a:solidFill>
                <a:latin typeface="FS Joey Pro" panose="02000806040000020004" pitchFamily="50" charset="-52"/>
              </a:rPr>
              <a:t>ПРИ УГРОЗЕ ЕГО ЖИЗНИ 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(острая сердечно-сосудистая и дыхательная недостаточность)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осуществляется в приемное отделение </a:t>
            </a:r>
            <a:r>
              <a:rPr lang="ru-RU" b="1" dirty="0">
                <a:solidFill>
                  <a:srgbClr val="8E3232"/>
                </a:solidFill>
                <a:latin typeface="FS Joey Pro" panose="02000806040000020004" pitchFamily="50" charset="-52"/>
              </a:rPr>
              <a:t>БЛИЖАЙШЕЙ МЕДИЦИНСКОЙ ОРГАНИЗАЦИИ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которая оказывает экстренную стационарную медицинскую помощь</a:t>
            </a:r>
          </a:p>
          <a:p>
            <a:pPr marL="539750" algn="l" fontAlgn="base">
              <a:spcBef>
                <a:spcPts val="1200"/>
              </a:spcBef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При транспортировке пациента в стационар допускается его сопровождение </a:t>
            </a:r>
            <a:r>
              <a:rPr lang="ru-RU" sz="1400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(не более одного человека)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в санитарном автотранспорте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1613A-8470-4C9C-9F83-079DC6AEF1EC}"/>
              </a:ext>
            </a:extLst>
          </p:cNvPr>
          <p:cNvSpPr txBox="1"/>
          <p:nvPr/>
        </p:nvSpPr>
        <p:spPr>
          <a:xfrm>
            <a:off x="7046022" y="3717323"/>
            <a:ext cx="4850704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первая группа (красная зона)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– пациенты, состояние которых представляет </a:t>
            </a:r>
            <a:r>
              <a:rPr lang="ru-RU" sz="1400" u="sng" dirty="0">
                <a:solidFill>
                  <a:srgbClr val="8E3232"/>
                </a:solidFill>
                <a:latin typeface="FS Joey Pro" panose="02000806040000020004" pitchFamily="50" charset="-52"/>
              </a:rPr>
              <a:t>непосредственную угрозу жизни или имеющие высокий риск 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ухудшения и требующие экстренной медицинской помощи</a:t>
            </a:r>
          </a:p>
          <a:p>
            <a:pPr>
              <a:spcBef>
                <a:spcPts val="1200"/>
              </a:spcBef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вторая группа (желтая зона)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– пациенты, состояние которых представляет </a:t>
            </a:r>
            <a:r>
              <a:rPr lang="ru-RU" sz="1400" u="sng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потенциальную угрозу для здоровья или может прогрессировать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с развитием ситуации, требующей экстренной медицинской помощи</a:t>
            </a:r>
          </a:p>
          <a:p>
            <a:pPr>
              <a:spcBef>
                <a:spcPts val="12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третья группа (зеленая зона)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– пациенты, состояние которых </a:t>
            </a:r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не представляет непосредственной угрозы для жизни и здоровья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и не требует госпитализации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246B5F-075C-4C25-BBBA-6BBDCBB2DED4}"/>
              </a:ext>
            </a:extLst>
          </p:cNvPr>
          <p:cNvSpPr/>
          <p:nvPr/>
        </p:nvSpPr>
        <p:spPr>
          <a:xfrm>
            <a:off x="295274" y="802219"/>
            <a:ext cx="11896726" cy="4571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A3C1C-6EEB-4400-A468-868B877153F6}"/>
              </a:ext>
            </a:extLst>
          </p:cNvPr>
          <p:cNvSpPr txBox="1"/>
          <p:nvPr/>
        </p:nvSpPr>
        <p:spPr>
          <a:xfrm>
            <a:off x="2042967" y="40025"/>
            <a:ext cx="6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СКОРАЯ МЕДИЦИНСКАЯ ПОМОЩЬ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18D556-6FE0-4566-9362-4696ECEB53EA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354C9-FC87-45EA-9A95-BE723003332E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71ED2-C2D2-4143-A377-A71670EB0E4F}"/>
              </a:ext>
            </a:extLst>
          </p:cNvPr>
          <p:cNvSpPr txBox="1"/>
          <p:nvPr/>
        </p:nvSpPr>
        <p:spPr>
          <a:xfrm>
            <a:off x="295274" y="820565"/>
            <a:ext cx="7194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ДСМ-225/2020</a:t>
            </a:r>
            <a:b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</a:b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1000" b="1" dirty="0">
                <a:solidFill>
                  <a:srgbClr val="728E41"/>
                </a:solidFill>
                <a:effectLst/>
                <a:latin typeface="FS Joey Pro" panose="02000806040000020004" pitchFamily="50" charset="-52"/>
              </a:rPr>
              <a:t>Об утверждении правил оказания скорой медицинской помощи, в том числе с привлечением медицинской авиации»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70B5B9-C878-4193-9249-5C14D9783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40" y="3855678"/>
            <a:ext cx="504792" cy="5047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B41BC0-DAD8-427E-99A3-A6EE46F3E135}"/>
              </a:ext>
            </a:extLst>
          </p:cNvPr>
          <p:cNvSpPr txBox="1"/>
          <p:nvPr/>
        </p:nvSpPr>
        <p:spPr>
          <a:xfrm>
            <a:off x="2153765" y="4999748"/>
            <a:ext cx="374285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Станции скорой медицинской помощи областей, городов республиканского значения и столицы ОСНАЩАЮТСЯ САНИТАРНЫМ АВТОТРАНСПОРТОМ из расчета </a:t>
            </a:r>
            <a:r>
              <a:rPr lang="ru-RU" sz="1400" b="1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1 единица на 10 тысяч населения и менее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88D510-372C-43A7-9495-6F4305FE3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4" y="5176201"/>
            <a:ext cx="840947" cy="8166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78BACA-4065-48C7-854F-F65F4D147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49" y="1535921"/>
            <a:ext cx="599205" cy="5992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43E29A-55CF-4950-9EB3-4954C575670D}"/>
              </a:ext>
            </a:extLst>
          </p:cNvPr>
          <p:cNvSpPr txBox="1"/>
          <p:nvPr/>
        </p:nvSpPr>
        <p:spPr>
          <a:xfrm>
            <a:off x="7108854" y="1355885"/>
            <a:ext cx="46999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После передачи пациента в приемное отделение стационара </a:t>
            </a:r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МЕДИЦИНСКАЯ СЕСТРА ПРОВОДИТ РАСПРЕДЕЛЕНИЕ ПОСТУПАЮЩИХ ПАЦИЕНТОВ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на группы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u="sng" dirty="0">
                <a:solidFill>
                  <a:srgbClr val="8E3232"/>
                </a:solidFill>
                <a:latin typeface="FS Joey Pro" panose="02000806040000020004" pitchFamily="50" charset="-52"/>
              </a:rPr>
              <a:t>В ТЕЧЕНИЕ 60 СЕКУНД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(медицинскую сортировку по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триаж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-системе)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исходя из первоочередности оказания 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экстренной медицинской помощи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DD4DCE-A2FE-498D-A822-29506F6E7074}"/>
              </a:ext>
            </a:extLst>
          </p:cNvPr>
          <p:cNvSpPr txBox="1"/>
          <p:nvPr/>
        </p:nvSpPr>
        <p:spPr>
          <a:xfrm>
            <a:off x="7735913" y="2901820"/>
            <a:ext cx="41104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Пациенты, которые определены в группу, получают опознавательный знак в виде специальной цветной бирки либо цветной ленты</a:t>
            </a:r>
            <a:endParaRPr lang="ru-RU" sz="14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A1B0AA8-37BF-4E5F-B83E-49AB6593B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0916" y="3024353"/>
            <a:ext cx="518712" cy="5387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428DB2C-2678-4A17-97D1-CF7556F6EA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1" y="179657"/>
            <a:ext cx="872821" cy="462746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E624A91-3375-474D-93CA-6CAF52BECDCD}"/>
              </a:ext>
            </a:extLst>
          </p:cNvPr>
          <p:cNvSpPr/>
          <p:nvPr/>
        </p:nvSpPr>
        <p:spPr>
          <a:xfrm>
            <a:off x="987479" y="1313921"/>
            <a:ext cx="5256158" cy="5413899"/>
          </a:xfrm>
          <a:prstGeom prst="rect">
            <a:avLst/>
          </a:prstGeom>
          <a:noFill/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9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68771B6-1629-4B34-AA4C-885223171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6ACB158-D328-4227-AE6A-1E69CD7A2392}"/>
              </a:ext>
            </a:extLst>
          </p:cNvPr>
          <p:cNvSpPr/>
          <p:nvPr/>
        </p:nvSpPr>
        <p:spPr>
          <a:xfrm>
            <a:off x="5771075" y="2892843"/>
            <a:ext cx="5793908" cy="1031214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3A2DD08-103B-4A07-908E-F52C09B9E722}"/>
              </a:ext>
            </a:extLst>
          </p:cNvPr>
          <p:cNvSpPr/>
          <p:nvPr/>
        </p:nvSpPr>
        <p:spPr>
          <a:xfrm>
            <a:off x="9383455" y="2990719"/>
            <a:ext cx="1717213" cy="215264"/>
          </a:xfrm>
          <a:prstGeom prst="rect">
            <a:avLst/>
          </a:prstGeom>
          <a:solidFill>
            <a:srgbClr val="F3ABB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D486BEE-D65B-4AEC-97B6-52F385CD7BCA}"/>
              </a:ext>
            </a:extLst>
          </p:cNvPr>
          <p:cNvSpPr/>
          <p:nvPr/>
        </p:nvSpPr>
        <p:spPr>
          <a:xfrm>
            <a:off x="7731621" y="3434059"/>
            <a:ext cx="998722" cy="21526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0FA854-9263-47D2-ADDB-6196619F41E0}"/>
              </a:ext>
            </a:extLst>
          </p:cNvPr>
          <p:cNvSpPr/>
          <p:nvPr/>
        </p:nvSpPr>
        <p:spPr>
          <a:xfrm>
            <a:off x="1145321" y="1338243"/>
            <a:ext cx="4122197" cy="576674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295275" y="822060"/>
            <a:ext cx="11896726" cy="10267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50922-EE9C-4F5D-B3AF-94CC5F3EFCA7}"/>
              </a:ext>
            </a:extLst>
          </p:cNvPr>
          <p:cNvSpPr txBox="1"/>
          <p:nvPr/>
        </p:nvSpPr>
        <p:spPr>
          <a:xfrm>
            <a:off x="1485900" y="140480"/>
            <a:ext cx="547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СКОРАЯ МЕДИЦИНСКАЯ ПОМОЩЬ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096295-4565-4DE7-AE2A-4D1AD9CEAF69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0B2CD-35BB-4B57-8BBA-AC5F30755B4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F419C-826B-49BE-BECF-D065368B205F}"/>
              </a:ext>
            </a:extLst>
          </p:cNvPr>
          <p:cNvSpPr txBox="1"/>
          <p:nvPr/>
        </p:nvSpPr>
        <p:spPr>
          <a:xfrm>
            <a:off x="267057" y="924730"/>
            <a:ext cx="719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ДСМ-225/2020</a:t>
            </a:r>
            <a:b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</a:b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900" b="1" dirty="0">
                <a:solidFill>
                  <a:srgbClr val="728E41"/>
                </a:solidFill>
                <a:effectLst/>
                <a:latin typeface="FS Joey Pro" panose="02000806040000020004" pitchFamily="50" charset="-52"/>
              </a:rPr>
              <a:t>Об утверждении правил оказания скорой медицинской помощи, в том числе с привлечением медицинской авиации»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34FBE3-F0A2-4803-9555-3A3D202E2754}"/>
              </a:ext>
            </a:extLst>
          </p:cNvPr>
          <p:cNvSpPr txBox="1"/>
          <p:nvPr/>
        </p:nvSpPr>
        <p:spPr>
          <a:xfrm>
            <a:off x="1152295" y="1321881"/>
            <a:ext cx="393525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Категория срочности 4 </a:t>
            </a:r>
            <a:b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</a:br>
            <a:r>
              <a:rPr lang="ru-RU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(время прибытия бригады - до 60 минут)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BE2FD2-071C-48F5-9997-E3CCB94DB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75" y="1626580"/>
            <a:ext cx="771769" cy="7717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458A8F-F295-4341-8486-D8BB17B420DE}"/>
              </a:ext>
            </a:extLst>
          </p:cNvPr>
          <p:cNvSpPr txBox="1"/>
          <p:nvPr/>
        </p:nvSpPr>
        <p:spPr>
          <a:xfrm>
            <a:off x="6766560" y="1534487"/>
            <a:ext cx="4546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buFont typeface="Arial" panose="020B0604020202020204" pitchFamily="34" charset="0"/>
              <a:buChar char="•"/>
              <a:defRPr sz="1200" b="0" i="0">
                <a:solidFill>
                  <a:srgbClr val="084065"/>
                </a:solidFill>
                <a:effectLst/>
                <a:latin typeface="FS Joey Pro" panose="02000806040000020004" pitchFamily="50" charset="-52"/>
              </a:defRPr>
            </a:lvl1pPr>
          </a:lstStyle>
          <a:p>
            <a:pPr marL="0" indent="0">
              <a:buNone/>
            </a:pPr>
            <a:r>
              <a:rPr lang="ru-RU" sz="1400" dirty="0">
                <a:solidFill>
                  <a:srgbClr val="2E471D"/>
                </a:solidFill>
              </a:rPr>
              <a:t>При поступлении вызовов </a:t>
            </a:r>
            <a:r>
              <a:rPr lang="ru-RU" sz="1400" b="1" u="sng" dirty="0">
                <a:solidFill>
                  <a:srgbClr val="2E471D"/>
                </a:solidFill>
              </a:rPr>
              <a:t>4 категории срочности</a:t>
            </a:r>
            <a:r>
              <a:rPr lang="ru-RU" sz="1400" dirty="0">
                <a:solidFill>
                  <a:srgbClr val="2E471D"/>
                </a:solidFill>
              </a:rPr>
              <a:t> диспетчер станции скорой медицинской помощи передаёт вызов бригадам скорой помощи </a:t>
            </a:r>
            <a:r>
              <a:rPr lang="ru-RU" sz="1400" b="1" u="sng" dirty="0">
                <a:solidFill>
                  <a:srgbClr val="2E471D"/>
                </a:solidFill>
              </a:rPr>
              <a:t>при поликлинике по месту обращения пациента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4CC522-5B63-4014-8B43-0D200E43E75A}"/>
              </a:ext>
            </a:extLst>
          </p:cNvPr>
          <p:cNvSpPr/>
          <p:nvPr/>
        </p:nvSpPr>
        <p:spPr>
          <a:xfrm>
            <a:off x="1152295" y="1959098"/>
            <a:ext cx="4116392" cy="4768722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060A9-DDA4-453A-A3F1-E182A8457543}"/>
              </a:ext>
            </a:extLst>
          </p:cNvPr>
          <p:cNvSpPr txBox="1"/>
          <p:nvPr/>
        </p:nvSpPr>
        <p:spPr>
          <a:xfrm>
            <a:off x="1229594" y="2065622"/>
            <a:ext cx="378066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Острые заболевания или обострения хронических заболеваний, без явных признаков угрозы жизни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Острые воспалительные и аллергические заболевания кожи и подкожной клетчатки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Легкие травмы (неглубокие раны, ожоги, ушибы, ссадины)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Болевой синдром, вызванный хроническим заболеванием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Рвота + жидкий стул с легкими признаками обезвоживания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Рвота у беременных (до 12 недель)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Острая задержка мочи, вызванная хроническими заболеваниями Моча с примесью крови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Воспалительные заболевания после родов, абортов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Инородные тела, кроме дыхательных путей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Состояния, требующих проведения медицинских манипуляций в условиях организаций ПМСП или стационара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Укусы (ужаления) животных и насекомых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Артериальная гипертензия (без осложненного криза)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Высокая температура, не купируемая самостоятельно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D7E88-493C-4D04-B84D-90C74BE0E826}"/>
              </a:ext>
            </a:extLst>
          </p:cNvPr>
          <p:cNvSpPr txBox="1"/>
          <p:nvPr/>
        </p:nvSpPr>
        <p:spPr>
          <a:xfrm>
            <a:off x="6599398" y="4365430"/>
            <a:ext cx="51408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buFont typeface="Arial" panose="020B0604020202020204" pitchFamily="34" charset="0"/>
              <a:buChar char="•"/>
              <a:defRPr sz="1200" b="0" i="0">
                <a:solidFill>
                  <a:srgbClr val="084065"/>
                </a:solidFill>
                <a:effectLst/>
                <a:latin typeface="FS Joey Pro" panose="02000806040000020004" pitchFamily="50" charset="-52"/>
              </a:defRPr>
            </a:lvl1pPr>
          </a:lstStyle>
          <a:p>
            <a:pPr marL="0" indent="0">
              <a:buNone/>
            </a:pPr>
            <a:r>
              <a:rPr lang="ru-RU" sz="1400" dirty="0"/>
              <a:t>Фельдшерские и специализированные (врачебные) бригады отделения СМП при организации ПМСП оказывают медицинскую помощь лицам, находящимся в зоне обслуживания организации ПМСП </a:t>
            </a:r>
            <a:r>
              <a:rPr lang="ru-RU" sz="1400" b="1" u="sng" dirty="0">
                <a:solidFill>
                  <a:srgbClr val="D8303E"/>
                </a:solidFill>
              </a:rPr>
              <a:t>КРУГЛОСУТОЧНО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0A8D04-E361-437A-A334-CF204F42F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53" y="4562248"/>
            <a:ext cx="653043" cy="56921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C265CD-BDFA-42F6-BBBA-99A39FAAD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8A30E66-5CF3-48DA-9BDF-5BCDCC0BC033}"/>
              </a:ext>
            </a:extLst>
          </p:cNvPr>
          <p:cNvSpPr txBox="1"/>
          <p:nvPr/>
        </p:nvSpPr>
        <p:spPr>
          <a:xfrm>
            <a:off x="5833230" y="2918970"/>
            <a:ext cx="54803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buFont typeface="Arial" panose="020B0604020202020204" pitchFamily="34" charset="0"/>
              <a:buChar char="•"/>
              <a:defRPr sz="1200" b="0" i="0">
                <a:solidFill>
                  <a:srgbClr val="084065"/>
                </a:solidFill>
                <a:effectLst/>
                <a:latin typeface="FS Joey Pro" panose="02000806040000020004" pitchFamily="50" charset="-52"/>
              </a:defRPr>
            </a:lvl1pPr>
          </a:lstStyle>
          <a:p>
            <a:pPr marL="0" indent="0">
              <a:buNone/>
            </a:pPr>
            <a:r>
              <a:rPr lang="ru-RU" sz="1400" dirty="0">
                <a:solidFill>
                  <a:srgbClr val="2E471D"/>
                </a:solidFill>
              </a:rPr>
              <a:t>В поликлиниках с прикрепленным населением менее </a:t>
            </a:r>
            <a:r>
              <a:rPr lang="ru-RU" sz="1400" b="1" u="sng" dirty="0">
                <a:solidFill>
                  <a:srgbClr val="2E471D"/>
                </a:solidFill>
              </a:rPr>
              <a:t>20 000</a:t>
            </a:r>
            <a:r>
              <a:rPr lang="ru-RU" sz="1400" b="1" dirty="0">
                <a:solidFill>
                  <a:srgbClr val="2E471D"/>
                </a:solidFill>
              </a:rPr>
              <a:t> </a:t>
            </a:r>
            <a:r>
              <a:rPr lang="ru-RU" sz="1400" dirty="0">
                <a:solidFill>
                  <a:srgbClr val="2E471D"/>
                </a:solidFill>
              </a:rPr>
              <a:t>человек, обслуживание вызовов 4 категории срочности допускается путем передачи данной услуги в аутсорсинг в  другие медорганизации, имеющие лицензию на оказание скорой медицинской помощи</a:t>
            </a:r>
            <a:endParaRPr lang="ru-RU" sz="1400" b="1" u="sng" dirty="0">
              <a:solidFill>
                <a:srgbClr val="2E471D"/>
              </a:solidFill>
            </a:endParaRPr>
          </a:p>
        </p:txBody>
      </p:sp>
      <p:pic>
        <p:nvPicPr>
          <p:cNvPr id="4" name="Рисунок 3" descr="Изображение выглядит как текст, игрушка, векторная графи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41F0B165-1FD0-4018-BADC-459DE87CD2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391" y="3249406"/>
            <a:ext cx="934320" cy="9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2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68771B6-1629-4B34-AA4C-885223171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1CD9691-20E4-4770-8D17-4DB39F6947F8}"/>
              </a:ext>
            </a:extLst>
          </p:cNvPr>
          <p:cNvSpPr/>
          <p:nvPr/>
        </p:nvSpPr>
        <p:spPr>
          <a:xfrm>
            <a:off x="5942561" y="5309321"/>
            <a:ext cx="5921829" cy="115527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E1DFA4-AB6C-4D41-8C9A-CA35FD8D6271}"/>
              </a:ext>
            </a:extLst>
          </p:cNvPr>
          <p:cNvSpPr/>
          <p:nvPr/>
        </p:nvSpPr>
        <p:spPr>
          <a:xfrm>
            <a:off x="1037538" y="1438976"/>
            <a:ext cx="4492405" cy="2165754"/>
          </a:xfrm>
          <a:prstGeom prst="rect">
            <a:avLst/>
          </a:prstGeom>
          <a:solidFill>
            <a:srgbClr val="FBE5EB">
              <a:alpha val="49804"/>
            </a:srgbClr>
          </a:solidFill>
          <a:ln w="19050">
            <a:solidFill>
              <a:srgbClr val="F3ABB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295275" y="822060"/>
            <a:ext cx="11896726" cy="10267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50922-EE9C-4F5D-B3AF-94CC5F3EFCA7}"/>
              </a:ext>
            </a:extLst>
          </p:cNvPr>
          <p:cNvSpPr txBox="1"/>
          <p:nvPr/>
        </p:nvSpPr>
        <p:spPr>
          <a:xfrm>
            <a:off x="1485900" y="140480"/>
            <a:ext cx="547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СКОРАЯ МЕДИЦИНСКАЯ ПОМОЩЬ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096295-4565-4DE7-AE2A-4D1AD9CEAF69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0B2CD-35BB-4B57-8BBA-AC5F30755B4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F419C-826B-49BE-BECF-D065368B205F}"/>
              </a:ext>
            </a:extLst>
          </p:cNvPr>
          <p:cNvSpPr txBox="1"/>
          <p:nvPr/>
        </p:nvSpPr>
        <p:spPr>
          <a:xfrm>
            <a:off x="267057" y="924730"/>
            <a:ext cx="719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ДСМ-225/2020</a:t>
            </a:r>
            <a:b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</a:b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900" b="1" dirty="0">
                <a:solidFill>
                  <a:srgbClr val="728E41"/>
                </a:solidFill>
                <a:effectLst/>
                <a:latin typeface="FS Joey Pro" panose="02000806040000020004" pitchFamily="50" charset="-52"/>
              </a:rPr>
              <a:t>Об утверждении правил оказания скорой медицинской помощи, в том числе с привлечением медицинской авиации»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FD8BDC-21FB-468D-9AC6-C01B6B68AE7A}"/>
              </a:ext>
            </a:extLst>
          </p:cNvPr>
          <p:cNvSpPr txBox="1"/>
          <p:nvPr/>
        </p:nvSpPr>
        <p:spPr>
          <a:xfrm>
            <a:off x="1079007" y="1653528"/>
            <a:ext cx="4333474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indent="-87313"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defRPr>
            </a:lvl1pPr>
          </a:lstStyle>
          <a:p>
            <a:pPr marL="896938" indent="0">
              <a:spcBef>
                <a:spcPts val="800"/>
              </a:spcBef>
              <a:buNone/>
            </a:pPr>
            <a:r>
              <a:rPr lang="ru-RU" dirty="0">
                <a:solidFill>
                  <a:srgbClr val="580000"/>
                </a:solidFill>
              </a:rPr>
              <a:t>При угрозе жизни и здоровью сотрудников бригад СМП вызовы обслуживаются в  присутствии представителей </a:t>
            </a:r>
            <a:r>
              <a:rPr lang="ru-RU" b="1" u="sng" dirty="0">
                <a:solidFill>
                  <a:srgbClr val="580000"/>
                </a:solidFill>
              </a:rPr>
              <a:t>территориальных органов внутренних дел</a:t>
            </a:r>
          </a:p>
          <a:p>
            <a:pPr indent="0">
              <a:spcBef>
                <a:spcPts val="800"/>
              </a:spcBef>
              <a:buNone/>
            </a:pPr>
            <a:r>
              <a:rPr lang="ru-RU" dirty="0">
                <a:solidFill>
                  <a:srgbClr val="580000"/>
                </a:solidFill>
              </a:rPr>
              <a:t>В случае их отсутствия, бригады СМП </a:t>
            </a:r>
            <a:r>
              <a:rPr lang="ru-RU" b="1" dirty="0">
                <a:solidFill>
                  <a:srgbClr val="580000"/>
                </a:solidFill>
              </a:rPr>
              <a:t>оповещают </a:t>
            </a:r>
            <a:br>
              <a:rPr lang="en-US" b="1" dirty="0">
                <a:solidFill>
                  <a:srgbClr val="580000"/>
                </a:solidFill>
              </a:rPr>
            </a:br>
            <a:r>
              <a:rPr lang="ru-RU" b="1" dirty="0">
                <a:solidFill>
                  <a:srgbClr val="580000"/>
                </a:solidFill>
              </a:rPr>
              <a:t>диспетчера о риске угрозы жизни и здоровью </a:t>
            </a:r>
            <a:r>
              <a:rPr lang="ru-RU" dirty="0">
                <a:solidFill>
                  <a:srgbClr val="580000"/>
                </a:solidFill>
              </a:rPr>
              <a:t>и </a:t>
            </a:r>
            <a:br>
              <a:rPr lang="en-US" dirty="0">
                <a:solidFill>
                  <a:srgbClr val="580000"/>
                </a:solidFill>
              </a:rPr>
            </a:br>
            <a:r>
              <a:rPr lang="ru-RU" dirty="0">
                <a:solidFill>
                  <a:srgbClr val="580000"/>
                </a:solidFill>
              </a:rPr>
              <a:t>дальнейшее обслуживание вызова осуществляется </a:t>
            </a:r>
            <a:br>
              <a:rPr lang="en-US" dirty="0">
                <a:solidFill>
                  <a:srgbClr val="580000"/>
                </a:solidFill>
              </a:rPr>
            </a:br>
            <a:r>
              <a:rPr lang="ru-RU" dirty="0">
                <a:solidFill>
                  <a:srgbClr val="580000"/>
                </a:solidFill>
              </a:rPr>
              <a:t>в присутствии представителей территориальных </a:t>
            </a:r>
            <a:br>
              <a:rPr lang="en-US" dirty="0">
                <a:solidFill>
                  <a:srgbClr val="580000"/>
                </a:solidFill>
              </a:rPr>
            </a:br>
            <a:r>
              <a:rPr lang="ru-RU" dirty="0">
                <a:solidFill>
                  <a:srgbClr val="580000"/>
                </a:solidFill>
              </a:rPr>
              <a:t>органов внутренних дел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12772A-862D-4EDF-AD09-F07DC51AE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11" y="1638939"/>
            <a:ext cx="707886" cy="7078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89BB68-7746-4B45-8C1A-43A031DFA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091" y="2530231"/>
            <a:ext cx="912223" cy="91222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15117AB-0B18-4E8C-9441-644634F8732A}"/>
              </a:ext>
            </a:extLst>
          </p:cNvPr>
          <p:cNvSpPr txBox="1"/>
          <p:nvPr/>
        </p:nvSpPr>
        <p:spPr>
          <a:xfrm>
            <a:off x="6305006" y="1438976"/>
            <a:ext cx="559172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400">
                <a:solidFill>
                  <a:srgbClr val="084065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u="sng" dirty="0"/>
              <a:t>Фельдшером или врачом бригады СМП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 результатам данных осмотра пациента</a:t>
            </a:r>
            <a:r>
              <a:rPr lang="ru-RU" dirty="0"/>
              <a:t>, </a:t>
            </a:r>
            <a:r>
              <a:rPr lang="ru-RU" sz="1200" dirty="0"/>
              <a:t>инструментальной диагностики, динамики состояния на фоне или после проведенных лечебных мероприятий, в соответствии с предварительным диагнозом, отражающим причины данного состояния</a:t>
            </a:r>
            <a:r>
              <a:rPr lang="ru-RU" dirty="0"/>
              <a:t>, </a:t>
            </a:r>
            <a:r>
              <a:rPr lang="ru-RU" b="1" u="sng" dirty="0"/>
              <a:t>принимается одно из следующих решений:</a:t>
            </a:r>
          </a:p>
          <a:p>
            <a:r>
              <a:rPr lang="ru-RU" dirty="0"/>
              <a:t>транспортировка пациента в медицинскую организацию</a:t>
            </a:r>
          </a:p>
          <a:p>
            <a:r>
              <a:rPr lang="ru-RU" dirty="0"/>
              <a:t>оставление пациента на месте вызова</a:t>
            </a:r>
          </a:p>
          <a:p>
            <a:r>
              <a:rPr lang="ru-RU" dirty="0"/>
              <a:t>оставление пациента на дому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A9F1F6-FC03-4550-BBE7-0E102EDB2EA3}"/>
              </a:ext>
            </a:extLst>
          </p:cNvPr>
          <p:cNvSpPr txBox="1"/>
          <p:nvPr/>
        </p:nvSpPr>
        <p:spPr>
          <a:xfrm>
            <a:off x="1037538" y="3977325"/>
            <a:ext cx="416355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400" b="1" u="sng">
                <a:solidFill>
                  <a:srgbClr val="084065"/>
                </a:solidFill>
                <a:latin typeface="FS Joey Pro" panose="02000806040000020004" pitchFamily="50" charset="-52"/>
              </a:defRPr>
            </a:lvl1pPr>
          </a:lstStyle>
          <a:p>
            <a:pPr marL="539750">
              <a:spcBef>
                <a:spcPts val="1200"/>
              </a:spcBef>
            </a:pPr>
            <a:r>
              <a:rPr lang="ru-RU" u="none" dirty="0"/>
              <a:t>БРИГАДА СМП ОБСЛУЖИВАЕТ ВЫЗОВЫ ПАЦИЕНТОВ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rgbClr val="8E3232"/>
                </a:solidFill>
              </a:rPr>
              <a:t>БЕЗ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выписки рецептов на лекарственные средства</a:t>
            </a:r>
          </a:p>
          <a:p>
            <a:r>
              <a:rPr lang="ru-RU" u="none" dirty="0">
                <a:solidFill>
                  <a:srgbClr val="8E3232"/>
                </a:solidFill>
              </a:rPr>
              <a:t>БЕЗ</a:t>
            </a:r>
            <a:r>
              <a:rPr lang="ru-RU" u="none" dirty="0"/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выдачи листов о временной нетрудоспособности</a:t>
            </a:r>
          </a:p>
          <a:p>
            <a:r>
              <a:rPr lang="ru-RU" u="none" dirty="0">
                <a:solidFill>
                  <a:srgbClr val="8E3232"/>
                </a:solidFill>
              </a:rPr>
              <a:t>БЕЗ</a:t>
            </a:r>
            <a:r>
              <a:rPr lang="ru-RU" u="none" dirty="0"/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проведения освидетельствования факта смерти и выдачи заключения о смерти</a:t>
            </a:r>
          </a:p>
          <a:p>
            <a:r>
              <a:rPr lang="ru-RU" u="none" dirty="0">
                <a:solidFill>
                  <a:srgbClr val="8E3232"/>
                </a:solidFill>
              </a:rPr>
              <a:t>БЕЗ</a:t>
            </a:r>
            <a:r>
              <a:rPr lang="ru-RU" u="none" dirty="0"/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проведения освидетельствования на предмет алкогольного и наркотического опьянения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27ABD5-75F0-453C-9344-842A79DE6FD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8" y="3976539"/>
            <a:ext cx="572446" cy="57244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950112F-533D-495B-849C-3B76C71F3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37" y="2605175"/>
            <a:ext cx="133374" cy="1333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D6851C-681A-4E00-80E0-234256D73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37" y="2813221"/>
            <a:ext cx="133374" cy="1333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F813621-EB7D-40FA-A869-122696751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37" y="3006419"/>
            <a:ext cx="133374" cy="1333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4DFE61F-D161-4113-9FB6-F215F56F0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11" y="3632532"/>
            <a:ext cx="768853" cy="76885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B7B00A9-4669-4367-9C1A-4951C0FC1630}"/>
              </a:ext>
            </a:extLst>
          </p:cNvPr>
          <p:cNvSpPr txBox="1"/>
          <p:nvPr/>
        </p:nvSpPr>
        <p:spPr>
          <a:xfrm>
            <a:off x="7004389" y="3539906"/>
            <a:ext cx="46962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Если пациенту </a:t>
            </a:r>
            <a:r>
              <a:rPr lang="ru-RU" sz="1400" b="1" u="sng" dirty="0">
                <a:solidFill>
                  <a:srgbClr val="084065"/>
                </a:solidFill>
                <a:latin typeface="FS Joey Pro" panose="02000806040000020004" pitchFamily="50" charset="-52"/>
              </a:rPr>
              <a:t>не требуется госпитализация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, бригада СМП может оставить его по месту вызова/жительства, при этом пациенту будут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ДАНЫ МЕДИЦИНСКИЕ РЕКОМЕНДАЦИИ для дальнейшего обращения в поликлинику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8748B3-1819-4F31-8AB0-72151B552DA6}"/>
              </a:ext>
            </a:extLst>
          </p:cNvPr>
          <p:cNvSpPr txBox="1"/>
          <p:nvPr/>
        </p:nvSpPr>
        <p:spPr>
          <a:xfrm>
            <a:off x="6828093" y="5478345"/>
            <a:ext cx="483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При необходимости </a:t>
            </a:r>
            <a:r>
              <a:rPr lang="ru-RU" sz="1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посещения врача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, после вызова бригады СМП, в поликлинику 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по территории обслуживания 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передаётся актив и заполняется сигнальный лист для пациента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A95F19C-E166-41DA-8C1B-135C9A0761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44" y="5521192"/>
            <a:ext cx="707886" cy="7078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14F082-9FD5-456B-8065-4FB2D288DC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8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0E9E32-11B1-486C-943D-895E91415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ACBAAD-0333-4337-96D6-A18A344FE953}"/>
              </a:ext>
            </a:extLst>
          </p:cNvPr>
          <p:cNvSpPr/>
          <p:nvPr/>
        </p:nvSpPr>
        <p:spPr>
          <a:xfrm>
            <a:off x="5956663" y="981435"/>
            <a:ext cx="6047034" cy="5649267"/>
          </a:xfrm>
          <a:prstGeom prst="rect">
            <a:avLst/>
          </a:prstGeom>
          <a:solidFill>
            <a:srgbClr val="D4E4F4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F21ED-EF27-45D0-90C3-4FDE18734EE3}"/>
              </a:ext>
            </a:extLst>
          </p:cNvPr>
          <p:cNvSpPr txBox="1"/>
          <p:nvPr/>
        </p:nvSpPr>
        <p:spPr>
          <a:xfrm>
            <a:off x="1003160" y="1321556"/>
            <a:ext cx="4570651" cy="530914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896938" algn="l" fontAlgn="base">
              <a:spcAft>
                <a:spcPts val="600"/>
              </a:spcAft>
            </a:pPr>
            <a:r>
              <a:rPr lang="ru-RU" sz="1600" b="1" dirty="0">
                <a:solidFill>
                  <a:srgbClr val="8E3232"/>
                </a:solidFill>
                <a:latin typeface="FS Joey Pro" panose="02000806040000020004" pitchFamily="50" charset="-52"/>
              </a:rPr>
              <a:t>САНИТАРНЫЙ </a:t>
            </a:r>
            <a:r>
              <a:rPr lang="ru-RU" sz="1600" b="1" u="sng" dirty="0">
                <a:solidFill>
                  <a:srgbClr val="8E3232"/>
                </a:solidFill>
                <a:latin typeface="FS Joey Pro" panose="02000806040000020004" pitchFamily="50" charset="-52"/>
              </a:rPr>
              <a:t>АВТОТРАНСПОРТ</a:t>
            </a:r>
            <a:r>
              <a:rPr lang="ru-RU" sz="16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ОТДЕЛЕНИЯ МЕДИЦИНСКОЙ АВИАЦИИ используется при:</a:t>
            </a:r>
          </a:p>
          <a:p>
            <a:pPr algn="l" fontAlgn="base">
              <a:spcAft>
                <a:spcPts val="600"/>
              </a:spcAft>
            </a:pP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      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НЕВОЗМОЖНОСТИ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оказания медицинской помощи</a:t>
            </a:r>
            <a:b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</a:b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из-за отсутствия медицинской техники/изделий или специалистов соответствующей квалификации в медицинской организации, где находится пациент</a:t>
            </a:r>
          </a:p>
          <a:p>
            <a:pPr algn="l" fontAlgn="base">
              <a:spcAft>
                <a:spcPts val="600"/>
              </a:spcAft>
            </a:pP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      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НЕОБХОДИМОСТИ ДОСТАВКИ 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медицинских специалистов (вторичного и третичного уровней) к пациенту</a:t>
            </a:r>
          </a:p>
          <a:p>
            <a:pPr algn="l" fontAlgn="base">
              <a:spcAft>
                <a:spcPts val="600"/>
              </a:spcAft>
            </a:pP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      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ТРАНСПОРТИРОВКЕ БОЛЬНОГО 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в клиники вторичного и третичного уровней при невозможности и неэффективности оказания медицинской помощи по месту нахождения пациента</a:t>
            </a:r>
          </a:p>
          <a:p>
            <a:pPr algn="l" fontAlgn="base">
              <a:spcAft>
                <a:spcPts val="600"/>
              </a:spcAft>
            </a:pP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      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ТРАНСПОРТИРОВКЕ ОРГАНОВ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(части органа) и (или) тканей (части ткани) для последующей трансплантации в соответствующую медицинскую организацию</a:t>
            </a:r>
          </a:p>
          <a:p>
            <a:pPr algn="l" fontAlgn="base">
              <a:spcAft>
                <a:spcPts val="600"/>
              </a:spcAft>
            </a:pP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      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ТРАНСПОРТИРОВКЕ ПАЦИЕНТОВ и мобильной бригады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медицинской авиации санитарным автотранспортом с аэропорта в медицинскую организацию и обратно при выполнении заявки на воздушном судне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186A1-86E8-4D21-AC48-BA45C845EDF3}"/>
              </a:ext>
            </a:extLst>
          </p:cNvPr>
          <p:cNvSpPr txBox="1"/>
          <p:nvPr/>
        </p:nvSpPr>
        <p:spPr>
          <a:xfrm>
            <a:off x="5956663" y="981435"/>
            <a:ext cx="6156715" cy="58862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96938" fontAlgn="base">
              <a:spcAft>
                <a:spcPts val="600"/>
              </a:spcAft>
              <a:defRPr sz="1600" b="1">
                <a:solidFill>
                  <a:srgbClr val="084065"/>
                </a:solidFill>
                <a:latin typeface="FS Joey Pro" panose="02000806040000020004" pitchFamily="50" charset="-52"/>
              </a:defRPr>
            </a:lvl1pPr>
          </a:lstStyle>
          <a:p>
            <a:pPr marL="1079500">
              <a:spcAft>
                <a:spcPts val="1800"/>
              </a:spcAft>
            </a:pPr>
            <a:r>
              <a:rPr lang="ru-RU" dirty="0">
                <a:solidFill>
                  <a:srgbClr val="8E3232"/>
                </a:solidFill>
              </a:rPr>
              <a:t>ВОЗДУШНОЕ СУДНО</a:t>
            </a:r>
            <a:r>
              <a:rPr lang="ru-RU" dirty="0">
                <a:solidFill>
                  <a:srgbClr val="1A3F65"/>
                </a:solidFill>
              </a:rPr>
              <a:t> медицинской авиации используется при:</a:t>
            </a:r>
          </a:p>
          <a:p>
            <a:pPr marL="0" indent="182563">
              <a:spcAft>
                <a:spcPts val="0"/>
              </a:spcAft>
            </a:pPr>
            <a:r>
              <a:rPr lang="ru-RU" sz="1200" dirty="0">
                <a:solidFill>
                  <a:srgbClr val="8E3232"/>
                </a:solidFill>
              </a:rPr>
              <a:t>ТРУДНОЙ ТЕРРИТОРИАЛЬНОЙ ДОСТУПНОСТИ </a:t>
            </a:r>
            <a:r>
              <a:rPr lang="ru-RU" sz="1200" b="0" dirty="0"/>
              <a:t>(отсутствие дорожных покрытий, горная местность, недоступность медпомощи)</a:t>
            </a:r>
          </a:p>
          <a:p>
            <a:pPr marL="0" indent="182563">
              <a:spcAft>
                <a:spcPts val="0"/>
              </a:spcAft>
            </a:pPr>
            <a:r>
              <a:rPr lang="ru-RU" sz="1200" dirty="0">
                <a:solidFill>
                  <a:srgbClr val="8E3232"/>
                </a:solidFill>
              </a:rPr>
              <a:t>НЕВОЗМОЖНОСТИ ОКАЗАНИЯ МЕДПОМОЩИ </a:t>
            </a:r>
            <a:r>
              <a:rPr lang="ru-RU" sz="1200" b="0" dirty="0"/>
              <a:t>из-за отсутствия медтехники/</a:t>
            </a:r>
            <a:r>
              <a:rPr lang="ru-RU" sz="1200" b="0" dirty="0" err="1"/>
              <a:t>медизделий</a:t>
            </a:r>
            <a:r>
              <a:rPr lang="ru-RU" sz="1200" b="0" dirty="0"/>
              <a:t>  или профильных специалистов месту нахождения пациента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ПРИ ПРОИСШЕСТВИЯХ, </a:t>
            </a:r>
            <a:r>
              <a:rPr lang="ru-RU" sz="1200" b="0" dirty="0"/>
              <a:t>масштаб которых не позволяет бригадам </a:t>
            </a:r>
            <a:r>
              <a:rPr lang="ru-RU" sz="1200" b="0" dirty="0" err="1"/>
              <a:t>смп</a:t>
            </a:r>
            <a:r>
              <a:rPr lang="ru-RU" sz="1200" b="0" dirty="0"/>
              <a:t> осуществить транспортировку другими видами транспорта (наземный/водный)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ТРАНСПОРТИРОВКА ПАЦИЕНТА</a:t>
            </a:r>
            <a:r>
              <a:rPr lang="ru-RU" sz="1200" b="0" dirty="0"/>
              <a:t> из </a:t>
            </a:r>
            <a:r>
              <a:rPr lang="ru-RU" sz="1200" b="0" dirty="0" err="1"/>
              <a:t>медорганизаций</a:t>
            </a:r>
            <a:r>
              <a:rPr lang="ru-RU" sz="1200" b="0" dirty="0"/>
              <a:t> республиканского уровня в медорганизации по месту проживания для дальнейшего лечения. При транспортировке ребенка до 18 лет допускается сопровождение одним взрослым родственником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ТРАНСПОРТИРОВКА ПАЦИЕНТОВ</a:t>
            </a:r>
            <a:r>
              <a:rPr lang="ru-RU" sz="1200" b="0" dirty="0">
                <a:solidFill>
                  <a:srgbClr val="8E3232"/>
                </a:solidFill>
              </a:rPr>
              <a:t> </a:t>
            </a:r>
            <a:r>
              <a:rPr lang="ru-RU" sz="1200" b="0" dirty="0"/>
              <a:t>из зарубежных </a:t>
            </a:r>
            <a:r>
              <a:rPr lang="ru-RU" sz="1200" b="0" dirty="0" err="1"/>
              <a:t>медорганизаций</a:t>
            </a:r>
            <a:r>
              <a:rPr lang="ru-RU" sz="1200" b="0" dirty="0"/>
              <a:t> без самостоятельного дыхания, в коме, пострадавших от несчастного случая и травм, нуждающихся в медицинском сопровождении, состояние которых не позволяет транспортировку наземным транспортом и на воздушном судне регулярных рейсов гражданской авиации. Допускается сопровождение одним родственником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ТРАНСПОРТИРОВКА ПАЦИЕНТОВ,</a:t>
            </a:r>
            <a:r>
              <a:rPr lang="ru-RU" sz="1200" b="0" dirty="0">
                <a:solidFill>
                  <a:srgbClr val="8E3232"/>
                </a:solidFill>
              </a:rPr>
              <a:t> </a:t>
            </a:r>
            <a:r>
              <a:rPr lang="ru-RU" sz="1200" b="0" dirty="0"/>
              <a:t>находящихся на стационарном лечении за рубежом, при возникновении чрезвычайной ситуации или введении чрезвычайного положения 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ПЕРЕВОЗКА БИОМАТЕРИАЛОВ </a:t>
            </a:r>
            <a:r>
              <a:rPr lang="ru-RU" sz="1200" b="0" dirty="0"/>
              <a:t>для лабораторного исследования, грузов с лекарственными средствами и медицинскими изделиями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ДОСТАВКА МОБИЛЬНОЙ БРИГАДЫ МЕДИЦИНСКОЙ АВИАЦИИ</a:t>
            </a:r>
            <a:r>
              <a:rPr lang="ru-RU" sz="1200" b="0" dirty="0"/>
              <a:t>, членов комиссии в места чрезвычайной ситуации по ликвидации медико-санитарных последствий, объявлении карантина на республиканском уровне и обратно </a:t>
            </a:r>
          </a:p>
          <a:p>
            <a:pPr marL="0" indent="182563">
              <a:spcAft>
                <a:spcPts val="300"/>
              </a:spcAft>
            </a:pPr>
            <a:r>
              <a:rPr lang="ru-RU" sz="1200" dirty="0">
                <a:solidFill>
                  <a:srgbClr val="8E3232"/>
                </a:solidFill>
              </a:rPr>
              <a:t>ДОСТАВКА ПРОФИЛЬНЫХ СПЕЦИАЛИСТОВ </a:t>
            </a:r>
            <a:r>
              <a:rPr lang="ru-RU" sz="1200" b="0" dirty="0"/>
              <a:t>в </a:t>
            </a:r>
            <a:r>
              <a:rPr lang="ru-RU" sz="1200" b="0" dirty="0" err="1"/>
              <a:t>медорганизаци</a:t>
            </a:r>
            <a:r>
              <a:rPr lang="ru-RU" sz="1200" b="0" dirty="0"/>
              <a:t> для оказания медицинской помощи (консультации, операции, изъятие органов (части)/ тканей (части) из-за отсутствия медоборудования или квалифицированных специалистов и обратно регулярными рейсами</a:t>
            </a:r>
          </a:p>
          <a:p>
            <a:pPr marL="0">
              <a:spcAft>
                <a:spcPts val="300"/>
              </a:spcAft>
            </a:pPr>
            <a:r>
              <a:rPr lang="ru-RU" sz="1200" b="0" dirty="0"/>
              <a:t>      транспортировка на договорных условиях </a:t>
            </a:r>
            <a:r>
              <a:rPr lang="ru-RU" sz="1200" dirty="0">
                <a:solidFill>
                  <a:srgbClr val="8E3232"/>
                </a:solidFill>
              </a:rPr>
              <a:t>ВНЕ ГОСУДАРСТВЕННОГО ЗАДАНИЯ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7D41A3-DD9C-40FA-9783-C3AB6E52C086}"/>
              </a:ext>
            </a:extLst>
          </p:cNvPr>
          <p:cNvSpPr/>
          <p:nvPr/>
        </p:nvSpPr>
        <p:spPr>
          <a:xfrm>
            <a:off x="295275" y="822060"/>
            <a:ext cx="11896726" cy="10267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DEE40-7E92-4458-BF3D-2B9B4E7DCB3A}"/>
              </a:ext>
            </a:extLst>
          </p:cNvPr>
          <p:cNvSpPr txBox="1"/>
          <p:nvPr/>
        </p:nvSpPr>
        <p:spPr>
          <a:xfrm>
            <a:off x="1485900" y="140480"/>
            <a:ext cx="547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СКОРАЯ МЕДИЦИНСКАЯ ПОМОЩЬ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F3C745-067E-4914-922D-060ED8D2FD6C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5B697-4C75-4938-B332-E348ECA28E7D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ГАРАНТИРОВАННЫЙ ОБЪЕМ БЕСПЛАТНОЙ</a:t>
            </a:r>
            <a:endParaRPr lang="en-US" sz="2000" dirty="0">
              <a:solidFill>
                <a:schemeClr val="bg1"/>
              </a:solidFill>
              <a:latin typeface="FS Joey Pro" panose="02000806040000020004" pitchFamily="50" charset="-52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МЕДИЦИНСКОЙ ПОМОЩИ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467E2-FBA9-4C4C-BFAA-7100CD182AEF}"/>
              </a:ext>
            </a:extLst>
          </p:cNvPr>
          <p:cNvSpPr txBox="1"/>
          <p:nvPr/>
        </p:nvSpPr>
        <p:spPr>
          <a:xfrm>
            <a:off x="188303" y="909426"/>
            <a:ext cx="719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ДСМ-225/2020</a:t>
            </a:r>
            <a:b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</a:b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900" b="1" dirty="0">
                <a:solidFill>
                  <a:srgbClr val="728E41"/>
                </a:solidFill>
                <a:effectLst/>
                <a:latin typeface="FS Joey Pro" panose="02000806040000020004" pitchFamily="50" charset="-52"/>
              </a:rPr>
              <a:t>Об утверждении правил оказания скорой медицинской помощи, в том числе с привлечением медицинской авиации»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CEA41F-6E69-4575-AC84-4B84D471B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1085" y="1366124"/>
            <a:ext cx="842783" cy="8166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76A550-3F35-487A-BB6A-3950A36AD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46" y="936405"/>
            <a:ext cx="843535" cy="84353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5CD844E-C9F4-49D5-AD27-A8A9677EA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2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E97E41-02F9-4B16-A324-B4937B34D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0" y="2200186"/>
            <a:ext cx="2167604" cy="2167604"/>
          </a:xfrm>
          <a:prstGeom prst="rect">
            <a:avLst/>
          </a:prstGeom>
        </p:spPr>
      </p:pic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8449D354-23E9-4C89-84F2-43228EC777B6}"/>
              </a:ext>
            </a:extLst>
          </p:cNvPr>
          <p:cNvSpPr/>
          <p:nvPr/>
        </p:nvSpPr>
        <p:spPr>
          <a:xfrm>
            <a:off x="0" y="3418493"/>
            <a:ext cx="12192000" cy="2755828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solidFill>
              <a:srgbClr val="7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3992194" y="5301826"/>
            <a:ext cx="626623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Приказ Министра здравоохранения Республики Казахстан от 30 ноября 2020 года № ҚР ДСМ-223/2020</a:t>
            </a: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«Об утверждении правил оказания доврачебной медицинской помощи»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3136550" y="2406825"/>
            <a:ext cx="9202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ДОВРАЧЕБНАЯ МЕДИЦИНСКАЯ ПОМОЩЬ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11097</TotalTime>
  <Words>6629</Words>
  <Application>Microsoft Office PowerPoint</Application>
  <PresentationFormat>Широкоэкранный</PresentationFormat>
  <Paragraphs>622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FS Joey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Podskochaya Irina</dc:creator>
  <cp:lastModifiedBy>Podskochaya Irina</cp:lastModifiedBy>
  <cp:revision>85</cp:revision>
  <dcterms:created xsi:type="dcterms:W3CDTF">2021-07-22T11:55:49Z</dcterms:created>
  <dcterms:modified xsi:type="dcterms:W3CDTF">2021-08-18T06:59:22Z</dcterms:modified>
</cp:coreProperties>
</file>