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3"/>
    <p:sldId id="259" r:id="rId4"/>
    <p:sldId id="260" r:id="rId5"/>
    <p:sldId id="257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B9B9B9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144" y="678"/>
      </p:cViewPr>
      <p:guideLst>
        <p:guide orient="horz" pos="2172"/>
        <p:guide pos="3851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handoutMaster" Target="handoutMasters/handoutMaster1.xml"/><Relationship Id="rId23" Type="http://schemas.openxmlformats.org/officeDocument/2006/relationships/notesMaster" Target="notesMasters/notesMaster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 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>
                <a:sym typeface="+mn-ea"/>
              </a:rPr>
              <a:t>Click to edit Master title style</a:t>
            </a:r>
            <a:endParaRPr lang="en-US" dirty="0"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4128"/>
            <a:ext cx="12192000" cy="6862127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779645"/>
            <a:ext cx="9144000" cy="1758950"/>
          </a:xfrm>
        </p:spPr>
        <p:txBody>
          <a:bodyPr>
            <a:normAutofit fontScale="82500" lnSpcReduction="20000"/>
          </a:bodyPr>
          <a:lstStyle/>
          <a:p>
            <a:endParaRPr lang="ru-RU" altLang="en-US" dirty="0"/>
          </a:p>
          <a:p>
            <a:endParaRPr lang="ru-RU" altLang="en-US" dirty="0"/>
          </a:p>
          <a:p>
            <a:endParaRPr lang="ru-RU" altLang="en-US" dirty="0"/>
          </a:p>
          <a:p>
            <a:endParaRPr lang="ru-RU" altLang="en-US" dirty="0"/>
          </a:p>
          <a:p>
            <a:r>
              <a:rPr lang="ru-RU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Павлодар 2022г</a:t>
            </a:r>
            <a:endParaRPr lang="ru-RU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altLang="en-US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24000" y="2521585"/>
            <a:ext cx="9144000" cy="2343023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altLang="en-US" sz="4445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</a:t>
            </a:r>
            <a:br>
              <a:rPr lang="ru-RU" altLang="en-US" sz="4445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4445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по распределению услуг КТ/МРТ</a:t>
            </a:r>
            <a:br>
              <a:rPr lang="ru-RU" altLang="en-US" sz="4445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4445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Павлодарской области</a:t>
            </a:r>
            <a:br>
              <a:rPr lang="ru-RU" altLang="en-US" sz="4445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4445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2022г</a:t>
            </a:r>
            <a:endParaRPr lang="ru-RU" altLang="en-US" sz="4445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79" r="3375" b="43938"/>
          <a:stretch>
            <a:fillRect/>
          </a:stretch>
        </p:blipFill>
        <p:spPr>
          <a:xfrm>
            <a:off x="649224" y="15493"/>
            <a:ext cx="10296144" cy="18498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40690" y="796290"/>
          <a:ext cx="11348085" cy="5871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0985"/>
                <a:gridCol w="1003935"/>
                <a:gridCol w="1003935"/>
                <a:gridCol w="1026160"/>
                <a:gridCol w="1040130"/>
                <a:gridCol w="1126490"/>
                <a:gridCol w="1025525"/>
                <a:gridCol w="1050925"/>
              </a:tblGrid>
              <a:tr h="2247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Поставщики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понедельник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вторник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среда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четверг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пятница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суббота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>
                          <a:effectLst/>
                        </a:rPr>
                        <a:t>восскресенье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</a:tr>
              <a:tr h="2355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en-US" sz="1000" u="none" strike="noStrike" dirty="0" err="1">
                          <a:effectLst/>
                        </a:rPr>
                        <a:t>Poliklinika</a:t>
                      </a:r>
                      <a:r>
                        <a:rPr lang="en-US" sz="1000" u="none" strike="noStrike" dirty="0">
                          <a:effectLst/>
                        </a:rPr>
                        <a:t> №1"</a:t>
                      </a:r>
                      <a:endParaRPr lang="en-US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355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Павлодарский филиал ТОО «</a:t>
                      </a:r>
                      <a:r>
                        <a:rPr lang="en-US" sz="1000" u="none" strike="noStrike" dirty="0" err="1">
                          <a:effectLst/>
                        </a:rPr>
                        <a:t>Almaz</a:t>
                      </a:r>
                      <a:r>
                        <a:rPr lang="en-US" sz="1000" u="none" strike="noStrike" dirty="0">
                          <a:effectLst/>
                        </a:rPr>
                        <a:t> Medical Group»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349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3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362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4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343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«Городская больница г. Аксу»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выходной 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355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ПК «ДИСКОНТ»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12.00 до 20.00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471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«Поликлиника № 2 города Экибастуза»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4699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«Поликлиника № 3 города Экибастуза»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349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"Павлодарская железнодорожная больница"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355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«Баянаульская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355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"Больница района </a:t>
                      </a:r>
                      <a:r>
                        <a:rPr lang="ru-RU" sz="1000" u="none" strike="noStrike" dirty="0" err="1">
                          <a:effectLst/>
                        </a:rPr>
                        <a:t>Тереңкөл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349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«Щербактинская районная больница»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349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«Иртышская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355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«Железинская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355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«Актогайская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349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"Больница района Аккулы"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349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"Рахим-А"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362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"МИТ-ФАРМ"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349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МЕД - С г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343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"МЦ "</a:t>
                      </a:r>
                      <a:r>
                        <a:rPr lang="en-US" sz="1000" u="none" strike="noStrike" dirty="0">
                          <a:effectLst/>
                        </a:rPr>
                        <a:t>BASS&amp;K"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355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en-US" sz="1000" u="none" strike="noStrike" dirty="0" err="1">
                          <a:effectLst/>
                        </a:rPr>
                        <a:t>VitaClinic</a:t>
                      </a:r>
                      <a:r>
                        <a:rPr lang="en-US" sz="1000" u="none" strike="noStrike" dirty="0">
                          <a:effectLst/>
                        </a:rPr>
                        <a:t>"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355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Казмед</a:t>
                      </a:r>
                      <a:r>
                        <a:rPr lang="ru-RU" sz="1000" u="none" strike="noStrike" dirty="0">
                          <a:effectLst/>
                        </a:rPr>
                        <a:t>-А"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12.00 до 20.00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выходной 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47700" y="258763"/>
            <a:ext cx="10515600" cy="34474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775" dirty="0">
                <a:sym typeface="+mn-ea"/>
              </a:rPr>
              <a:t>Маршрут направления пациента на Компьютерную томографию  в 2022г.</a:t>
            </a:r>
            <a:br>
              <a:rPr lang="ru-RU" sz="1775" dirty="0">
                <a:sym typeface="+mn-ea"/>
              </a:rPr>
            </a:br>
            <a:r>
              <a:rPr lang="ru-RU" sz="1780" dirty="0">
                <a:sym typeface="+mn-ea"/>
              </a:rPr>
              <a:t>КГП на ПХВ «Павлодарская областная больница им. Г. Султанова»</a:t>
            </a:r>
            <a:r>
              <a:rPr lang="ru-RU" sz="1780" dirty="0"/>
              <a:t> (график работы)</a:t>
            </a:r>
            <a:endParaRPr lang="en-US" sz="178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63550" y="841375"/>
          <a:ext cx="11364595" cy="5762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6065"/>
                <a:gridCol w="1006475"/>
                <a:gridCol w="1004570"/>
                <a:gridCol w="1027430"/>
                <a:gridCol w="1042670"/>
                <a:gridCol w="1127760"/>
                <a:gridCol w="1026795"/>
                <a:gridCol w="1052830"/>
              </a:tblGrid>
              <a:tr h="1631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Поставщики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понедельник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вторник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среда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четверг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пятница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суббота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>
                          <a:effectLst/>
                        </a:rPr>
                        <a:t>восскресенье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FFC000"/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ТОО "</a:t>
                      </a:r>
                      <a:r>
                        <a:rPr lang="en-US" sz="1000" u="none" strike="noStrike">
                          <a:effectLst/>
                        </a:rPr>
                        <a:t>Poliklinika №1"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Павлодарский филиал ТОО «</a:t>
                      </a:r>
                      <a:r>
                        <a:rPr lang="en-US" sz="1000" u="none" strike="noStrike">
                          <a:effectLst/>
                        </a:rPr>
                        <a:t>Almaz Medical Group»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3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4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4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4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5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«Городская больница г. Аксу»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4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ПК «ДИСКОНТ»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3505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«Поликлиника № 2 города Экибастуза»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3492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«Поликлиника № 3 города Экибастуза»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МУ "</a:t>
                      </a:r>
                      <a:r>
                        <a:rPr lang="ru-RU" sz="1000" u="none" strike="noStrike" dirty="0" err="1">
                          <a:effectLst/>
                        </a:rPr>
                        <a:t>Данель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ТОО "Павлодарская железнодорожная больница"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349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"Поликлиника Павлодарского района"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16.00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«Баянаульская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39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"Больница района Тереңкөл"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«Щербактинская районная больница»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«Иртышская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«Железинская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4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«Успенская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выходной 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«Актогайская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"Больница района Аккулы"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39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«Майская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ТОО "Рахим-А"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ТОО "МИТ-ФАРМ"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4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МЕД - С г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МедПроект</a:t>
                      </a:r>
                      <a:r>
                        <a:rPr lang="ru-RU" sz="1000" u="none" strike="noStrike" dirty="0">
                          <a:effectLst/>
                        </a:rPr>
                        <a:t> - ПВ"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"МЦ "</a:t>
                      </a:r>
                      <a:r>
                        <a:rPr lang="en-US" sz="1000" u="none" strike="noStrike" dirty="0">
                          <a:effectLst/>
                        </a:rPr>
                        <a:t>BASS&amp;K"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4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en-US" sz="1000" u="none" strike="noStrike" dirty="0" err="1">
                          <a:effectLst/>
                        </a:rPr>
                        <a:t>VitaClinic</a:t>
                      </a:r>
                      <a:r>
                        <a:rPr lang="en-US" sz="1000" u="none" strike="noStrike" dirty="0">
                          <a:effectLst/>
                        </a:rPr>
                        <a:t>"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4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Омир</a:t>
                      </a:r>
                      <a:r>
                        <a:rPr lang="ru-RU" sz="1000" u="none" strike="noStrike" dirty="0">
                          <a:effectLst/>
                        </a:rPr>
                        <a:t>-ПВ"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Казмед</a:t>
                      </a:r>
                      <a:r>
                        <a:rPr lang="ru-RU" sz="1000" u="none" strike="noStrike" dirty="0">
                          <a:effectLst/>
                        </a:rPr>
                        <a:t>-А"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выходной 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/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47700" y="258763"/>
            <a:ext cx="10515600" cy="4222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775" dirty="0">
                <a:sym typeface="+mn-ea"/>
              </a:rPr>
              <a:t>Маршрут направления пациента на Компьютерную томографию  в 2022г.</a:t>
            </a:r>
            <a:br>
              <a:rPr lang="ru-RU" sz="1775" dirty="0">
                <a:sym typeface="+mn-ea"/>
              </a:rPr>
            </a:br>
            <a:r>
              <a:rPr lang="ru-RU" sz="1780" dirty="0">
                <a:sym typeface="+mn-ea"/>
              </a:rPr>
              <a:t>КГП на ПХВ «Павлодарский областной онкологический диспансер» </a:t>
            </a:r>
            <a:r>
              <a:rPr lang="ru-RU" sz="1780" dirty="0"/>
              <a:t>(график работы)</a:t>
            </a:r>
            <a:endParaRPr lang="en-US" sz="178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31800" y="708660"/>
          <a:ext cx="11429365" cy="58686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2420"/>
                <a:gridCol w="986155"/>
                <a:gridCol w="1011555"/>
                <a:gridCol w="1033145"/>
                <a:gridCol w="1049020"/>
                <a:gridCol w="1134745"/>
                <a:gridCol w="1032510"/>
                <a:gridCol w="1059815"/>
              </a:tblGrid>
              <a:tr h="184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Поставщики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понедельник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вторник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среда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четверг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пятница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суббота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>
                          <a:effectLst/>
                        </a:rPr>
                        <a:t>восскресенье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</a:tr>
              <a:tr h="217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en-US" sz="1000" u="none" strike="noStrike" dirty="0" err="1">
                          <a:effectLst/>
                        </a:rPr>
                        <a:t>Poliklinika</a:t>
                      </a:r>
                      <a:r>
                        <a:rPr lang="en-US" sz="1000" u="none" strike="noStrike" dirty="0">
                          <a:effectLst/>
                        </a:rPr>
                        <a:t> №1"</a:t>
                      </a:r>
                      <a:endParaRPr lang="en-US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11.30-13.00ч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11.30-13.01ч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11.30-13.02ч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11.30-13.03ч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11.30-13.04ч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184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Павлодарский филиал ТОО «</a:t>
                      </a:r>
                      <a:r>
                        <a:rPr lang="en-US" sz="1000" u="none" strike="noStrike" dirty="0" err="1">
                          <a:effectLst/>
                        </a:rPr>
                        <a:t>Almaz</a:t>
                      </a:r>
                      <a:r>
                        <a:rPr lang="en-US" sz="1000" u="none" strike="noStrike" dirty="0">
                          <a:effectLst/>
                        </a:rPr>
                        <a:t> Medical Group»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11.30-13.00ч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17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3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11.30-13.00ч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11.30-13.00ч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184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Поликлиника № 4 г. Павлодар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11.30-13.00ч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17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5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17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ПК «ДИСКОНТ»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11.30-13.00ч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111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«Поликлиника № 2 города Экибастуза»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11.30-13.00ч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«Поликлиника № 3 города Экибастуза»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11.30-13.00ч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184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МУ "</a:t>
                      </a:r>
                      <a:r>
                        <a:rPr lang="ru-RU" sz="1000" u="none" strike="noStrike" dirty="0" err="1">
                          <a:effectLst/>
                        </a:rPr>
                        <a:t>Данель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17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"Павлодарская железнодорожная больница"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11.30-13.00ч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041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"Поликлиника Павлодарского района"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17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«Баянаульская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17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"Больница района </a:t>
                      </a:r>
                      <a:r>
                        <a:rPr lang="ru-RU" sz="1000" u="none" strike="noStrike" dirty="0" err="1">
                          <a:effectLst/>
                        </a:rPr>
                        <a:t>Тереңкөл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11.30-13.00ч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17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«Щербактинская районная больница»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17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«Иртышская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11.30-13.00ч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184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«Железинская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17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«Успенская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11.30-13.00ч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184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«Актогайская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11.30-13.00ч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17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"Больница района </a:t>
                      </a:r>
                      <a:r>
                        <a:rPr lang="ru-RU" sz="1000" u="none" strike="noStrike" dirty="0" err="1">
                          <a:effectLst/>
                        </a:rPr>
                        <a:t>Аккулы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11.30-13.00ч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17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«Майская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17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"Рахим-А"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выходной 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184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"МИТ-ФАРМ"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выходной 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выходной 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17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МЕД - С г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выходной 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184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МедПроект</a:t>
                      </a:r>
                      <a:r>
                        <a:rPr lang="ru-RU" sz="1000" u="none" strike="noStrike" dirty="0">
                          <a:effectLst/>
                        </a:rPr>
                        <a:t> - ПВ"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выходной 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17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Омир</a:t>
                      </a:r>
                      <a:r>
                        <a:rPr lang="ru-RU" sz="1000" u="none" strike="noStrike" dirty="0">
                          <a:effectLst/>
                        </a:rPr>
                        <a:t>-ПВ"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11.30-13.00ч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выходной 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выходной 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47700" y="258763"/>
            <a:ext cx="10515600" cy="30816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775" dirty="0">
                <a:sym typeface="+mn-ea"/>
              </a:rPr>
              <a:t>Маршрут направления пациента на Компьютерную томографию  в 2022г.</a:t>
            </a:r>
            <a:br>
              <a:rPr lang="ru-RU" sz="1775" dirty="0">
                <a:sym typeface="+mn-ea"/>
              </a:rPr>
            </a:br>
            <a:r>
              <a:rPr lang="ru-RU" sz="1775" dirty="0">
                <a:sym typeface="+mn-ea"/>
              </a:rPr>
              <a:t> </a:t>
            </a:r>
            <a:r>
              <a:rPr lang="ru-RU" sz="1780" dirty="0">
                <a:sym typeface="+mn-ea"/>
              </a:rPr>
              <a:t>КГП на ПХВ «Павлодарская областная детская больница»  </a:t>
            </a:r>
            <a:r>
              <a:rPr lang="ru-RU" sz="1780" dirty="0"/>
              <a:t>(график работы)</a:t>
            </a:r>
            <a:endParaRPr lang="en-US" sz="178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535305" y="873760"/>
          <a:ext cx="11252835" cy="56851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7500"/>
                <a:gridCol w="982980"/>
                <a:gridCol w="982980"/>
                <a:gridCol w="1004570"/>
                <a:gridCol w="1019175"/>
                <a:gridCol w="1102360"/>
                <a:gridCol w="1005205"/>
                <a:gridCol w="1028065"/>
              </a:tblGrid>
              <a:tr h="2025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Поставщики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понедельник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вторник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среда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четверг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пятница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суббота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>
                          <a:effectLst/>
                        </a:rPr>
                        <a:t>восскресенье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ТОО "</a:t>
                      </a:r>
                      <a:r>
                        <a:rPr lang="en-US" sz="1000" u="none" strike="noStrike">
                          <a:effectLst/>
                        </a:rPr>
                        <a:t>Poliklinika №1"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Павлодарский филиал ТОО «</a:t>
                      </a:r>
                      <a:r>
                        <a:rPr lang="en-US" sz="1000" u="none" strike="noStrike" dirty="0" err="1">
                          <a:effectLst/>
                        </a:rPr>
                        <a:t>Almaz</a:t>
                      </a:r>
                      <a:r>
                        <a:rPr lang="en-US" sz="1000" u="none" strike="noStrike" dirty="0">
                          <a:effectLst/>
                        </a:rPr>
                        <a:t> Medical Group»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08.30 до 22.00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1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3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25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4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Поликлиника № 5 г. Павлодар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25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«Городская больница г. Аксу»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ПК «ДИСКОНТ»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25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«Поликлиника № 2 города Экибастуза»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«Поликлиника № 3 города Экибастуза»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1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МУ "</a:t>
                      </a:r>
                      <a:r>
                        <a:rPr lang="ru-RU" sz="1000" u="none" strike="noStrike" dirty="0" err="1">
                          <a:effectLst/>
                        </a:rPr>
                        <a:t>Данель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1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"Поликлиника Павлодарского района"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98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«Баянаульская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25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"Больница района Тереңкөл"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1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«Щербактинская районная больница»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06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«Иртышская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1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«Железинская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25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«Успенская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1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«Актогайская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1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"Больница района Аккулы"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1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«Майская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1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ТОО "Рахим-А"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1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ТОО "МИТ-ФАРМ"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1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ТОО МЕД - С г Павлодар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1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ТОО "МедПроект - ПВ"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ТОО "МЦ "</a:t>
                      </a:r>
                      <a:r>
                        <a:rPr lang="en-US" sz="1000" u="none" strike="noStrike">
                          <a:effectLst/>
                        </a:rPr>
                        <a:t>BASS&amp;K"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25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ТОО "</a:t>
                      </a:r>
                      <a:r>
                        <a:rPr lang="en-US" sz="1000" u="none" strike="noStrike">
                          <a:effectLst/>
                        </a:rPr>
                        <a:t>VitaClinic"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374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Омир</a:t>
                      </a:r>
                      <a:r>
                        <a:rPr lang="ru-RU" sz="1000" u="none" strike="noStrike" dirty="0">
                          <a:effectLst/>
                        </a:rPr>
                        <a:t>-ПВ"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08.30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19.00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09.00 до 19.00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55955" y="163830"/>
            <a:ext cx="10515600" cy="5765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/>
              <a:t> </a:t>
            </a:r>
            <a:r>
              <a:rPr lang="ru-RU" sz="1780" dirty="0"/>
              <a:t>  </a:t>
            </a:r>
            <a:r>
              <a:rPr lang="ru-RU" sz="1780" dirty="0">
                <a:sym typeface="+mn-ea"/>
              </a:rPr>
              <a:t>Маршрут направления пациента на  Магнитно-резонансную томографию  в 2022г.</a:t>
            </a:r>
            <a:r>
              <a:rPr lang="ru-RU" sz="1780" dirty="0"/>
              <a:t> </a:t>
            </a:r>
            <a:br>
              <a:rPr lang="ru-RU" sz="1780" dirty="0"/>
            </a:br>
            <a:r>
              <a:rPr lang="ru-RU" sz="1780" dirty="0">
                <a:sym typeface="+mn-ea"/>
              </a:rPr>
              <a:t>ТОО «Медицинский диагностический центр "ВЕСНЕТ» </a:t>
            </a:r>
            <a:r>
              <a:rPr lang="ru-RU" sz="1780" dirty="0"/>
              <a:t>(график работы)</a:t>
            </a:r>
            <a:endParaRPr lang="en-US" sz="178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501015" y="890270"/>
          <a:ext cx="11239500" cy="5695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5590"/>
                <a:gridCol w="986155"/>
                <a:gridCol w="987425"/>
                <a:gridCol w="1007745"/>
                <a:gridCol w="1024255"/>
                <a:gridCol w="1107440"/>
                <a:gridCol w="1008380"/>
                <a:gridCol w="1032510"/>
              </a:tblGrid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Поставщики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понедельник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вторник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среда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четверг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пятница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суббота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>
                          <a:effectLst/>
                        </a:rPr>
                        <a:t>восскресенье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en-US" sz="1000" u="none" strike="noStrike" dirty="0" err="1">
                          <a:effectLst/>
                        </a:rPr>
                        <a:t>Poliklinika</a:t>
                      </a:r>
                      <a:r>
                        <a:rPr lang="en-US" sz="1000" u="none" strike="noStrike" dirty="0">
                          <a:effectLst/>
                        </a:rPr>
                        <a:t> №1"</a:t>
                      </a:r>
                      <a:endParaRPr lang="en-US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Павлодарский филиал ТОО «</a:t>
                      </a:r>
                      <a:r>
                        <a:rPr lang="en-US" sz="1000" u="none" strike="noStrike" dirty="0" err="1">
                          <a:effectLst/>
                        </a:rPr>
                        <a:t>Almaz</a:t>
                      </a:r>
                      <a:r>
                        <a:rPr lang="en-US" sz="1000" u="none" strike="noStrike" dirty="0">
                          <a:effectLst/>
                        </a:rPr>
                        <a:t> Medical Group»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Поликлиника № 3 г. Павлодар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4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5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«Городская больница г. Аксу»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ПК «ДИСКОНТ»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«Поликлиника № 2 города Экибастуза»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«Поликлиника № 3 города Экибастуза»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МУ "</a:t>
                      </a:r>
                      <a:r>
                        <a:rPr lang="ru-RU" sz="1000" u="none" strike="noStrike" dirty="0" err="1">
                          <a:effectLst/>
                        </a:rPr>
                        <a:t>Данель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"Павлодарская железнодорожная больница"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"Поликлиника Павлодарского района"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«Баянаульская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"Больница района </a:t>
                      </a:r>
                      <a:r>
                        <a:rPr lang="ru-RU" sz="1000" u="none" strike="noStrike" dirty="0" err="1">
                          <a:effectLst/>
                        </a:rPr>
                        <a:t>Тереңкөл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«Щербактинская районная больница»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«Иртышская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«Железинская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«Успенская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«Актогайская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"Больница района </a:t>
                      </a:r>
                      <a:r>
                        <a:rPr lang="ru-RU" sz="1000" u="none" strike="noStrike" dirty="0" err="1">
                          <a:effectLst/>
                        </a:rPr>
                        <a:t>Аккулы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«Майская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"Рахим-А"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"МИТ-ФАРМ"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МЕД - С г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МедПроект</a:t>
                      </a:r>
                      <a:r>
                        <a:rPr lang="ru-RU" sz="1000" u="none" strike="noStrike" dirty="0">
                          <a:effectLst/>
                        </a:rPr>
                        <a:t> - ПВ"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"МЦ "</a:t>
                      </a:r>
                      <a:r>
                        <a:rPr lang="en-US" sz="1000" u="none" strike="noStrike" dirty="0">
                          <a:effectLst/>
                        </a:rPr>
                        <a:t>BASS&amp;K"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en-US" sz="1000" u="none" strike="noStrike" dirty="0" err="1">
                          <a:effectLst/>
                        </a:rPr>
                        <a:t>VitaClinic</a:t>
                      </a:r>
                      <a:r>
                        <a:rPr lang="en-US" sz="1000" u="none" strike="noStrike" dirty="0">
                          <a:effectLst/>
                        </a:rPr>
                        <a:t>"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Омир</a:t>
                      </a:r>
                      <a:r>
                        <a:rPr lang="ru-RU" sz="1000" u="none" strike="noStrike" dirty="0">
                          <a:effectLst/>
                        </a:rPr>
                        <a:t>-ПВ"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Казмед</a:t>
                      </a:r>
                      <a:r>
                        <a:rPr lang="ru-RU" sz="1000" u="none" strike="noStrike" dirty="0">
                          <a:effectLst/>
                        </a:rPr>
                        <a:t>-А"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47700" y="258763"/>
            <a:ext cx="10515600" cy="55505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/>
              <a:t>  </a:t>
            </a:r>
            <a:r>
              <a:rPr lang="ru-RU" sz="1780" dirty="0">
                <a:sym typeface="+mn-ea"/>
              </a:rPr>
              <a:t>Маршрут направления пациента на  Магнитно-резонансную томографию  в 2022г.</a:t>
            </a:r>
            <a:r>
              <a:rPr lang="ru-RU" sz="1780" dirty="0">
                <a:sym typeface="+mn-ea"/>
              </a:rPr>
              <a:t> </a:t>
            </a:r>
            <a:br>
              <a:rPr lang="ru-RU" sz="1780" dirty="0">
                <a:sym typeface="+mn-ea"/>
              </a:rPr>
            </a:br>
            <a:r>
              <a:rPr lang="ru-RU" sz="1780" dirty="0">
                <a:sym typeface="+mn-ea"/>
              </a:rPr>
              <a:t>ТОО «</a:t>
            </a:r>
            <a:r>
              <a:rPr lang="en-US" sz="1780" dirty="0">
                <a:sym typeface="+mn-ea"/>
              </a:rPr>
              <a:t>ORHUN MEDICAL</a:t>
            </a:r>
            <a:r>
              <a:rPr lang="ru-RU" altLang="en-US" sz="1780" dirty="0">
                <a:sym typeface="+mn-ea"/>
              </a:rPr>
              <a:t> </a:t>
            </a:r>
            <a:r>
              <a:rPr lang="en-US" sz="1780" dirty="0">
                <a:sym typeface="+mn-ea"/>
              </a:rPr>
              <a:t>(</a:t>
            </a:r>
            <a:r>
              <a:rPr lang="ru-RU" sz="1780" dirty="0">
                <a:sym typeface="+mn-ea"/>
              </a:rPr>
              <a:t>ОРХУН МЕДИКАЛ)» </a:t>
            </a:r>
            <a:r>
              <a:rPr lang="ru-RU" sz="1780" dirty="0"/>
              <a:t>(график работы)</a:t>
            </a:r>
            <a:endParaRPr lang="en-US" sz="178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835" y="905510"/>
          <a:ext cx="11261090" cy="56375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48735"/>
                <a:gridCol w="1109980"/>
                <a:gridCol w="1008380"/>
                <a:gridCol w="1030605"/>
                <a:gridCol w="1046480"/>
                <a:gridCol w="1130935"/>
                <a:gridCol w="1029970"/>
                <a:gridCol w="1056005"/>
              </a:tblGrid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Поставщики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понедельник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вторник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среда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четверг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пятница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суббота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>
                          <a:effectLst/>
                        </a:rPr>
                        <a:t>восскресенье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en-US" sz="1000" u="none" strike="noStrike" dirty="0" err="1">
                          <a:effectLst/>
                        </a:rPr>
                        <a:t>Poliklinika</a:t>
                      </a:r>
                      <a:r>
                        <a:rPr lang="en-US" sz="1000" u="none" strike="noStrike" dirty="0">
                          <a:effectLst/>
                        </a:rPr>
                        <a:t> №1"</a:t>
                      </a:r>
                      <a:endParaRPr lang="en-US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07.00 до 23.00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Павлодарский филиал ТОО «</a:t>
                      </a:r>
                      <a:r>
                        <a:rPr lang="en-US" sz="1000" u="none" strike="noStrike" dirty="0" err="1">
                          <a:effectLst/>
                        </a:rPr>
                        <a:t>Almaz</a:t>
                      </a:r>
                      <a:r>
                        <a:rPr lang="en-US" sz="1000" u="none" strike="noStrike" dirty="0">
                          <a:effectLst/>
                        </a:rPr>
                        <a:t> Medical Group»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07.00 до 23.00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Поликлиника № 3 г. Павлодар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07.00 до 23.00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Поликлиника № 4 г. Павлодар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5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07.00 до 23.00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07.00 до 23.00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«Городская больница г. Аксу»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07.00 до 23.00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ПК «ДИСКОНТ»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«Поликлиника № 2 города Экибастуза»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07.00 до 23.00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«Поликлиника № 3 города Экибастуза»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07.00 до 23.00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МУ "</a:t>
                      </a:r>
                      <a:r>
                        <a:rPr lang="ru-RU" sz="1000" u="none" strike="noStrike" dirty="0" err="1">
                          <a:effectLst/>
                        </a:rPr>
                        <a:t>Данель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ТОО "Павлодарская железнодорожная больница"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07.00 до 23.00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"Поликлиника Павлодарского района"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«Баянаульская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07.00 до 23.00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"Больница района </a:t>
                      </a:r>
                      <a:r>
                        <a:rPr lang="ru-RU" sz="1000" u="none" strike="noStrike" dirty="0" err="1">
                          <a:effectLst/>
                        </a:rPr>
                        <a:t>Тереңкөл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«Щербактинская районная больница»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07.00 до 23.00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«Иртышская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ТОО "Рахим-А"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07.00 до 23.00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"МИТ-ФАРМ"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07.00 до 23.00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МЕД - С г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07.00 до 23.00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МедПроект</a:t>
                      </a:r>
                      <a:r>
                        <a:rPr lang="ru-RU" sz="1000" u="none" strike="noStrike" dirty="0">
                          <a:effectLst/>
                        </a:rPr>
                        <a:t> - ПВ"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07.00 до 23.00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en-US" sz="1000" u="none" strike="noStrike" dirty="0" err="1">
                          <a:effectLst/>
                        </a:rPr>
                        <a:t>VitaClinic</a:t>
                      </a:r>
                      <a:r>
                        <a:rPr lang="en-US" sz="1000" u="none" strike="noStrike" dirty="0">
                          <a:effectLst/>
                        </a:rPr>
                        <a:t>"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07.00 до 23.00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45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Омир</a:t>
                      </a:r>
                      <a:r>
                        <a:rPr lang="ru-RU" sz="1000" u="none" strike="noStrike" dirty="0">
                          <a:effectLst/>
                        </a:rPr>
                        <a:t>-ПВ"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07.00 до 23.00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60095" y="258128"/>
            <a:ext cx="10515600" cy="49104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/>
              <a:t>  </a:t>
            </a:r>
            <a:r>
              <a:rPr lang="ru-RU" sz="1775" dirty="0">
                <a:sym typeface="+mn-ea"/>
              </a:rPr>
              <a:t>Маршрут направления пациента на  Магнитно-резонансную томографию  в 2022г.</a:t>
            </a:r>
            <a:r>
              <a:rPr lang="ru-RU" sz="1775" dirty="0">
                <a:sym typeface="+mn-ea"/>
              </a:rPr>
              <a:t> </a:t>
            </a:r>
            <a:br>
              <a:rPr lang="ru-RU" sz="1775" dirty="0">
                <a:sym typeface="+mn-ea"/>
              </a:rPr>
            </a:br>
            <a:r>
              <a:rPr lang="ru-RU" sz="1780" dirty="0">
                <a:sym typeface="+mn-ea"/>
              </a:rPr>
              <a:t>ТОО "ОКРУЖНОЙ ДИАГНОСТИЧЕСКИЙ ЦЕНТР»</a:t>
            </a:r>
            <a:r>
              <a:rPr lang="ru-RU" sz="1780" dirty="0"/>
              <a:t>  (график работы)</a:t>
            </a:r>
            <a:endParaRPr lang="en-US" sz="178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83235" y="991870"/>
          <a:ext cx="11341100" cy="5645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90340"/>
                <a:gridCol w="1013460"/>
                <a:gridCol w="1014095"/>
                <a:gridCol w="1036955"/>
                <a:gridCol w="1051560"/>
                <a:gridCol w="1137285"/>
                <a:gridCol w="1036320"/>
                <a:gridCol w="1061085"/>
              </a:tblGrid>
              <a:tr h="332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Поставщики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понедельник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вторник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среда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четверг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пятница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суббота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>
                          <a:effectLst/>
                        </a:rPr>
                        <a:t>восскресенье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2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en-US" sz="1000" u="none" strike="noStrike" dirty="0" err="1">
                          <a:effectLst/>
                        </a:rPr>
                        <a:t>Poliklinika</a:t>
                      </a:r>
                      <a:r>
                        <a:rPr lang="en-US" sz="1000" u="none" strike="noStrike" dirty="0">
                          <a:effectLst/>
                        </a:rPr>
                        <a:t> №1"</a:t>
                      </a:r>
                      <a:endParaRPr lang="en-US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32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Павлодарский филиал ТОО «</a:t>
                      </a:r>
                      <a:r>
                        <a:rPr lang="en-US" sz="1000" u="none" strike="noStrike" dirty="0" err="1">
                          <a:effectLst/>
                        </a:rPr>
                        <a:t>Almaz</a:t>
                      </a:r>
                      <a:r>
                        <a:rPr lang="en-US" sz="1000" u="none" strike="noStrike" dirty="0">
                          <a:effectLst/>
                        </a:rPr>
                        <a:t> Medical Group»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17.00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32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3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32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4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32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Поликлиника № 5 г. Павлодар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32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«Городская больница г. Аксу»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32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"Павлодарская железнодорожная больница"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32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«Железинская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32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«Успенская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32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«Актогайская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32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"Больница района </a:t>
                      </a:r>
                      <a:r>
                        <a:rPr lang="ru-RU" sz="1000" u="none" strike="noStrike" dirty="0" err="1">
                          <a:effectLst/>
                        </a:rPr>
                        <a:t>Аккулы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32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«Майская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32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"Рахим-А"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32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"МИТ-ФАРМ"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32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МЕД - С г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32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"МЦ "</a:t>
                      </a:r>
                      <a:r>
                        <a:rPr lang="en-US" sz="1000" u="none" strike="noStrike" dirty="0">
                          <a:effectLst/>
                        </a:rPr>
                        <a:t>BASS&amp;K"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выходной 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47700" y="258763"/>
            <a:ext cx="10515600" cy="64649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/>
              <a:t>    </a:t>
            </a:r>
            <a:r>
              <a:rPr lang="ru-RU" sz="2220" dirty="0">
                <a:sym typeface="+mn-ea"/>
              </a:rPr>
              <a:t>Маршрут направления пациента на  Магнитно-резонансную томографию  в 2022г.</a:t>
            </a:r>
            <a:r>
              <a:rPr lang="ru-RU" sz="2220" dirty="0">
                <a:sym typeface="+mn-ea"/>
              </a:rPr>
              <a:t> </a:t>
            </a:r>
            <a:br>
              <a:rPr lang="ru-RU" sz="2220" dirty="0">
                <a:sym typeface="+mn-ea"/>
              </a:rPr>
            </a:br>
            <a:r>
              <a:rPr lang="ru-RU" sz="2220" dirty="0">
                <a:sym typeface="+mn-ea"/>
              </a:rPr>
              <a:t>КГП на ПХВ "Павлодарский областной кардиологический центр» (</a:t>
            </a:r>
            <a:r>
              <a:rPr lang="ru-RU" sz="2220" dirty="0"/>
              <a:t>график работы)</a:t>
            </a:r>
            <a:endParaRPr lang="en-US" sz="222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83235" y="965835"/>
          <a:ext cx="11231245" cy="56362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6705"/>
                <a:gridCol w="981710"/>
                <a:gridCol w="980440"/>
                <a:gridCol w="1003300"/>
                <a:gridCol w="1018540"/>
                <a:gridCol w="1099820"/>
                <a:gridCol w="1002665"/>
                <a:gridCol w="1028065"/>
              </a:tblGrid>
              <a:tr h="2927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Поставщики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понедельник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вторник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среда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четверг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пятница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суббота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>
                          <a:effectLst/>
                        </a:rPr>
                        <a:t>восскресенье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en-US" sz="1000" u="none" strike="noStrike" dirty="0" err="1">
                          <a:effectLst/>
                        </a:rPr>
                        <a:t>Poliklinika</a:t>
                      </a:r>
                      <a:r>
                        <a:rPr lang="en-US" sz="1000" u="none" strike="noStrike" dirty="0">
                          <a:effectLst/>
                        </a:rPr>
                        <a:t> №1"</a:t>
                      </a:r>
                      <a:endParaRPr lang="en-US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22.00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22.00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940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Павлодарский филиал ТОО «</a:t>
                      </a:r>
                      <a:r>
                        <a:rPr lang="en-US" sz="1000" u="none" strike="noStrike" dirty="0" err="1">
                          <a:effectLst/>
                        </a:rPr>
                        <a:t>Almaz</a:t>
                      </a:r>
                      <a:r>
                        <a:rPr lang="en-US" sz="1000" u="none" strike="noStrike" dirty="0">
                          <a:effectLst/>
                        </a:rPr>
                        <a:t> Medical Group»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22.00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Поликлиника № 3 г. Павлодар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22.00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546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4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22.00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5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22.00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«Городская больница г. Аксу»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выходной 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МУ "</a:t>
                      </a:r>
                      <a:r>
                        <a:rPr lang="ru-RU" sz="1000" u="none" strike="noStrike" dirty="0" err="1">
                          <a:effectLst/>
                        </a:rPr>
                        <a:t>Данель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22.00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921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"Павлодарская железнодорожная больница"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выходной 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927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"Поликлиника Павлодарского района"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выходной 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933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«Баянаульская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выходной 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"Больница района </a:t>
                      </a:r>
                      <a:r>
                        <a:rPr lang="ru-RU" sz="1000" u="none" strike="noStrike" dirty="0" err="1">
                          <a:effectLst/>
                        </a:rPr>
                        <a:t>Тереңкөл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выходной 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927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«Иртышская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выходной 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933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«Железинская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выходной 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927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«Успенская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выходной 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927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«Актогайская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выходной 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546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"Больница района </a:t>
                      </a:r>
                      <a:r>
                        <a:rPr lang="ru-RU" sz="1000" u="none" strike="noStrike" dirty="0" err="1">
                          <a:effectLst/>
                        </a:rPr>
                        <a:t>Аккулы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выходной 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927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«Майская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выходной 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546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"Рахим-А"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выходной 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38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"МИТ-ФАРМ"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выходной 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МЕД - С г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22.00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выходной 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47700" y="258763"/>
            <a:ext cx="10515600" cy="55505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/>
              <a:t>    </a:t>
            </a:r>
            <a:r>
              <a:rPr lang="ru-RU" sz="1780" dirty="0">
                <a:sym typeface="+mn-ea"/>
              </a:rPr>
              <a:t>Маршрут направления пациента на  Магнитно-резонансную томографию  в 2022г.</a:t>
            </a:r>
            <a:r>
              <a:rPr lang="ru-RU" sz="1780" dirty="0">
                <a:sym typeface="+mn-ea"/>
              </a:rPr>
              <a:t> </a:t>
            </a:r>
            <a:br>
              <a:rPr lang="ru-RU" sz="1780" dirty="0">
                <a:sym typeface="+mn-ea"/>
              </a:rPr>
            </a:br>
            <a:r>
              <a:rPr lang="ru-RU" sz="1780" dirty="0">
                <a:sym typeface="+mn-ea"/>
              </a:rPr>
              <a:t> Филиал ТОО "</a:t>
            </a:r>
            <a:r>
              <a:rPr lang="en-US" sz="1780" dirty="0">
                <a:sym typeface="+mn-ea"/>
              </a:rPr>
              <a:t>Centre Nova Diagnostic" (</a:t>
            </a:r>
            <a:r>
              <a:rPr lang="ru-RU" sz="1780" dirty="0" err="1">
                <a:sym typeface="+mn-ea"/>
              </a:rPr>
              <a:t>г.Павлодар</a:t>
            </a:r>
            <a:r>
              <a:rPr lang="ru-RU" sz="1780" dirty="0">
                <a:sym typeface="+mn-ea"/>
              </a:rPr>
              <a:t>). </a:t>
            </a:r>
            <a:r>
              <a:rPr lang="ru-RU" sz="1780" dirty="0"/>
              <a:t>  (график работы)</a:t>
            </a:r>
            <a:endParaRPr lang="en-US" sz="178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647700" y="1728470"/>
          <a:ext cx="10897235" cy="2410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1225"/>
                <a:gridCol w="1026795"/>
                <a:gridCol w="1026795"/>
                <a:gridCol w="1049655"/>
                <a:gridCol w="1065530"/>
                <a:gridCol w="1151890"/>
                <a:gridCol w="1049655"/>
                <a:gridCol w="1075690"/>
              </a:tblGrid>
              <a:tr h="6026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Поставщики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понедельник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вторник</a:t>
                      </a:r>
                      <a:endParaRPr lang="ru-RU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среда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четверг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пятница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суббота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>
                          <a:effectLst/>
                        </a:rPr>
                        <a:t>восскресенье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026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ПК «ДИСКОНТ»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09.00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09.00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09.00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09.00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6026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«Поликлиника № 2 города Экибастуза»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09.00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09.00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09.00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6026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«Поликлиника № 3 города Экибастуза»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09.00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09.00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47700" y="258763"/>
            <a:ext cx="10515600" cy="84766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/>
              <a:t>  </a:t>
            </a:r>
            <a:r>
              <a:rPr lang="ru-RU" sz="2220" dirty="0"/>
              <a:t>  </a:t>
            </a:r>
            <a:r>
              <a:rPr lang="ru-RU" sz="1780" dirty="0">
                <a:sym typeface="+mn-ea"/>
              </a:rPr>
              <a:t>Маршрут направления пациента на  Магнитно-резонансную томографию  в 2022г.</a:t>
            </a:r>
            <a:r>
              <a:rPr lang="ru-RU" sz="1780" dirty="0">
                <a:sym typeface="+mn-ea"/>
              </a:rPr>
              <a:t> </a:t>
            </a:r>
            <a:br>
              <a:rPr lang="ru-RU" sz="1780" dirty="0">
                <a:sym typeface="+mn-ea"/>
              </a:rPr>
            </a:br>
            <a:r>
              <a:rPr lang="ru-RU" sz="1780" dirty="0">
                <a:sym typeface="+mn-ea"/>
              </a:rPr>
              <a:t>Филиал ТОО "</a:t>
            </a:r>
            <a:r>
              <a:rPr lang="en-US" sz="1780" dirty="0">
                <a:sym typeface="+mn-ea"/>
              </a:rPr>
              <a:t>Centre Nova Diagnostic"   ( </a:t>
            </a:r>
            <a:r>
              <a:rPr lang="ru-RU" sz="1780" dirty="0" err="1">
                <a:sym typeface="+mn-ea"/>
              </a:rPr>
              <a:t>г.Экибастуз</a:t>
            </a:r>
            <a:r>
              <a:rPr lang="ru-RU" sz="1780" dirty="0">
                <a:sym typeface="+mn-ea"/>
              </a:rPr>
              <a:t>)</a:t>
            </a:r>
            <a:br>
              <a:rPr lang="ru-RU" sz="1780" u="none" strike="noStrike" dirty="0">
                <a:effectLst/>
              </a:rPr>
            </a:br>
            <a:r>
              <a:rPr lang="ru-RU" sz="1780" dirty="0"/>
              <a:t> (график работы)</a:t>
            </a:r>
            <a:endParaRPr lang="en-US" sz="178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513715" y="928370"/>
          <a:ext cx="11198225" cy="5707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14775"/>
                <a:gridCol w="1004570"/>
                <a:gridCol w="1004570"/>
                <a:gridCol w="1026795"/>
                <a:gridCol w="1042035"/>
                <a:gridCol w="1127125"/>
                <a:gridCol w="1026795"/>
                <a:gridCol w="1051560"/>
              </a:tblGrid>
              <a:tr h="172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Поставщики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понедельник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вторник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среда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четверг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пятница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суббота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>
                          <a:effectLst/>
                        </a:rPr>
                        <a:t>восскресенье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9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en-US" sz="1000" u="none" strike="noStrike" dirty="0" err="1">
                          <a:effectLst/>
                        </a:rPr>
                        <a:t>Poliklinika</a:t>
                      </a:r>
                      <a:r>
                        <a:rPr lang="en-US" sz="1000" u="none" strike="noStrike" dirty="0">
                          <a:effectLst/>
                        </a:rPr>
                        <a:t> №1"</a:t>
                      </a:r>
                      <a:endParaRPr lang="en-US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16.00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16.00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16.00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16.00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выходной 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58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Павлодарский филиал ТОО «</a:t>
                      </a:r>
                      <a:r>
                        <a:rPr lang="en-US" sz="1000" u="none" strike="noStrike" dirty="0" err="1">
                          <a:effectLst/>
                        </a:rPr>
                        <a:t>Almaz</a:t>
                      </a:r>
                      <a:r>
                        <a:rPr lang="en-US" sz="1000" u="none" strike="noStrike" dirty="0">
                          <a:effectLst/>
                        </a:rPr>
                        <a:t> Medical Group»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39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3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4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Поликлиника № 5 г. Павлодар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«Городская больница г. Аксу»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16.00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ПК «ДИСКОНТ»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9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«Поликлиника № 2 города Экибастуза»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86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«Поликлиника № 3 города Экибастуза»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МУ "Данель"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ТОО "Павлодарская железнодорожная больница"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"Поликлиника Павлодарского района"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16.00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«Баянаульская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"Больница района Тереңкөл"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«Щербактинская районная больница»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«Иртышская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«Железинская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«Успенская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39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«Актогайская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"Больница района Аккулы"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«Майская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39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"Рахим-А"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"МИТ-ФАРМ"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58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МЕД - С г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39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МедПроект</a:t>
                      </a:r>
                      <a:r>
                        <a:rPr lang="ru-RU" sz="1000" u="none" strike="noStrike" dirty="0">
                          <a:effectLst/>
                        </a:rPr>
                        <a:t> - ПВ"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"МЦ "</a:t>
                      </a:r>
                      <a:r>
                        <a:rPr lang="en-US" sz="1000" u="none" strike="noStrike" dirty="0">
                          <a:effectLst/>
                        </a:rPr>
                        <a:t>BASS&amp;K"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39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en-US" sz="1000" u="none" strike="noStrike" dirty="0" err="1">
                          <a:effectLst/>
                        </a:rPr>
                        <a:t>VitaClinic</a:t>
                      </a:r>
                      <a:r>
                        <a:rPr lang="en-US" sz="1000" u="none" strike="noStrike" dirty="0">
                          <a:effectLst/>
                        </a:rPr>
                        <a:t>"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Омир</a:t>
                      </a:r>
                      <a:r>
                        <a:rPr lang="ru-RU" sz="1000" u="none" strike="noStrike" dirty="0">
                          <a:effectLst/>
                        </a:rPr>
                        <a:t>-ПВ"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Казмед</a:t>
                      </a:r>
                      <a:r>
                        <a:rPr lang="ru-RU" sz="1000" u="none" strike="noStrike" dirty="0">
                          <a:effectLst/>
                        </a:rPr>
                        <a:t>-А"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3" marR="6623" marT="66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16.00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выходной 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3" marR="6623" marT="66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47700" y="383540"/>
            <a:ext cx="10515600" cy="3822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780" dirty="0"/>
              <a:t>    </a:t>
            </a:r>
            <a:r>
              <a:rPr lang="ru-RU" sz="1775" dirty="0">
                <a:sym typeface="+mn-ea"/>
              </a:rPr>
              <a:t>Маршрут направления пациента на  Магнитно-резонансную томографию  в 2022г.</a:t>
            </a:r>
            <a:r>
              <a:rPr lang="ru-RU" sz="1775" dirty="0">
                <a:sym typeface="+mn-ea"/>
              </a:rPr>
              <a:t> </a:t>
            </a:r>
            <a:br>
              <a:rPr lang="ru-RU" sz="1775" dirty="0">
                <a:sym typeface="+mn-ea"/>
              </a:rPr>
            </a:br>
            <a:r>
              <a:rPr lang="ru-RU" sz="1780" dirty="0">
                <a:sym typeface="+mn-ea"/>
              </a:rPr>
              <a:t>КГП на ПХВ «Павлодарский областной онкологический диспансер» </a:t>
            </a:r>
            <a:r>
              <a:rPr lang="ru-RU" sz="1780" dirty="0"/>
              <a:t> </a:t>
            </a:r>
            <a:r>
              <a:rPr lang="ru-RU" sz="1780" dirty="0">
                <a:sym typeface="+mn-ea"/>
              </a:rPr>
              <a:t>(</a:t>
            </a:r>
            <a:r>
              <a:rPr lang="ru-RU" sz="1780" dirty="0" err="1">
                <a:sym typeface="+mn-ea"/>
              </a:rPr>
              <a:t>онкопрограмма, </a:t>
            </a:r>
            <a:r>
              <a:rPr lang="ru-RU" sz="1780" dirty="0"/>
              <a:t>график работы)</a:t>
            </a:r>
            <a:br>
              <a:rPr lang="ru-RU" sz="1780" dirty="0"/>
            </a:br>
            <a:endParaRPr lang="ru-RU" sz="178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Замещающее содержимое 3"/>
          <p:cNvGraphicFramePr>
            <a:graphicFrameLocks noGrp="1"/>
          </p:cNvGraphicFramePr>
          <p:nvPr>
            <p:ph idx="1"/>
          </p:nvPr>
        </p:nvGraphicFramePr>
        <p:xfrm>
          <a:off x="3126105" y="77470"/>
          <a:ext cx="8834755" cy="6703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0240"/>
                <a:gridCol w="591820"/>
                <a:gridCol w="504190"/>
                <a:gridCol w="506730"/>
                <a:gridCol w="505460"/>
                <a:gridCol w="504825"/>
                <a:gridCol w="506095"/>
                <a:gridCol w="504190"/>
                <a:gridCol w="494665"/>
                <a:gridCol w="516255"/>
                <a:gridCol w="505460"/>
                <a:gridCol w="504825"/>
              </a:tblGrid>
              <a:tr h="3784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Наименова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ие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медицинских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организации</a:t>
                      </a:r>
                      <a:endParaRPr lang="en-US" altLang="en-US" sz="1200" b="1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700" b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2022год, план на 2,3,4квартал</a:t>
                      </a:r>
                      <a:endParaRPr lang="en-US" altLang="en-US" sz="700" b="1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1 квартал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апрель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май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июнь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июль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август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сентябрь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октябрь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ноябрь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декабрь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"Poliklinika №1"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1795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409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195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Павлодарский филиал ТОО «Almaz Medical Group»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1721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850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185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192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192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192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192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192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192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192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192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Поликлиника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№ 3 г.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Павлодар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1387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279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на ПХВ Поликлиника № 4 г. Павлодар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1843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795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на ПХВ Поликлиника № 5 г. Павлодар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1517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999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165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169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169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169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169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169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169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169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169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на ПХВ «Городская больница г. Аксу»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1782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1095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198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198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198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198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198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198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198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198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198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ПК «ДИСКОНТ»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1214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786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на ПХВ «Поликлиника № 2 города Экибастуза»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1351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764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на ПХВ «Поликлиника № 3 города Экибастуза»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1329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609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МУ "Данель"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684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381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"Павлодарская железнодорожная больница"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514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"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Поликлиника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Павлодарского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района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"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642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170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на ПХВ «Баянаульская районная больница»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582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на ПХВ "Больница района Тереңкөл"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491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на ПХВ «Щербактинская районная больница»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472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на ПХВ «Иртышская районная больница»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401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212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на ПХВ «Железинская районная больница»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364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на ПХВ «Успенская районная больница»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на ПХВ «Актогайская районная больница»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на ПХВ "Больница района Аккулы"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278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на ПХВ «Майская районная больница»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"Рахим-А"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163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"МИТ-ФАРМ"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216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МЕД - С г Павлодар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234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"МедПроект - ПВ"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163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"МЦ "BASS&amp;K"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161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"VitaClinic"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"Омир-ПВ"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"Казмед-А"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Итого: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20443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9557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2186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2282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2283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2282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2282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2282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2282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2282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2282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4"/>
          <p:cNvSpPr>
            <a:spLocks noGrp="1"/>
          </p:cNvSpPr>
          <p:nvPr/>
        </p:nvSpPr>
        <p:spPr>
          <a:xfrm>
            <a:off x="355219" y="1188720"/>
            <a:ext cx="2281555" cy="144995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altLang="en-US" sz="2000" dirty="0"/>
              <a:t>Ежемесячный план</a:t>
            </a:r>
            <a:endParaRPr lang="ru-RU" altLang="en-US" sz="2000" dirty="0"/>
          </a:p>
          <a:p>
            <a:pPr algn="ctr"/>
            <a:r>
              <a:rPr lang="ru-RU" altLang="en-US" sz="2000" dirty="0"/>
              <a:t>по  МРТ в разрезе организации ПМСП</a:t>
            </a:r>
            <a:endParaRPr lang="ru-RU" altLang="en-US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Замещающее содержимое 3"/>
          <p:cNvGraphicFramePr>
            <a:graphicFrameLocks noGrp="1"/>
          </p:cNvGraphicFramePr>
          <p:nvPr>
            <p:ph idx="1"/>
          </p:nvPr>
        </p:nvGraphicFramePr>
        <p:xfrm>
          <a:off x="2981960" y="64135"/>
          <a:ext cx="8902700" cy="6771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8810"/>
                <a:gridCol w="1076960"/>
                <a:gridCol w="702945"/>
                <a:gridCol w="438150"/>
                <a:gridCol w="438785"/>
                <a:gridCol w="439420"/>
                <a:gridCol w="436245"/>
                <a:gridCol w="438785"/>
                <a:gridCol w="437515"/>
                <a:gridCol w="439420"/>
                <a:gridCol w="436880"/>
                <a:gridCol w="438785"/>
              </a:tblGrid>
              <a:tr h="431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Наименова</a:t>
                      </a: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ие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медицинских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организации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2022год, </a:t>
                      </a:r>
                      <a:r>
                        <a:rPr lang="en-US" sz="9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план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по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КТ </a:t>
                      </a:r>
                      <a:r>
                        <a:rPr lang="en-US" sz="9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2,3,4 </a:t>
                      </a:r>
                      <a:r>
                        <a:rPr lang="en-US" sz="9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квартал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1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квартал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апрель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май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июнь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июль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август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сентябрь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октябрь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ноябрь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декабрь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Poliklinika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№1"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2976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381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328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331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331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331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331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331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331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331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331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Павлодарский филиал ТОО «Almaz Medical Group»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2852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784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Поликлиника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№ 3 г.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Павлодар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2300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294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252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256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256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256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256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256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256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256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256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Поликлиника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№ 4 г.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Павлодар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3054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644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334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340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340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340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340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340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340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340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340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Поликлиника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№ 5 г.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Павлодар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2512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504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274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278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на ПХВ «Городская больница г. Аксу»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2955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378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323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329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329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329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329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329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329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329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329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ПК «ДИСКОНТ»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2013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389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221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224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224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224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224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224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224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224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224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на ПХВ «Поликлиника № 2 города Экибастуза»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2239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365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249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249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249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249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249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«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Поликлиника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№ 3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города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Экибастуза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»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2204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МУ "Данель"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1135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119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Павлодарская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железнодорожная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больница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"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853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165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93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"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Поликлиника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Павлодарского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района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"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1064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233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112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119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119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119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119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119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119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119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119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«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Баянаульская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районная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больница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»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966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119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102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на ПХВ "Больница района Тереңкөл"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814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153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«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Щербактинская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районная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больница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»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782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166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86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на ПХВ «Иртышская районная больница»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665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113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«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Железинская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районная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больница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»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603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на ПХВ «Успенская районная больница»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501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119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«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Актогайская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районная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больница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»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474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53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53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53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53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53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53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53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53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на ПХВ "Больница района Аккулы"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461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66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«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Майская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районная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больница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»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405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"Рахим-А"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409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"МИТ-ФАРМ"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402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109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42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МЕД - С г Павлодар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389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119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МедПроект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- ПВ" 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271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"МЦ "BASS&amp;K"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267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VitaClinic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"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36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Омир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-ПВ"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118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39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Казмед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-А"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86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Итого: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33890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6110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3668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3778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3779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3779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3778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3778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3778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3778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3774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Текстовое поле 5"/>
          <p:cNvSpPr txBox="1"/>
          <p:nvPr/>
        </p:nvSpPr>
        <p:spPr>
          <a:xfrm>
            <a:off x="214630" y="1314069"/>
            <a:ext cx="254000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ru-RU" altLang="en-US" sz="2000" dirty="0">
                <a:sym typeface="+mn-ea"/>
              </a:rPr>
              <a:t>Ежемесячный план</a:t>
            </a:r>
            <a:endParaRPr lang="ru-RU" altLang="en-US" sz="2000" dirty="0"/>
          </a:p>
          <a:p>
            <a:pPr algn="ctr"/>
            <a:r>
              <a:rPr lang="ru-RU" altLang="en-US" sz="2000" dirty="0">
                <a:sym typeface="+mn-ea"/>
              </a:rPr>
              <a:t>по  КТ в разрезе </a:t>
            </a:r>
            <a:r>
              <a:rPr lang="ru-RU" altLang="en-US" sz="2000" dirty="0">
                <a:sym typeface="+mn-ea"/>
              </a:rPr>
              <a:t>организации ПМСП</a:t>
            </a:r>
            <a:endParaRPr lang="ru-RU" alt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8585" y="1622425"/>
            <a:ext cx="2427605" cy="3151505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ym typeface="+mn-ea"/>
              </a:rPr>
              <a:t>Маршрут направления пациента на  Магнитно-резонансную томографию  в 2022г.</a:t>
            </a:r>
            <a:endParaRPr lang="ru-RU" altLang="en-US" sz="2400" dirty="0"/>
          </a:p>
        </p:txBody>
      </p:sp>
      <p:graphicFrame>
        <p:nvGraphicFramePr>
          <p:cNvPr id="4" name="Замещающее содержимое 3"/>
          <p:cNvGraphicFramePr>
            <a:graphicFrameLocks noGrp="1"/>
          </p:cNvGraphicFramePr>
          <p:nvPr>
            <p:ph idx="1"/>
          </p:nvPr>
        </p:nvGraphicFramePr>
        <p:xfrm>
          <a:off x="2536190" y="76835"/>
          <a:ext cx="9353550" cy="6550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8700"/>
                <a:gridCol w="897890"/>
                <a:gridCol w="638810"/>
                <a:gridCol w="641350"/>
                <a:gridCol w="699770"/>
                <a:gridCol w="616585"/>
                <a:gridCol w="716915"/>
                <a:gridCol w="640080"/>
                <a:gridCol w="933450"/>
              </a:tblGrid>
              <a:tr h="6832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Наименова</a:t>
                      </a:r>
                      <a:r>
                        <a:rPr lang="ru-RU" altLang="en-US" sz="1400" b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ие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медицинских организации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2022год, </a:t>
                      </a:r>
                      <a:r>
                        <a:rPr lang="en-US" sz="9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план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по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МРТ </a:t>
                      </a:r>
                      <a:r>
                        <a:rPr lang="en-US" sz="9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2,3,4 </a:t>
                      </a:r>
                      <a:r>
                        <a:rPr lang="en-US" sz="9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квартал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Веснет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 dirty="0" err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Орхун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Медикал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ТОО                  </a:t>
                      </a:r>
                      <a:r>
                        <a:rPr lang="en-US" sz="900" b="1" dirty="0" err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Окружной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 ДЦ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ПОКЦ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МЦ </a:t>
                      </a:r>
                      <a:r>
                        <a:rPr lang="en-US" sz="9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Нова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г.Павлодар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МЦ </a:t>
                      </a:r>
                      <a:r>
                        <a:rPr lang="en-US" sz="9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Нова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(ЭГБ) </a:t>
                      </a:r>
                      <a:r>
                        <a:rPr lang="en-US" sz="900" b="1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г.Экибастуз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ПООД               </a:t>
                      </a:r>
                      <a:r>
                        <a:rPr lang="ru-RU" altLang="en-US" sz="900" b="1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 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   </a:t>
                      </a: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   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 </a:t>
                      </a:r>
                      <a:r>
                        <a:rPr lang="en-US" sz="800" b="1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(</a:t>
                      </a:r>
                      <a:r>
                        <a:rPr lang="en-US" sz="800" b="1" dirty="0" err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онкопрограмм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а</a:t>
                      </a:r>
                      <a:r>
                        <a:rPr lang="en-US" sz="800" b="1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)</a:t>
                      </a:r>
                      <a:endParaRPr lang="en-US" altLang="en-US" sz="800" b="1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Poliklinika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№1"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1795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400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Павлодарский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филиал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ТОО «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Almaz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Medical Group»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1721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260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213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Поликлиника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№ 3 г.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Павлодар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1387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825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109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Поликлиника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№ 4 г.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Павлодар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1843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375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375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375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295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375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Поликлиника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№ 5 г.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Павлодар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1517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350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350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370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369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«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Городская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больница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г.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Аксу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» 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1782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550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250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410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ПК «ДИСКОНТ»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1214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976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«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Поликлиника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№ 2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города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Экибастуза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»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1351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1178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«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Поликлиника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№ 3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города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Экибастуза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»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1329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1111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МУ "Данель"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684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580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Павлодарская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железнодорожная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больница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"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514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16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"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Поликлиника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Павлодарского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района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"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642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220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«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Баянаульская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районная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больница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»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582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230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"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Больница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района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Тереңкөл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"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491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«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Щербактинская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районная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больница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»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472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180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«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Иртышская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районная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больница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»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401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«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Железинская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районная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больница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»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364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«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Успенская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районная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больница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»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303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«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Актогайская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районная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больница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»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286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"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Больница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района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Аккулы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"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278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КГП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на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ПХВ «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Майская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районная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больница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»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33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36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Рахим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-А" 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"МИТ-ФАРМ"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243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87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66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36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МЕД - С г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Павлодар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234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МедПроект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 - ПВ" 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163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19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"МЦ "BASS&amp;K"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161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VitaClinic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"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72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40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Омир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-ПВ"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71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ТОО "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Казмед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-А"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52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28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24</a:t>
                      </a:r>
                      <a:endParaRPr lang="en-US" altLang="en-US" sz="10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52"/>
                        </a:rPr>
                        <a:t>Итого: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20443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4000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4000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4000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1285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2693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3265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1200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715768" y="82297"/>
          <a:ext cx="9336024" cy="65465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5947"/>
                <a:gridCol w="832507"/>
                <a:gridCol w="591228"/>
                <a:gridCol w="591228"/>
                <a:gridCol w="648324"/>
                <a:gridCol w="569124"/>
                <a:gridCol w="774121"/>
                <a:gridCol w="520663"/>
                <a:gridCol w="556571"/>
                <a:gridCol w="721682"/>
                <a:gridCol w="714629"/>
              </a:tblGrid>
              <a:tr h="739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медицинских организации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2022год, план по КТ на 2,3,4 квартал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Веснет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Орхун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Медикал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                 Окружной ДЦ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ПОКЦ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ОКБ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им.Г.Султанова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Аксу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ПООД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онгкопрограмма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Компьютерный томограф                             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г.Экибастуз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FFFF00"/>
                    </a:solidFill>
                  </a:tcPr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"</a:t>
                      </a:r>
                      <a:r>
                        <a:rPr lang="en-US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Poliklinika</a:t>
                      </a:r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№1"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92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Павлодарский филиал ТОО «</a:t>
                      </a:r>
                      <a:r>
                        <a:rPr lang="en-US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Almaz</a:t>
                      </a:r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Medical Group»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Поликлиника № 3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09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Поликлиника № 4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Поликлиника № 5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«Городская больница г. Аксу»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2955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ПК «ДИСКОНТ»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41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«Поликлиника № 2 города Экибастуза»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</a:tr>
              <a:tr h="2841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«Поликлиника № 3 города Экибастуза»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 "Данель"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"Павлодарская железнодорожная больница"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41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"Поликлиника Павлодарского района"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«Баянаульская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"Больница района Тереңкөл"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«Щербактинская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«Иртышская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«Железинская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«Успенская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«Актогайская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"Больница района Аккулы"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«Майская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"Рахим-А"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"МИТ-ФАРМ"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МЕД - С г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МедПроект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ПВ"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"МЦ "</a:t>
                      </a:r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BASS&amp;K"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"</a:t>
                      </a:r>
                      <a:r>
                        <a:rPr lang="en-US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VitaClinic</a:t>
                      </a:r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"Омир-ПВ"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Казмед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33890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5465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6832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6992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3518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4225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1" marR="4821" marT="4821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/>
        </p:nvSpPr>
        <p:spPr>
          <a:xfrm>
            <a:off x="191770" y="873125"/>
            <a:ext cx="2461895" cy="540512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>
                <a:sym typeface="+mn-ea"/>
              </a:rPr>
              <a:t>Маршрут направления пациента на Компьютерную томографию  в 2022г.</a:t>
            </a:r>
            <a:endParaRPr lang="ru-RU" alt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700" y="258446"/>
            <a:ext cx="10736580" cy="4226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775" dirty="0">
                <a:sym typeface="+mn-ea"/>
              </a:rPr>
              <a:t>Маршрут направления пациента на Компьютерную томографию  в 2022г.</a:t>
            </a:r>
            <a:br>
              <a:rPr lang="ru-RU" sz="1775" dirty="0">
                <a:sym typeface="+mn-ea"/>
              </a:rPr>
            </a:br>
            <a:r>
              <a:rPr lang="ru-RU" sz="1780" dirty="0"/>
              <a:t>Т</a:t>
            </a:r>
            <a:r>
              <a:rPr lang="ru-RU" sz="1780" dirty="0">
                <a:sym typeface="+mn-ea"/>
              </a:rPr>
              <a:t>ОО "Медицинский диагностический центр «ВЕСНЕТ»  </a:t>
            </a:r>
            <a:r>
              <a:rPr lang="ru-RU" sz="1780" dirty="0"/>
              <a:t>  (график работы)</a:t>
            </a:r>
            <a:endParaRPr lang="en-US" sz="178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67995" y="805180"/>
          <a:ext cx="11290935" cy="5809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1080"/>
                <a:gridCol w="1245870"/>
                <a:gridCol w="1136015"/>
                <a:gridCol w="1113155"/>
                <a:gridCol w="1113790"/>
                <a:gridCol w="1059180"/>
                <a:gridCol w="1064895"/>
                <a:gridCol w="996950"/>
              </a:tblGrid>
              <a:tr h="1803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Поставщики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понедельник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вторник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среда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четверг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пятница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суббота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>
                          <a:effectLst/>
                        </a:rPr>
                        <a:t>восскресенье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>
                    <a:solidFill>
                      <a:srgbClr val="FFC000"/>
                    </a:solidFill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en-US" sz="1000" u="none" strike="noStrike" dirty="0" err="1">
                          <a:effectLst/>
                        </a:rPr>
                        <a:t>Poliklinika</a:t>
                      </a:r>
                      <a:r>
                        <a:rPr lang="en-US" sz="1000" u="none" strike="noStrike" dirty="0">
                          <a:effectLst/>
                        </a:rPr>
                        <a:t> №1"</a:t>
                      </a:r>
                      <a:endParaRPr lang="en-US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09.00 до 19.00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025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Павлодарский филиал ТОО «</a:t>
                      </a:r>
                      <a:r>
                        <a:rPr lang="en-US" sz="1000" u="none" strike="noStrike" dirty="0" err="1">
                          <a:effectLst/>
                        </a:rPr>
                        <a:t>Almaz</a:t>
                      </a:r>
                      <a:r>
                        <a:rPr lang="en-US" sz="1000" u="none" strike="noStrike" dirty="0">
                          <a:effectLst/>
                        </a:rPr>
                        <a:t> Medical Group»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0383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КГП на ПХВ Поликлиника № 3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032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КГП на ПХВ Поликлиника № 4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0383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КГП на ПХВ Поликлиника № 5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08.30 до 22.00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025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КГП на ПХВ «Городская больница г. Аксу»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025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ПК «ДИСКОНТ»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08.30 до 22.00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565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КГП на ПХВ «Поликлиника № 2 города Экибастуза»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08.30 до 22.00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1082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КГП на ПХВ «Поликлиника № 3 города Экибастуза»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08.30 до 22.00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032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МУ "Данель"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08.30 до 22.00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0383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ТОО "Павлодарская железнодорожная больница"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08.30 до 22.00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3098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КГП на ПХВ "Поликлиника Павлодарского района"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08.30 до 22.00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08.30 до 22.00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025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КГП на ПХВ «Баянаульская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08.30 до 22.00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08.30 до 22.00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0383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КГП на ПХВ "Больница района </a:t>
                      </a:r>
                      <a:r>
                        <a:rPr lang="ru-RU" sz="1000" u="none" strike="noStrike" dirty="0" err="1">
                          <a:effectLst/>
                        </a:rPr>
                        <a:t>Тереңкөл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08.30 до 22.00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08.30 до 22.00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025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КГП на ПХВ «Щербактинская районная больница»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08.30 до 22.00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08.30 до 22.00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044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КГП на ПХВ «Иртышская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08.30 до 22.00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025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КГП на ПХВ «Железинская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08.30 до 22.00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09.00 до 19.00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032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КГП на ПХВ «Успенская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08.30 до 22.00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032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КГП на ПХВ «Актогайская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08.30 до 22.00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09.00 до 19.00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032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КГП на ПХВ "Больница района </a:t>
                      </a:r>
                      <a:r>
                        <a:rPr lang="ru-RU" sz="1000" u="none" strike="noStrike" dirty="0" err="1">
                          <a:effectLst/>
                        </a:rPr>
                        <a:t>Аккулы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09.00 до 19.00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09.00 до 19.00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025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КГП на ПХВ «Майская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09.00 до 19.00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09.00 до 19.00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0383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ТОО "МИТ-ФАРМ"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09.00 до 19.00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09.00 до 19.00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025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ТОО МЕД - С г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09.00 до 19.00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09.00 до 19.00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0383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МедПроект</a:t>
                      </a:r>
                      <a:r>
                        <a:rPr lang="ru-RU" sz="1000" u="none" strike="noStrike" dirty="0">
                          <a:effectLst/>
                        </a:rPr>
                        <a:t> - ПВ"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09.00 до 19.00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032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ТОО "МЦ "</a:t>
                      </a:r>
                      <a:r>
                        <a:rPr lang="en-US" sz="1000" u="none" strike="noStrike" dirty="0">
                          <a:effectLst/>
                        </a:rPr>
                        <a:t>BASS&amp;K"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09.00 до 19.00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2032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en-US" sz="1000" u="none" strike="noStrike" dirty="0" err="1">
                          <a:effectLst/>
                        </a:rPr>
                        <a:t>VitaClinic</a:t>
                      </a:r>
                      <a:r>
                        <a:rPr lang="en-US" sz="1000" u="none" strike="noStrike" dirty="0">
                          <a:effectLst/>
                        </a:rPr>
                        <a:t>"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09.00 до 19.00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  <a:tr h="1797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Омир</a:t>
                      </a:r>
                      <a:r>
                        <a:rPr lang="ru-RU" sz="1000" u="none" strike="noStrike" dirty="0">
                          <a:effectLst/>
                        </a:rPr>
                        <a:t>-ПВ"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5" marR="6775" marT="677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08.30 до 22.00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08.30 до 22.00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 09.00 до 19.00</a:t>
                      </a:r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 09.00 до 19.00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75" marR="6775" marT="677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548640" y="713105"/>
          <a:ext cx="11004550" cy="57918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7430"/>
                <a:gridCol w="1148080"/>
                <a:gridCol w="1273810"/>
                <a:gridCol w="975995"/>
                <a:gridCol w="991235"/>
                <a:gridCol w="1071880"/>
                <a:gridCol w="975995"/>
                <a:gridCol w="1000125"/>
              </a:tblGrid>
              <a:tr h="159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Поставщики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понедельник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вторник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среда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четверг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пятница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суббота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>
                          <a:effectLst/>
                        </a:rPr>
                        <a:t>восскресенье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</a:tr>
              <a:tr h="181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en-US" sz="1000" u="none" strike="noStrike" dirty="0" err="1">
                          <a:effectLst/>
                        </a:rPr>
                        <a:t>Poliklinika</a:t>
                      </a:r>
                      <a:r>
                        <a:rPr lang="en-US" sz="1000" u="none" strike="noStrike" dirty="0">
                          <a:effectLst/>
                        </a:rPr>
                        <a:t> №1"</a:t>
                      </a:r>
                      <a:endParaRPr lang="en-US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1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Павлодарский филиал ТОО «</a:t>
                      </a:r>
                      <a:r>
                        <a:rPr lang="en-US" sz="1000" u="none" strike="noStrike" dirty="0" err="1">
                          <a:effectLst/>
                        </a:rPr>
                        <a:t>Almaz</a:t>
                      </a:r>
                      <a:r>
                        <a:rPr lang="en-US" sz="1000" u="none" strike="noStrike" dirty="0">
                          <a:effectLst/>
                        </a:rPr>
                        <a:t> Medical Group»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1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3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1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Поликлиника № 4 г. Павлодар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1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5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22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«Городская больница г. Аксу»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1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ПК «ДИСКОНТ»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638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«Поликлиника № 2 города Экибастуза»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625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«Поликлиника № 3 города Экибастуза»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1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МУ "Данель"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22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"Павлодарская железнодорожная больница"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632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"Поликлиника Павлодарского </a:t>
                      </a:r>
                      <a:r>
                        <a:rPr lang="ru-RU" sz="1000" u="none" strike="noStrike" dirty="0" err="1">
                          <a:effectLst/>
                        </a:rPr>
                        <a:t>районна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22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«Баянаульская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"Больница района Тереңкөл"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1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«Щербактинская районная больница»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1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«Иртышская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22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«Железинская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1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«Успенская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1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«Актогайская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1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"Больница района Аккулы"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1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«Майская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1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"Рахим-А"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22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"МИТ-ФАРМ"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1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МЕД - С г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1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МедПроект</a:t>
                      </a:r>
                      <a:r>
                        <a:rPr lang="ru-RU" sz="1000" u="none" strike="noStrike" dirty="0">
                          <a:effectLst/>
                        </a:rPr>
                        <a:t> - ПВ"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1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"МЦ "</a:t>
                      </a:r>
                      <a:r>
                        <a:rPr lang="en-US" sz="1000" u="none" strike="noStrike" dirty="0">
                          <a:effectLst/>
                        </a:rPr>
                        <a:t>BASS&amp;K"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1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en-US" sz="1000" u="none" strike="noStrike" dirty="0" err="1">
                          <a:effectLst/>
                        </a:rPr>
                        <a:t>VitaClinic</a:t>
                      </a:r>
                      <a:r>
                        <a:rPr lang="en-US" sz="1000" u="none" strike="noStrike" dirty="0">
                          <a:effectLst/>
                        </a:rPr>
                        <a:t>"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1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Омир</a:t>
                      </a:r>
                      <a:r>
                        <a:rPr lang="ru-RU" sz="1000" u="none" strike="noStrike" dirty="0">
                          <a:effectLst/>
                        </a:rPr>
                        <a:t>-ПВ"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00.00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00.00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39445" y="258763"/>
            <a:ext cx="9639300" cy="31089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ym typeface="+mn-ea"/>
              </a:rPr>
              <a:t> </a:t>
            </a:r>
            <a:r>
              <a:rPr lang="ru-RU" sz="1775" dirty="0">
                <a:sym typeface="+mn-ea"/>
              </a:rPr>
              <a:t>Маршрут направления пациента на Компьютерную томографию  в 2022г.</a:t>
            </a:r>
            <a:br>
              <a:rPr lang="ru-RU" sz="1775" dirty="0">
                <a:sym typeface="+mn-ea"/>
              </a:rPr>
            </a:br>
            <a:r>
              <a:rPr lang="ru-RU" sz="1780" dirty="0">
                <a:sym typeface="+mn-ea"/>
              </a:rPr>
              <a:t>ТОО «</a:t>
            </a:r>
            <a:r>
              <a:rPr lang="en-US" sz="1780" dirty="0">
                <a:sym typeface="+mn-ea"/>
              </a:rPr>
              <a:t>ORHUN MEDICAL</a:t>
            </a:r>
            <a:r>
              <a:rPr lang="ru-RU" altLang="en-US" sz="1780" dirty="0">
                <a:sym typeface="+mn-ea"/>
              </a:rPr>
              <a:t> </a:t>
            </a:r>
            <a:r>
              <a:rPr lang="en-US" sz="1780" dirty="0">
                <a:sym typeface="+mn-ea"/>
              </a:rPr>
              <a:t> (</a:t>
            </a:r>
            <a:r>
              <a:rPr lang="ru-RU" sz="1780" dirty="0">
                <a:sym typeface="+mn-ea"/>
              </a:rPr>
              <a:t>ОРХУН МЕДИКАЛ)». </a:t>
            </a:r>
            <a:r>
              <a:rPr lang="ru-RU" sz="1780" dirty="0"/>
              <a:t> (график работы)</a:t>
            </a:r>
            <a:endParaRPr lang="en-US" sz="178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31800" y="650875"/>
          <a:ext cx="11542395" cy="6118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23360"/>
                <a:gridCol w="1036955"/>
                <a:gridCol w="1036955"/>
                <a:gridCol w="1060450"/>
                <a:gridCol w="1076325"/>
                <a:gridCol w="1163320"/>
                <a:gridCol w="1059815"/>
                <a:gridCol w="1085215"/>
              </a:tblGrid>
              <a:tr h="1803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Поставщики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понедельник</a:t>
                      </a:r>
                      <a:endParaRPr lang="ru-RU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вторник</a:t>
                      </a:r>
                      <a:endParaRPr lang="ru-RU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среда</a:t>
                      </a:r>
                      <a:endParaRPr lang="ru-RU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четверг</a:t>
                      </a:r>
                      <a:endParaRPr lang="ru-RU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пятница</a:t>
                      </a:r>
                      <a:endParaRPr lang="ru-RU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суббота</a:t>
                      </a:r>
                      <a:endParaRPr lang="ru-RU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>
                          <a:effectLst/>
                        </a:rPr>
                        <a:t>восскресенье</a:t>
                      </a:r>
                      <a:endParaRPr lang="ru-RU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</a:tr>
              <a:tr h="2070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en-US" sz="1000" u="none" strike="noStrike" dirty="0" err="1">
                          <a:effectLst/>
                        </a:rPr>
                        <a:t>Poliklinika</a:t>
                      </a:r>
                      <a:r>
                        <a:rPr lang="en-US" sz="1000" u="none" strike="noStrike" dirty="0">
                          <a:effectLst/>
                        </a:rPr>
                        <a:t> №1"</a:t>
                      </a:r>
                      <a:endParaRPr lang="en-US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07.00 до 23.00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07.00 до 23.00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70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Павлодарский филиал ТОО «</a:t>
                      </a:r>
                      <a:r>
                        <a:rPr lang="en-US" sz="1000" u="none" strike="noStrike">
                          <a:effectLst/>
                        </a:rPr>
                        <a:t>Almaz Medical Group»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6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3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70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Поликлиника № 4 г. Павлодар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6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5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6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«Городская больница г. Аксу»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70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ПК «ДИСКОНТ»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870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«Поликлиника № 2 города Экибастуза»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«Поликлиника № 3 города Экибастуза»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70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МУ "</a:t>
                      </a:r>
                      <a:r>
                        <a:rPr lang="ru-RU" sz="1000" u="none" strike="noStrike" dirty="0" err="1">
                          <a:effectLst/>
                        </a:rPr>
                        <a:t>Данель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6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ТОО "Павлодарская железнодорожная больница"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559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"Поликлиника Павлодарского района"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07.00 до 23.00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6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«Баянаульская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07.00 до 23.00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76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"Больница района Тереңкөл"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57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«Щербактинская районная больница»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70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«Иртышская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70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«Железинская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57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«Успенская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70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«Актогайская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6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"Больница района </a:t>
                      </a:r>
                      <a:r>
                        <a:rPr lang="ru-RU" sz="1000" u="none" strike="noStrike" dirty="0" err="1">
                          <a:effectLst/>
                        </a:rPr>
                        <a:t>Аккулы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6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«Майская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70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"Рахим-А"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6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"МИТ-ФАРМ"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70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МЕД - С г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6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МедПроект</a:t>
                      </a:r>
                      <a:r>
                        <a:rPr lang="ru-RU" sz="1000" u="none" strike="noStrike" dirty="0">
                          <a:effectLst/>
                        </a:rPr>
                        <a:t> - ПВ"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57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"МЦ "</a:t>
                      </a:r>
                      <a:r>
                        <a:rPr lang="en-US" sz="1000" u="none" strike="noStrike" dirty="0">
                          <a:effectLst/>
                        </a:rPr>
                        <a:t>BASS&amp;K"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76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Омир</a:t>
                      </a:r>
                      <a:r>
                        <a:rPr lang="ru-RU" sz="1000" u="none" strike="noStrike" dirty="0">
                          <a:effectLst/>
                        </a:rPr>
                        <a:t>-ПВ"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206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Казмед</a:t>
                      </a:r>
                      <a:r>
                        <a:rPr lang="ru-RU" sz="1000" u="none" strike="noStrike" dirty="0">
                          <a:effectLst/>
                        </a:rPr>
                        <a:t>-А"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07.00 до 23.00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07.00 до 23.00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31800" y="147955"/>
            <a:ext cx="10515600" cy="41846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780" dirty="0">
                <a:sym typeface="+mn-ea"/>
              </a:rPr>
              <a:t>Маршрут направления пациента на Компьютерную томографию  в 2022г.</a:t>
            </a:r>
            <a:br>
              <a:rPr lang="ru-RU" sz="1780" dirty="0">
                <a:sym typeface="+mn-ea"/>
              </a:rPr>
            </a:br>
            <a:r>
              <a:rPr lang="ru-RU" sz="1780" dirty="0">
                <a:sym typeface="+mn-ea"/>
              </a:rPr>
              <a:t>ТОО «ОКРУЖНОЙ ДИАГНОСТИЧЕСКИЙ ЦЕНТР»  </a:t>
            </a:r>
            <a:r>
              <a:rPr lang="ru-RU" sz="1780" dirty="0"/>
              <a:t> (график работы)</a:t>
            </a:r>
            <a:endParaRPr lang="en-US" sz="178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310515" y="797560"/>
          <a:ext cx="11436350" cy="58908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58285"/>
                <a:gridCol w="1017905"/>
                <a:gridCol w="1017905"/>
                <a:gridCol w="1039495"/>
                <a:gridCol w="1056005"/>
                <a:gridCol w="1141095"/>
                <a:gridCol w="1040130"/>
                <a:gridCol w="1065530"/>
              </a:tblGrid>
              <a:tr h="1670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Поставщики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понедельник</a:t>
                      </a:r>
                      <a:endParaRPr lang="ru-RU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вторник</a:t>
                      </a:r>
                      <a:endParaRPr lang="ru-RU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среда</a:t>
                      </a:r>
                      <a:endParaRPr lang="ru-RU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четверг</a:t>
                      </a:r>
                      <a:endParaRPr lang="ru-RU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пятница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суббота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>
                          <a:effectLst/>
                        </a:rPr>
                        <a:t>восскресенье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>
                    <a:solidFill>
                      <a:srgbClr val="FFC000"/>
                    </a:solidFill>
                  </a:tcPr>
                </a:tc>
              </a:tr>
              <a:tr h="184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en-US" sz="1000" u="none" strike="noStrike" dirty="0" err="1">
                          <a:effectLst/>
                        </a:rPr>
                        <a:t>Poliklinika</a:t>
                      </a:r>
                      <a:r>
                        <a:rPr lang="en-US" sz="1000" u="none" strike="noStrike" dirty="0">
                          <a:effectLst/>
                        </a:rPr>
                        <a:t> №1"</a:t>
                      </a:r>
                      <a:endParaRPr lang="en-US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17.00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17.00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17.00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17.00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17.00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4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Павлодарский филиал ТОО «</a:t>
                      </a:r>
                      <a:r>
                        <a:rPr lang="en-US" sz="1000" u="none" strike="noStrike">
                          <a:effectLst/>
                        </a:rPr>
                        <a:t>Almaz Medical Group»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4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Поликлиника № 3 г.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4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Поликлиника № 4 г. Павлодар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4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Поликлиника № 5 г. Павлодар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4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«Городская больница г. Аксу»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ПК «ДИСКОНТ»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695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«Поликлиника № 2 города Экибастуза»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689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«Поликлиника № 3 города Экибастуза»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54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МУ "</a:t>
                      </a:r>
                      <a:r>
                        <a:rPr lang="ru-RU" sz="1000" u="none" strike="noStrike" dirty="0" err="1">
                          <a:effectLst/>
                        </a:rPr>
                        <a:t>Данель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ТОО "Павлодарская железнодорожная больница"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3695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"Поликлиника Павлодарского района"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«Баянаульская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4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"Больница района </a:t>
                      </a:r>
                      <a:r>
                        <a:rPr lang="ru-RU" sz="1000" u="none" strike="noStrike" dirty="0" err="1">
                          <a:effectLst/>
                        </a:rPr>
                        <a:t>Тереңкөл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4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«Щербактинская районная больница»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4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«Иртышская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«Железинская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«Успенская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60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«Актогайская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КГП на ПХВ "Больница района </a:t>
                      </a:r>
                      <a:r>
                        <a:rPr lang="ru-RU" sz="1000" u="none" strike="noStrike" dirty="0" err="1">
                          <a:effectLst/>
                        </a:rPr>
                        <a:t>Аккулы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4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КГП на ПХВ «Майская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"Рахим-А"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54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"МИТ-ФАРМ"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МЕД - С г Павлодар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4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МедПроект</a:t>
                      </a:r>
                      <a:r>
                        <a:rPr lang="ru-RU" sz="1000" u="none" strike="noStrike" dirty="0">
                          <a:effectLst/>
                        </a:rPr>
                        <a:t> - ПВ"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"МЦ "</a:t>
                      </a:r>
                      <a:r>
                        <a:rPr lang="en-US" sz="1000" u="none" strike="noStrike" dirty="0">
                          <a:effectLst/>
                        </a:rPr>
                        <a:t>BASS&amp;K"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54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en-US" sz="1000" u="none" strike="noStrike" dirty="0" err="1">
                          <a:effectLst/>
                        </a:rPr>
                        <a:t>VitaClinic</a:t>
                      </a:r>
                      <a:r>
                        <a:rPr lang="en-US" sz="1000" u="none" strike="noStrike" dirty="0">
                          <a:effectLst/>
                        </a:rPr>
                        <a:t>"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 08.00 до 17.00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84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ТОО "</a:t>
                      </a:r>
                      <a:r>
                        <a:rPr lang="ru-RU" sz="1000" u="none" strike="noStrike" dirty="0" err="1">
                          <a:effectLst/>
                        </a:rPr>
                        <a:t>Омир</a:t>
                      </a:r>
                      <a:r>
                        <a:rPr lang="ru-RU" sz="1000" u="none" strike="noStrike" dirty="0">
                          <a:effectLst/>
                        </a:rPr>
                        <a:t>-ПВ"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9" marR="6799" marT="679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 08.00 до 17.00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выходной </a:t>
                      </a:r>
                      <a:endParaRPr lang="ru-RU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выходной </a:t>
                      </a:r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9" marR="6799" marT="6799" marB="0" anchor="ctr"/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47700" y="258763"/>
            <a:ext cx="10515600" cy="4222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780" dirty="0">
                <a:sym typeface="+mn-ea"/>
              </a:rPr>
              <a:t>Маршрут направления пациента на Компьютерную томографию  в 2022г.</a:t>
            </a:r>
            <a:br>
              <a:rPr lang="ru-RU" sz="1780" dirty="0">
                <a:sym typeface="+mn-ea"/>
              </a:rPr>
            </a:br>
            <a:r>
              <a:rPr lang="ru-RU" sz="1780" dirty="0">
                <a:sym typeface="+mn-ea"/>
              </a:rPr>
              <a:t>КГП на ПХВ "Павлодарский областной кардиологический центр" </a:t>
            </a:r>
            <a:r>
              <a:rPr lang="ru-RU" sz="1780" dirty="0"/>
              <a:t>  (график работы)</a:t>
            </a:r>
            <a:endParaRPr lang="en-US" sz="178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55914</Words>
  <Application>WPS Presentation</Application>
  <PresentationFormat>Широкоэкранный</PresentationFormat>
  <Paragraphs>8213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1" baseType="lpstr">
      <vt:lpstr>Arial</vt:lpstr>
      <vt:lpstr>SimSun</vt:lpstr>
      <vt:lpstr>Wingdings</vt:lpstr>
      <vt:lpstr>Calibri Light</vt:lpstr>
      <vt:lpstr>Times New Roman</vt:lpstr>
      <vt:lpstr>Calibri</vt:lpstr>
      <vt:lpstr>Calibri</vt:lpstr>
      <vt:lpstr>Times New Roman</vt:lpstr>
      <vt:lpstr>Microsoft YaHei</vt:lpstr>
      <vt:lpstr>Arial Unicode MS</vt:lpstr>
      <vt:lpstr>Office Theme</vt:lpstr>
      <vt:lpstr>План   по распределению услуг КТ/МРТ  по Павлодарской области  на 2022г</vt:lpstr>
      <vt:lpstr>PowerPoint 演示文稿</vt:lpstr>
      <vt:lpstr>PowerPoint 演示文稿</vt:lpstr>
      <vt:lpstr>Маршрут направления пациента на  Магнитно-резонансную томографию  в 2022г.</vt:lpstr>
      <vt:lpstr>PowerPoint 演示文稿</vt:lpstr>
      <vt:lpstr>Маршрут направления пациента на Компьютерную томографию  в 2022г. ТОО "Медицинский диагностический центр «ВЕСНЕТ»    (график работы)</vt:lpstr>
      <vt:lpstr> Маршрут направления пациента на Компьютерную томографию  в 2022г. ТОО «ORHUN MEDICAL  (ОРХУН МЕДИКАЛ)».  (график работы)</vt:lpstr>
      <vt:lpstr>Маршрут направления пациента на Компьютерную томографию  в 2022г. ТОО «ОКРУЖНОЙ ДИАГНОСТИЧЕСКИЙ ЦЕНТР»   (график работы)</vt:lpstr>
      <vt:lpstr>Маршрут направления пациента на Компьютерную томографию  в 2022г. КГП на ПХВ "Павлодарский областной кардиологический центр"   (график работы)</vt:lpstr>
      <vt:lpstr>Маршрут направления пациента на Компьютерную томографию  в 2022г. КГП на ПХВ «Павлодарская областная больница им. Г. Султанова» (график работы)</vt:lpstr>
      <vt:lpstr>Маршрут направления пациента на Компьютерную томографию  в 2022г. КГП на ПХВ «Павлодарский областной онкологический диспансер» (график работы)</vt:lpstr>
      <vt:lpstr>Маршрут направления пациента на Компьютерную томографию  в 2022г.  КГП на ПХВ «Павлодарская областная детская больница»  (график работы)</vt:lpstr>
      <vt:lpstr>   Маршрут направления пациента на  Магнитно-резонансную томографию  в 2022г.  ТОО «Медицинский диагностический центр "ВЕСНЕТ» (график работы)</vt:lpstr>
      <vt:lpstr>  Маршрут направления пациента на  Магнитно-резонансную томографию  в 2022г.  ТОО «ORHUN MEDICAL (ОРХУН МЕДИКАЛ)» (график работы)</vt:lpstr>
      <vt:lpstr>  Маршрут направления пациента на  Магнитно-резонансную томографию  в 2022г.  ТОО "ОКРУЖНОЙ ДИАГНОСТИЧЕСКИЙ ЦЕНТР»  (график работы)</vt:lpstr>
      <vt:lpstr>    Маршрут направления пациента на  Магнитно-резонансную томографию  в 2022г.  КГП на ПХВ "Павлодарский областной кардиологический центр» (график работы)</vt:lpstr>
      <vt:lpstr>    Маршрут направления пациента на  Магнитно-резонансную томографию  в 2022г.   Филиал ТОО "Centre Nova Diagnostic" (г.Павлодар).   (график работы)</vt:lpstr>
      <vt:lpstr>    Маршрут направления пациента на  Магнитно-резонансную томографию  в 2022г.  Филиал ТОО "Centre Nova Diagnostic"   ( г.Экибастуз)  (график работы)</vt:lpstr>
      <vt:lpstr>    Маршрут направления пациента на  Магнитно-резонансную томографию  в 2022г.  КГП на ПХВ «Павлодарский областной онкологический диспансер»  (онкопрограмма, график работы)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b.botayev</cp:lastModifiedBy>
  <cp:revision>23</cp:revision>
  <dcterms:created xsi:type="dcterms:W3CDTF">2022-04-19T11:36:00Z</dcterms:created>
  <dcterms:modified xsi:type="dcterms:W3CDTF">2022-04-20T09:25:21Z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1049-11.2.0.11074</vt:lpwstr>
  </property>
  <property fmtid="{D5CDD505-2E9C-101B-9397-08002B2CF9AE}" pid="3" name="ICV">
    <vt:lpwstr>799665D7BB124143AB94498C179BDBA5</vt:lpwstr>
  </property>
</Properties>
</file>